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136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0" y="0"/>
            <a:ext cx="365760" cy="685800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371600" y="1828800"/>
            <a:ext cx="91440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400" b="1">
                <a:solidFill>
                  <a:srgbClr val="212121"/>
                </a:solidFill>
                <a:latin typeface="微软雅黑" panose="020B0503020204020204" charset="-122"/>
              </a:rPr>
              <a:t>软件分析及建模报告</a:t>
            </a:r>
            <a:endParaRPr sz="4400" b="1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1600" y="3108960"/>
            <a:ext cx="91440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0">
                <a:solidFill>
                  <a:srgbClr val="1565C0"/>
                </a:solidFill>
                <a:latin typeface="微软雅黑" panose="020B0503020204020204" charset="-122"/>
              </a:rPr>
              <a:t>GitLink CLI 命令行工具</a:t>
            </a:r>
            <a:endParaRPr sz="2800" b="0">
              <a:solidFill>
                <a:srgbClr val="1565C0"/>
              </a:solidFill>
              <a:latin typeface="微软雅黑" panose="020B0503020204020204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371600" y="4023360"/>
            <a:ext cx="2743200" cy="36576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371600" y="4389120"/>
            <a:ext cx="7315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646464"/>
                </a:solidFill>
                <a:latin typeface="微软雅黑" panose="020B0503020204020204" charset="-122"/>
              </a:rPr>
              <a:t>gitlink-org/gitlink-cli  ·  Go 1.26.1  ·  60 源文件  ·  14,932 行代码</a:t>
            </a:r>
            <a:endParaRPr sz="16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0" y="0"/>
            <a:ext cx="12191695" cy="1005840"/>
          </a:xfrm>
          <a:prstGeom prst="roundRect">
            <a:avLst/>
          </a:prstGeom>
          <a:solidFill>
            <a:srgbClr val="2E7D3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18288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FFFFFF"/>
                </a:solidFill>
                <a:latin typeface="微软雅黑" panose="020B0503020204020204" charset="-122"/>
              </a:rPr>
              <a:t>4.1 用例一：用户认证与仓库操作</a:t>
            </a:r>
            <a:endParaRPr sz="3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31520" y="1371600"/>
            <a:ext cx="1645920" cy="109728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2E7D32"/>
                </a:solidFill>
                <a:latin typeface="微软雅黑" panose="020B0503020204020204" charset="-122"/>
              </a:rPr>
              <a:t>👤 用户
(开发者)</a:t>
            </a:r>
            <a:endParaRPr sz="1400" b="1">
              <a:solidFill>
                <a:srgbClr val="2E7D32"/>
              </a:solidFill>
              <a:latin typeface="微软雅黑" panose="020B0503020204020204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743200" y="1371600"/>
            <a:ext cx="1645920" cy="137160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300" b="1">
                <a:solidFill>
                  <a:srgbClr val="1565C0"/>
                </a:solidFill>
                <a:latin typeface="微软雅黑" panose="020B0503020204020204" charset="-122"/>
              </a:rPr>
              <a:t>auth login</a:t>
            </a:r>
            <a:endParaRPr sz="13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POST /api/accounts/login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获取 Token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89120" y="1737360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0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20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663440" y="1371600"/>
            <a:ext cx="1645920" cy="137160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300" b="1">
                <a:solidFill>
                  <a:srgbClr val="2E7D32"/>
                </a:solidFill>
                <a:latin typeface="微软雅黑" panose="020B0503020204020204" charset="-122"/>
              </a:rPr>
              <a:t>存入 Keychain</a:t>
            </a:r>
            <a:endParaRPr sz="1300" b="1">
              <a:solidFill>
                <a:srgbClr val="2E7D32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OS Keychain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跨平台安全存储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09359" y="1737360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0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20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583679" y="1371600"/>
            <a:ext cx="1645920" cy="137160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300" b="1">
                <a:solidFill>
                  <a:srgbClr val="1565C0"/>
                </a:solidFill>
                <a:latin typeface="微软雅黑" panose="020B0503020204020204" charset="-122"/>
              </a:rPr>
              <a:t>repo +info</a:t>
            </a:r>
            <a:endParaRPr sz="13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解析 git remote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提取 owner/repo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29600" y="1737360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0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20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8503919" y="1371600"/>
            <a:ext cx="1645920" cy="137160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300" b="1">
                <a:solidFill>
                  <a:srgbClr val="2E7D32"/>
                </a:solidFill>
                <a:latin typeface="微软雅黑" panose="020B0503020204020204" charset="-122"/>
              </a:rPr>
              <a:t>GET API</a:t>
            </a:r>
            <a:endParaRPr sz="1300" b="1">
              <a:solidFill>
                <a:srgbClr val="2E7D32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/api/{owner}/{repo}/detail.json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Bearer Token 注入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149840" y="1737360"/>
            <a:ext cx="3657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0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20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0424159" y="1371600"/>
            <a:ext cx="1645920" cy="137160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300" b="1">
                <a:solidFill>
                  <a:srgbClr val="1565C0"/>
                </a:solidFill>
                <a:latin typeface="微软雅黑" panose="020B0503020204020204" charset="-122"/>
              </a:rPr>
              <a:t>table 输出</a:t>
            </a:r>
            <a:endParaRPr sz="13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tabwriter 对齐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仓库信息展示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31520" y="3017520"/>
            <a:ext cx="5303520" cy="320040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05840" y="3108960"/>
            <a:ext cx="4846320" cy="3017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565C0"/>
                </a:solidFill>
                <a:latin typeface="微软雅黑" panose="020B0503020204020204" charset="-122"/>
              </a:rPr>
              <a:t>主要流程详解</a:t>
            </a:r>
            <a:endParaRPr sz="18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① 用户执行 gitlink-cli auth login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② 系统提示输入用户名和密码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③ 调用 POST /api/accounts/login 获取 Token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④ Token 存入 OS Keychain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⑤ 用户进入 git 仓库目录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⑥ 执行 gitlink-cli repo +info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⑦ 系统从 .git/config 解析 owner/repo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⑧ 调用 GET /api/{owner}/{repo}/detail.json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⑨ 以 table 格式输出仓库信息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400800" y="3017520"/>
            <a:ext cx="5029200" cy="3200400"/>
          </a:xfrm>
          <a:prstGeom prst="roundRect">
            <a:avLst/>
          </a:prstGeom>
          <a:solidFill>
            <a:srgbClr val="FCE4EC"/>
          </a:solidFill>
          <a:ln w="19050">
            <a:solidFill>
              <a:srgbClr val="C6282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675120" y="3108960"/>
            <a:ext cx="4572000" cy="3017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C62828"/>
                </a:solidFill>
                <a:latin typeface="微软雅黑" panose="020B0503020204020204" charset="-122"/>
              </a:rPr>
              <a:t>异常流程</a:t>
            </a:r>
            <a:endParaRPr sz="1800" b="1">
              <a:solidFill>
                <a:srgbClr val="C62828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400" b="1">
                <a:solidFill>
                  <a:srgbClr val="212121"/>
                </a:solidFill>
                <a:latin typeface="微软雅黑" panose="020B0503020204020204" charset="-122"/>
              </a:rPr>
              <a:t>Token 过期（7 天有效期）</a:t>
            </a:r>
            <a:endParaRPr sz="1400" b="1">
              <a:solidFill>
                <a:srgbClr val="212121"/>
              </a:solidFill>
              <a:latin typeface="微软雅黑" panose="020B0503020204020204" charset="-122"/>
            </a:endParaRPr>
          </a:p>
          <a:p>
            <a:pPr lvl="1">
              <a:spcBef>
                <a:spcPts val="400"/>
              </a:spcBef>
            </a:pPr>
            <a:r>
              <a:rPr sz="1200" b="0">
                <a:solidFill>
                  <a:srgbClr val="646464"/>
                </a:solidFill>
                <a:latin typeface="微软雅黑" panose="020B0503020204020204" charset="-122"/>
              </a:rPr>
              <a:t>  系统返回 401 错误</a:t>
            </a:r>
            <a:endParaRPr sz="1200" b="0">
              <a:solidFill>
                <a:srgbClr val="646464"/>
              </a:solidFill>
              <a:latin typeface="微软雅黑" panose="020B0503020204020204" charset="-122"/>
            </a:endParaRPr>
          </a:p>
          <a:p>
            <a:pPr lvl="1">
              <a:spcBef>
                <a:spcPts val="400"/>
              </a:spcBef>
            </a:pPr>
            <a:r>
              <a:rPr sz="1200" b="0">
                <a:solidFill>
                  <a:srgbClr val="646464"/>
                </a:solidFill>
                <a:latin typeface="微软雅黑" panose="020B0503020204020204" charset="-122"/>
              </a:rPr>
              <a:t>  提示运行 gitlink-cli auth login</a:t>
            </a:r>
            <a:endParaRPr sz="1200" b="0">
              <a:solidFill>
                <a:srgbClr val="646464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</a:p>
          <a:p>
            <a:pPr>
              <a:spcBef>
                <a:spcPts val="400"/>
              </a:spcBef>
            </a:pPr>
            <a:r>
              <a:rPr sz="1400" b="1">
                <a:solidFill>
                  <a:srgbClr val="212121"/>
                </a:solidFill>
                <a:latin typeface="微软雅黑" panose="020B0503020204020204" charset="-122"/>
              </a:rPr>
              <a:t>非 git 目录</a:t>
            </a:r>
            <a:endParaRPr sz="1400" b="1">
              <a:solidFill>
                <a:srgbClr val="212121"/>
              </a:solidFill>
              <a:latin typeface="微软雅黑" panose="020B0503020204020204" charset="-122"/>
            </a:endParaRPr>
          </a:p>
          <a:p>
            <a:pPr lvl="1">
              <a:spcBef>
                <a:spcPts val="400"/>
              </a:spcBef>
            </a:pPr>
            <a:r>
              <a:rPr sz="1200" b="0">
                <a:solidFill>
                  <a:srgbClr val="646464"/>
                </a:solidFill>
                <a:latin typeface="微软雅黑" panose="020B0503020204020204" charset="-122"/>
              </a:rPr>
              <a:t>  系统提示使用 --owner 和 --repo</a:t>
            </a:r>
            <a:endParaRPr sz="1200" b="0">
              <a:solidFill>
                <a:srgbClr val="646464"/>
              </a:solidFill>
              <a:latin typeface="微软雅黑" panose="020B0503020204020204" charset="-122"/>
            </a:endParaRPr>
          </a:p>
          <a:p>
            <a:pPr lvl="1">
              <a:spcBef>
                <a:spcPts val="400"/>
              </a:spcBef>
            </a:pPr>
            <a:r>
              <a:rPr sz="1200" b="0">
                <a:solidFill>
                  <a:srgbClr val="646464"/>
                </a:solidFill>
                <a:latin typeface="微软雅黑" panose="020B0503020204020204" charset="-122"/>
              </a:rPr>
              <a:t>  参数显式指定</a:t>
            </a:r>
            <a:endParaRPr sz="1200" b="0">
              <a:solidFill>
                <a:srgbClr val="646464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</a:p>
          <a:p>
            <a:pPr>
              <a:spcBef>
                <a:spcPts val="400"/>
              </a:spcBef>
            </a:pPr>
            <a:r>
              <a:rPr sz="1400" b="1">
                <a:solidFill>
                  <a:srgbClr val="212121"/>
                </a:solidFill>
                <a:latin typeface="微软雅黑" panose="020B0503020204020204" charset="-122"/>
              </a:rPr>
              <a:t>API 调用序列</a:t>
            </a:r>
            <a:endParaRPr sz="1400" b="1">
              <a:solidFill>
                <a:srgbClr val="212121"/>
              </a:solidFill>
              <a:latin typeface="微软雅黑" panose="020B0503020204020204" charset="-122"/>
            </a:endParaRPr>
          </a:p>
          <a:p>
            <a:pPr lvl="1">
              <a:spcBef>
                <a:spcPts val="400"/>
              </a:spcBef>
            </a:pPr>
            <a:r>
              <a:rPr sz="1200" b="0">
                <a:solidFill>
                  <a:srgbClr val="646464"/>
                </a:solidFill>
                <a:latin typeface="微软雅黑" panose="020B0503020204020204" charset="-122"/>
              </a:rPr>
              <a:t>  POST /api/accounts/login → token</a:t>
            </a:r>
            <a:endParaRPr sz="1200" b="0">
              <a:solidFill>
                <a:srgbClr val="646464"/>
              </a:solidFill>
              <a:latin typeface="微软雅黑" panose="020B0503020204020204" charset="-122"/>
            </a:endParaRPr>
          </a:p>
          <a:p>
            <a:pPr lvl="1">
              <a:spcBef>
                <a:spcPts val="400"/>
              </a:spcBef>
            </a:pPr>
            <a:r>
              <a:rPr sz="1200" b="0">
                <a:solidFill>
                  <a:srgbClr val="646464"/>
                </a:solidFill>
                <a:latin typeface="微软雅黑" panose="020B0503020204020204" charset="-122"/>
              </a:rPr>
              <a:t>  GET /api/{o}/{r}/detail.json → info</a:t>
            </a:r>
            <a:endParaRPr sz="12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0" y="0"/>
            <a:ext cx="12191695" cy="1005840"/>
          </a:xfrm>
          <a:prstGeom prst="roundRect">
            <a:avLst/>
          </a:prstGeom>
          <a:solidFill>
            <a:srgbClr val="F57F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18288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FFFFFF"/>
                </a:solidFill>
                <a:latin typeface="微软雅黑" panose="020B0503020204020204" charset="-122"/>
              </a:rPr>
              <a:t>4.2 用例二：Issue 批量管理</a:t>
            </a:r>
            <a:endParaRPr sz="3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31520" y="1280160"/>
            <a:ext cx="5303520" cy="2560320"/>
          </a:xfrm>
          <a:prstGeom prst="roundRect">
            <a:avLst/>
          </a:prstGeom>
          <a:solidFill>
            <a:srgbClr val="FFF8E1"/>
          </a:solidFill>
          <a:ln w="19050">
            <a:solidFill>
              <a:srgbClr val="F57F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05840" y="1371600"/>
            <a:ext cx="4846320" cy="2377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F57F17"/>
                </a:solidFill>
                <a:latin typeface="微软雅黑" panose="020B0503020204020204" charset="-122"/>
              </a:rPr>
              <a:t>批量关闭 Issue</a:t>
            </a:r>
            <a:endParaRPr sz="1800" b="1">
              <a:solidFill>
                <a:srgbClr val="F57F17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① gitlink-cli issue +batch-close --numbers 101,102,103,104 --dry-run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② 系统预览：4 个 Issue 将被关闭，不实际执行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③ 用户确认后去掉 --dry-run，重新执行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④ 逐个 PUT /api/{o}/{r}/issues/{n} 设置 state=closed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⑤ 输出 BatchSummary: total=4, succeeded=4, failed=0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400800" y="1280160"/>
            <a:ext cx="5029200" cy="256032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675120" y="1371600"/>
            <a:ext cx="4572000" cy="2377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微软雅黑" panose="020B0503020204020204" charset="-122"/>
              </a:rPr>
              <a:t>批量创建 Issue（CSV 模板）</a:t>
            </a:r>
            <a:endParaRPr sz="1800" b="1">
              <a:solidFill>
                <a:srgbClr val="2E7D32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① 准备 CSV 文件 (title/body/priority/label)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② gitlink-cli issue +batch-create --from issues.csv --template bug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③ 系统逐个 POST /api/{o}/{r}/issues 创建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④ 输出 BatchSummary: total=2, succeeded=2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</a:p>
          <a:p>
            <a:pPr>
              <a:spcBef>
                <a:spcPts val="400"/>
              </a:spcBef>
            </a:pPr>
            <a:r>
              <a:rPr sz="1200" b="1">
                <a:solidFill>
                  <a:srgbClr val="2E7D32"/>
                </a:solidFill>
                <a:latin typeface="微软雅黑" panose="020B0503020204020204" charset="-122"/>
              </a:rPr>
              <a:t>模板系统：--template bug / feature</a:t>
            </a:r>
            <a:endParaRPr sz="1200" b="1">
              <a:solidFill>
                <a:srgbClr val="2E7D32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自动生成描述格式 + 自动设置标签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31520" y="4114800"/>
            <a:ext cx="10698480" cy="2286000"/>
          </a:xfrm>
          <a:prstGeom prst="roundRect">
            <a:avLst/>
          </a:prstGeom>
          <a:solidFill>
            <a:srgbClr val="FCE4EC"/>
          </a:solidFill>
          <a:ln w="19050">
            <a:solidFill>
              <a:srgbClr val="C6282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05840" y="4206240"/>
            <a:ext cx="10241280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C62828"/>
                </a:solidFill>
                <a:latin typeface="微软雅黑" panose="020B0503020204020204" charset="-122"/>
              </a:rPr>
              <a:t>异常处理与设计原则</a:t>
            </a:r>
            <a:endParaRPr sz="1800" b="1">
              <a:solidFill>
                <a:srgbClr val="C62828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1">
                <a:solidFill>
                  <a:srgbClr val="212121"/>
                </a:solidFill>
                <a:latin typeface="微软雅黑" panose="020B0503020204020204" charset="-122"/>
              </a:rPr>
              <a:t>单条操作失败</a:t>
            </a:r>
            <a:endParaRPr sz="1300" b="1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646464"/>
                </a:solidFill>
                <a:latin typeface="微软雅黑" panose="020B0503020204020204" charset="-122"/>
              </a:rPr>
              <a:t>  → 记录错误，继续后续</a:t>
            </a:r>
            <a:endParaRPr sz="1200" b="0">
              <a:solidFill>
                <a:srgbClr val="646464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646464"/>
                </a:solidFill>
                <a:latin typeface="微软雅黑" panose="020B0503020204020204" charset="-122"/>
              </a:rPr>
              <a:t>  → 最终 exit code = 1</a:t>
            </a:r>
            <a:endParaRPr sz="1200" b="0">
              <a:solidFill>
                <a:srgbClr val="646464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646464"/>
                </a:solidFill>
                <a:latin typeface="微软雅黑" panose="020B0503020204020204" charset="-122"/>
              </a:rPr>
              <a:t>API 字段静默失败</a:t>
            </a:r>
            <a:endParaRPr sz="1200" b="0">
              <a:solidFill>
                <a:srgbClr val="646464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646464"/>
                </a:solidFill>
                <a:latin typeface="微软雅黑" panose="020B0503020204020204" charset="-122"/>
              </a:rPr>
              <a:t>  → GitLink 对未知字段返回 200</a:t>
            </a:r>
            <a:endParaRPr sz="1200" b="0">
              <a:solidFill>
                <a:srgbClr val="646464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646464"/>
                </a:solidFill>
                <a:latin typeface="微软雅黑" panose="020B0503020204020204" charset="-122"/>
              </a:rPr>
              <a:t>  → 需 DevTools 确认字段名</a:t>
            </a:r>
            <a:endParaRPr sz="12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00800" y="4206240"/>
            <a:ext cx="4572000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</a:p>
          <a:p>
            <a:pPr>
              <a:spcBef>
                <a:spcPts val="400"/>
              </a:spcBef>
            </a:pPr>
            <a:r>
              <a:rPr sz="1400" b="1">
                <a:solidFill>
                  <a:srgbClr val="C62828"/>
                </a:solidFill>
                <a:latin typeface="微软雅黑" panose="020B0503020204020204" charset="-122"/>
              </a:rPr>
              <a:t>BatchSummary 结构</a:t>
            </a:r>
            <a:endParaRPr sz="1400" b="1">
              <a:solidFill>
                <a:srgbClr val="C62828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total / succeeded / failed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dry_run: true → 预览模式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results[]: 每条操作结果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修改前先 GET 保留原字段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0" y="0"/>
            <a:ext cx="12191695" cy="1005840"/>
          </a:xfrm>
          <a:prstGeom prst="roundRect">
            <a:avLst/>
          </a:prstGeom>
          <a:solidFill>
            <a:srgbClr val="6A1B9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18288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FFFFFF"/>
                </a:solidFill>
                <a:latin typeface="微软雅黑" panose="020B0503020204020204" charset="-122"/>
              </a:rPr>
              <a:t>4.3 用例三：AI 自动化工作流</a:t>
            </a:r>
            <a:endParaRPr sz="3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74320" y="1371600"/>
            <a:ext cx="1371600" cy="1463040"/>
          </a:xfrm>
          <a:prstGeom prst="roundRect">
            <a:avLst/>
          </a:prstGeom>
          <a:solidFill>
            <a:srgbClr val="F3E5F5"/>
          </a:solidFill>
          <a:ln w="19050">
            <a:solidFill>
              <a:srgbClr val="6A1B9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200" b="1">
                <a:solidFill>
                  <a:srgbClr val="6A1B9A"/>
                </a:solidFill>
                <a:latin typeface="微软雅黑" panose="020B0503020204020204" charset="-122"/>
              </a:rPr>
              <a:t>用户</a:t>
            </a:r>
            <a:endParaRPr sz="1200" b="1">
              <a:solidFill>
                <a:srgbClr val="6A1B9A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"帮我跑社区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运营工作流"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5920" y="1737360"/>
            <a:ext cx="182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16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828800" y="1371600"/>
            <a:ext cx="1371600" cy="146304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200" b="1">
                <a:solidFill>
                  <a:srgbClr val="1565C0"/>
                </a:solidFill>
                <a:latin typeface="微软雅黑" panose="020B0503020204020204" charset="-122"/>
              </a:rPr>
              <a:t>Claude Code</a:t>
            </a:r>
            <a:endParaRPr sz="12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触发 gitlink-workflows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显示功能菜单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0400" y="1737360"/>
            <a:ext cx="182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16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383280" y="1371600"/>
            <a:ext cx="1371600" cy="1463040"/>
          </a:xfrm>
          <a:prstGeom prst="roundRect">
            <a:avLst/>
          </a:prstGeom>
          <a:solidFill>
            <a:srgbClr val="F3E5F5"/>
          </a:solidFill>
          <a:ln w="19050">
            <a:solidFill>
              <a:srgbClr val="6A1B9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200" b="1">
                <a:solidFill>
                  <a:srgbClr val="6A1B9A"/>
                </a:solidFill>
                <a:latin typeface="微软雅黑" panose="020B0503020204020204" charset="-122"/>
              </a:rPr>
              <a:t>用户选择</a:t>
            </a:r>
            <a:endParaRPr sz="1200" b="1">
              <a:solidFill>
                <a:srgbClr val="6A1B9A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"社区运营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自动化"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54880" y="1737360"/>
            <a:ext cx="182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16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937760" y="1371600"/>
            <a:ext cx="1371600" cy="146304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200" b="1">
                <a:solidFill>
                  <a:srgbClr val="2E7D32"/>
                </a:solidFill>
                <a:latin typeface="微软雅黑" panose="020B0503020204020204" charset="-122"/>
              </a:rPr>
              <a:t>Issue Skill</a:t>
            </a:r>
            <a:endParaRPr sz="1200" b="1">
              <a:solidFill>
                <a:srgbClr val="2E7D32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issue +list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--state open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09360" y="1737360"/>
            <a:ext cx="182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16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6492240" y="1371600"/>
            <a:ext cx="1371600" cy="1463040"/>
          </a:xfrm>
          <a:prstGeom prst="roundRect">
            <a:avLst/>
          </a:prstGeom>
          <a:solidFill>
            <a:srgbClr val="FFF8E1"/>
          </a:solidFill>
          <a:ln w="19050">
            <a:solidFill>
              <a:srgbClr val="F57F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200" b="1">
                <a:solidFill>
                  <a:srgbClr val="F57F17"/>
                </a:solidFill>
                <a:latin typeface="微软雅黑" panose="020B0503020204020204" charset="-122"/>
              </a:rPr>
              <a:t>AI 分析</a:t>
            </a:r>
            <a:endParaRPr sz="1200" b="1">
              <a:solidFill>
                <a:srgbClr val="F57F17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按类型分类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bug/feature/question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63840" y="1737360"/>
            <a:ext cx="182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16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8046720" y="1371600"/>
            <a:ext cx="1371600" cy="146304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200" b="1">
                <a:solidFill>
                  <a:srgbClr val="2E7D32"/>
                </a:solidFill>
                <a:latin typeface="微软雅黑" panose="020B0503020204020204" charset="-122"/>
              </a:rPr>
              <a:t>标签操作</a:t>
            </a:r>
            <a:endParaRPr sz="1200" b="1">
              <a:solidFill>
                <a:srgbClr val="2E7D32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label-add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添加分类标签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418320" y="1737360"/>
            <a:ext cx="182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16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9601200" y="1371600"/>
            <a:ext cx="1371600" cy="146304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200" b="1">
                <a:solidFill>
                  <a:srgbClr val="1565C0"/>
                </a:solidFill>
                <a:latin typeface="微软雅黑" panose="020B0503020204020204" charset="-122"/>
              </a:rPr>
              <a:t>PR Skill</a:t>
            </a:r>
            <a:endParaRPr sz="12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pr +list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获取近期 PR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972800" y="1737360"/>
            <a:ext cx="182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6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16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1155680" y="1371600"/>
            <a:ext cx="1371600" cy="1463040"/>
          </a:xfrm>
          <a:prstGeom prst="roundRect">
            <a:avLst/>
          </a:prstGeom>
          <a:solidFill>
            <a:srgbClr val="FCE4EC"/>
          </a:solidFill>
          <a:ln w="19050">
            <a:solidFill>
              <a:srgbClr val="C6282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200" b="1">
                <a:solidFill>
                  <a:srgbClr val="C62828"/>
                </a:solidFill>
                <a:latin typeface="微软雅黑" panose="020B0503020204020204" charset="-122"/>
              </a:rPr>
              <a:t>生成周报</a:t>
            </a:r>
            <a:endParaRPr sz="1200" b="1">
              <a:solidFill>
                <a:srgbClr val="C62828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Issue 统计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PR 合并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212121"/>
                </a:solidFill>
                <a:latin typeface="微软雅黑" panose="020B0503020204020204" charset="-122"/>
              </a:rPr>
              <a:t>贡献者活跃度</a:t>
            </a:r>
            <a:endParaRPr sz="10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731520" y="3200400"/>
            <a:ext cx="10698480" cy="1371600"/>
          </a:xfrm>
          <a:prstGeom prst="roundRect">
            <a:avLst/>
          </a:prstGeom>
          <a:solidFill>
            <a:srgbClr val="F3E5F5"/>
          </a:solidFill>
          <a:ln w="19050">
            <a:solidFill>
              <a:srgbClr val="6A1B9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005840" y="3291840"/>
            <a:ext cx="102412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6A1B9A"/>
                </a:solidFill>
                <a:latin typeface="微软雅黑" panose="020B0503020204020204" charset="-122"/>
              </a:rPr>
              <a:t>Skill 调用链</a:t>
            </a:r>
            <a:endParaRPr sz="1800" b="1">
              <a:solidFill>
                <a:srgbClr val="6A1B9A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400" b="0">
                <a:solidFill>
                  <a:srgbClr val="212121"/>
                </a:solidFill>
                <a:latin typeface="微软雅黑" panose="020B0503020204020204" charset="-122"/>
              </a:rPr>
              <a:t>gitlink-shared（认证检查）  →  gitlink-issue（Issue 操作）  →  gitlink-pr（PR 操作）  →  gitlink-workflow（工作流编排）</a:t>
            </a:r>
            <a:endParaRPr sz="14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646464"/>
                </a:solidFill>
                <a:latin typeface="微软雅黑" panose="020B0503020204020204" charset="-122"/>
              </a:rPr>
              <a:t>每个 Skill 是一个 SKILL.md 文件，定义命令参考、参数说明、返回值、使用示例、错误处理</a:t>
            </a:r>
            <a:endParaRPr sz="13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31520" y="4846320"/>
            <a:ext cx="10698480" cy="1645920"/>
          </a:xfrm>
          <a:prstGeom prst="roundRect">
            <a:avLst/>
          </a:prstGeom>
          <a:solidFill>
            <a:srgbClr val="E0F2F1"/>
          </a:solidFill>
          <a:ln w="19050">
            <a:solidFill>
              <a:srgbClr val="00796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1005840" y="4937760"/>
            <a:ext cx="1024128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00796B"/>
                </a:solidFill>
                <a:latin typeface="微软雅黑" panose="020B0503020204020204" charset="-122"/>
              </a:rPr>
              <a:t>周报输出示例</a:t>
            </a:r>
            <a:endParaRPr sz="1800" b="1">
              <a:solidFill>
                <a:srgbClr val="00796B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Issue 统计：新增 5 个 · 关闭 3 个 · 当前开放 12 个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分类结果：缺陷 2 个 · 功能 2 个 · 提问 1 个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PR 统计：合并 8 个 · 待审 3 个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活跃贡献者：zhangsan, lisi, wangwu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0" y="0"/>
            <a:ext cx="12191695" cy="100584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18288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FFFFFF"/>
                </a:solidFill>
                <a:latin typeface="微软雅黑" panose="020B0503020204020204" charset="-122"/>
              </a:rPr>
              <a:t>5. 系统部署模型</a:t>
            </a:r>
            <a:endParaRPr sz="3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31520" y="1280160"/>
            <a:ext cx="3383280" cy="228600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05840" y="1371600"/>
            <a:ext cx="2926080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565C0"/>
                </a:solidFill>
                <a:latin typeface="微软雅黑" panose="020B0503020204020204" charset="-122"/>
              </a:rPr>
              <a:t>构建环境</a:t>
            </a:r>
            <a:endParaRPr sz="18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Go 1.26.1+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Makefile 管理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make build (-ldflags)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GitHub Actions CI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389120" y="1280160"/>
            <a:ext cx="3383280" cy="228600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4663440" y="1371600"/>
            <a:ext cx="2926080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微软雅黑" panose="020B0503020204020204" charset="-122"/>
              </a:rPr>
              <a:t>分发方式</a:t>
            </a:r>
            <a:endParaRPr sz="1800" b="1">
              <a:solidFill>
                <a:srgbClr val="2E7D32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GitHub Releases 下载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npm install -g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go install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install.sh / .ps1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8046720" y="1280160"/>
            <a:ext cx="3383280" cy="2286000"/>
          </a:xfrm>
          <a:prstGeom prst="roundRect">
            <a:avLst/>
          </a:prstGeom>
          <a:solidFill>
            <a:srgbClr val="FFF8E1"/>
          </a:solidFill>
          <a:ln w="19050">
            <a:solidFill>
              <a:srgbClr val="F57F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321040" y="1371600"/>
            <a:ext cx="2926080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F57F17"/>
                </a:solidFill>
                <a:latin typeface="微软雅黑" panose="020B0503020204020204" charset="-122"/>
              </a:rPr>
              <a:t>目标平台</a:t>
            </a:r>
            <a:endParaRPr sz="1800" b="1">
              <a:solidFill>
                <a:srgbClr val="F57F17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Windows (amd64)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macOS (amd64/arm64)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Linux (amd64/arm64)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单二进制 11.9 MB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1520" y="384048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212121"/>
                </a:solidFill>
                <a:latin typeface="微软雅黑" panose="020B0503020204020204" charset="-122"/>
              </a:rPr>
              <a:t>部署架构</a:t>
            </a:r>
            <a:endParaRPr sz="2000" b="1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371600" y="4389120"/>
            <a:ext cx="2286000" cy="1097280"/>
          </a:xfrm>
          <a:prstGeom prst="roundRect">
            <a:avLst/>
          </a:prstGeom>
          <a:solidFill>
            <a:srgbClr val="F3E5F5"/>
          </a:solidFill>
          <a:ln w="19050">
            <a:solidFill>
              <a:srgbClr val="6A1B9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300" b="1">
                <a:solidFill>
                  <a:srgbClr val="6A1B9A"/>
                </a:solidFill>
                <a:latin typeface="微软雅黑" panose="020B0503020204020204" charset="-122"/>
              </a:rPr>
              <a:t>用户终端</a:t>
            </a:r>
            <a:endParaRPr sz="1300" b="1">
              <a:solidFill>
                <a:srgbClr val="6A1B9A"/>
              </a:solidFill>
              <a:latin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657600" y="4663440"/>
            <a:ext cx="457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22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114800" y="4389120"/>
            <a:ext cx="2286000" cy="109728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300" b="1">
                <a:solidFill>
                  <a:srgbClr val="1565C0"/>
                </a:solidFill>
                <a:latin typeface="微软雅黑" panose="020B0503020204020204" charset="-122"/>
              </a:rPr>
              <a:t>gitlink-cli
(本地二进制)</a:t>
            </a:r>
            <a:endParaRPr sz="1300" b="1">
              <a:solidFill>
                <a:srgbClr val="1565C0"/>
              </a:solidFill>
              <a:latin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00800" y="4663440"/>
            <a:ext cx="457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22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6858000" y="4389120"/>
            <a:ext cx="2286000" cy="109728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300" b="1">
                <a:solidFill>
                  <a:srgbClr val="2E7D32"/>
                </a:solidFill>
                <a:latin typeface="微软雅黑" panose="020B0503020204020204" charset="-122"/>
              </a:rPr>
              <a:t>GitLink API Server
gitlink.org.cn</a:t>
            </a:r>
            <a:endParaRPr sz="1300" b="1">
              <a:solidFill>
                <a:srgbClr val="2E7D32"/>
              </a:solidFill>
              <a:latin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144000" y="4663440"/>
            <a:ext cx="457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22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601200" y="4389120"/>
            <a:ext cx="2286000" cy="1097280"/>
          </a:xfrm>
          <a:prstGeom prst="roundRect">
            <a:avLst/>
          </a:prstGeom>
          <a:solidFill>
            <a:srgbClr val="FFF8E1"/>
          </a:solidFill>
          <a:ln w="19050">
            <a:solidFill>
              <a:srgbClr val="F57F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300" b="1">
                <a:solidFill>
                  <a:srgbClr val="F57F17"/>
                </a:solidFill>
                <a:latin typeface="微软雅黑" panose="020B0503020204020204" charset="-122"/>
              </a:rPr>
              <a:t>GitLink Gateway
gateway.gitlink.org.cn</a:t>
            </a:r>
            <a:endParaRPr sz="1300" b="1">
              <a:solidFill>
                <a:srgbClr val="F57F17"/>
              </a:solidFill>
              <a:latin typeface="微软雅黑" panose="020B0503020204020204" charset="-122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731520" y="5669280"/>
            <a:ext cx="10698480" cy="822960"/>
          </a:xfrm>
          <a:prstGeom prst="roundRect">
            <a:avLst/>
          </a:prstGeom>
          <a:solidFill>
            <a:srgbClr val="E0F2F1"/>
          </a:solidFill>
          <a:ln w="19050">
            <a:solidFill>
              <a:srgbClr val="00796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005840" y="5715000"/>
            <a:ext cx="102412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</a:p>
          <a:p>
            <a:pPr>
              <a:spcBef>
                <a:spcPts val="400"/>
              </a:spcBef>
            </a:pPr>
            <a:r>
              <a:rPr sz="1400" b="0">
                <a:solidFill>
                  <a:srgbClr val="212121"/>
                </a:solidFill>
                <a:latin typeface="微软雅黑" panose="020B0503020204020204" charset="-122"/>
              </a:rPr>
              <a:t>依赖服务：GitLink API (主站) · GitLink Gateway (Wiki) · OS Keychain (Token 存储) · GitHub Actions (CI/CD)</a:t>
            </a:r>
            <a:endParaRPr sz="14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646464"/>
                </a:solidFill>
                <a:latin typeface="微软雅黑" panose="020B0503020204020204" charset="-122"/>
              </a:rPr>
              <a:t>gitlink-cli 是纯客户端工具，不运行后台服务，所有数据来自 GitLink 平台 API 实时查询</a:t>
            </a:r>
            <a:endParaRPr sz="13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0" y="0"/>
            <a:ext cx="365760" cy="685800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371600" y="2286000"/>
            <a:ext cx="91440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800" b="1">
                <a:solidFill>
                  <a:srgbClr val="212121"/>
                </a:solidFill>
                <a:latin typeface="微软雅黑" panose="020B0503020204020204" charset="-122"/>
              </a:rPr>
              <a:t>谢谢</a:t>
            </a:r>
            <a:endParaRPr sz="4800" b="1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371600" y="3474720"/>
            <a:ext cx="2743200" cy="36576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371600" y="3840480"/>
            <a:ext cx="9144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0">
                <a:solidFill>
                  <a:srgbClr val="646464"/>
                </a:solidFill>
                <a:latin typeface="微软雅黑" panose="020B0503020204020204" charset="-122"/>
              </a:rPr>
              <a:t>GitLink CLI — 软件分析及建模报告</a:t>
            </a:r>
            <a:endParaRPr sz="20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4572000"/>
            <a:ext cx="9144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0">
                <a:solidFill>
                  <a:srgbClr val="1565C0"/>
                </a:solidFill>
                <a:latin typeface="微软雅黑" panose="020B0503020204020204" charset="-122"/>
              </a:rPr>
              <a:t>github.com/gitlink-org/gitlink-cli</a:t>
            </a:r>
            <a:endParaRPr sz="1600" b="0">
              <a:solidFill>
                <a:srgbClr val="1565C0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0" y="0"/>
            <a:ext cx="12191695" cy="100584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18288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FFFFFF"/>
                </a:solidFill>
                <a:latin typeface="微软雅黑" panose="020B0503020204020204" charset="-122"/>
              </a:rPr>
              <a:t>目录</a:t>
            </a:r>
            <a:endParaRPr sz="3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97280" y="1371600"/>
            <a:ext cx="502920" cy="50292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2000" b="1">
                <a:solidFill>
                  <a:srgbClr val="FFFFFF"/>
                </a:solidFill>
                <a:latin typeface="微软雅黑" panose="020B0503020204020204" charset="-122"/>
              </a:rPr>
              <a:t>1</a:t>
            </a:r>
            <a:endParaRPr sz="20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28800" y="1325880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212121"/>
                </a:solidFill>
                <a:latin typeface="微软雅黑" panose="020B0503020204020204" charset="-122"/>
              </a:rPr>
              <a:t>项目概述</a:t>
            </a:r>
            <a:endParaRPr sz="2000" b="1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28800" y="169164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>
                <a:solidFill>
                  <a:srgbClr val="646464"/>
                </a:solidFill>
                <a:latin typeface="微软雅黑" panose="020B0503020204020204" charset="-122"/>
              </a:rPr>
              <a:t>应用背景、功能描述、性能要求</a:t>
            </a:r>
            <a:endParaRPr sz="14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097280" y="2377440"/>
            <a:ext cx="502920" cy="50292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2000" b="1">
                <a:solidFill>
                  <a:srgbClr val="FFFFFF"/>
                </a:solidFill>
                <a:latin typeface="微软雅黑" panose="020B0503020204020204" charset="-122"/>
              </a:rPr>
              <a:t>2</a:t>
            </a:r>
            <a:endParaRPr sz="20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28800" y="2331720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212121"/>
                </a:solidFill>
                <a:latin typeface="微软雅黑" panose="020B0503020204020204" charset="-122"/>
              </a:rPr>
              <a:t>软件总体设计</a:t>
            </a:r>
            <a:endParaRPr sz="2000" b="1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8800" y="269748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>
                <a:solidFill>
                  <a:srgbClr val="646464"/>
                </a:solidFill>
                <a:latin typeface="微软雅黑" panose="020B0503020204020204" charset="-122"/>
              </a:rPr>
              <a:t>体系结构、用户界面、数据库、系统度量</a:t>
            </a:r>
            <a:endParaRPr sz="14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097280" y="3383280"/>
            <a:ext cx="502920" cy="50292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2000" b="1">
                <a:solidFill>
                  <a:srgbClr val="FFFFFF"/>
                </a:solidFill>
                <a:latin typeface="微软雅黑" panose="020B0503020204020204" charset="-122"/>
              </a:rPr>
              <a:t>3</a:t>
            </a:r>
            <a:endParaRPr sz="20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28800" y="3337560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212121"/>
                </a:solidFill>
                <a:latin typeface="微软雅黑" panose="020B0503020204020204" charset="-122"/>
              </a:rPr>
              <a:t>系统静态模型</a:t>
            </a:r>
            <a:endParaRPr sz="2000" b="1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28800" y="370332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>
                <a:solidFill>
                  <a:srgbClr val="646464"/>
                </a:solidFill>
                <a:latin typeface="微软雅黑" panose="020B0503020204020204" charset="-122"/>
              </a:rPr>
              <a:t>命令框架层、快捷命令层、核心库层</a:t>
            </a:r>
            <a:endParaRPr sz="14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097280" y="4389120"/>
            <a:ext cx="502920" cy="50292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2000" b="1">
                <a:solidFill>
                  <a:srgbClr val="FFFFFF"/>
                </a:solidFill>
                <a:latin typeface="微软雅黑" panose="020B0503020204020204" charset="-122"/>
              </a:rPr>
              <a:t>4</a:t>
            </a:r>
            <a:endParaRPr sz="20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28800" y="4343400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212121"/>
                </a:solidFill>
                <a:latin typeface="微软雅黑" panose="020B0503020204020204" charset="-122"/>
              </a:rPr>
              <a:t>系统动态模型</a:t>
            </a:r>
            <a:endParaRPr sz="2000" b="1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28800" y="470916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>
                <a:solidFill>
                  <a:srgbClr val="646464"/>
                </a:solidFill>
                <a:latin typeface="微软雅黑" panose="020B0503020204020204" charset="-122"/>
              </a:rPr>
              <a:t>用例一：认证与仓库操作 / 用例二：批量 Issue / 用例三：AI 工作流</a:t>
            </a:r>
            <a:endParaRPr sz="14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097280" y="5394960"/>
            <a:ext cx="502920" cy="50292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2000" b="1">
                <a:solidFill>
                  <a:srgbClr val="FFFFFF"/>
                </a:solidFill>
                <a:latin typeface="微软雅黑" panose="020B0503020204020204" charset="-122"/>
              </a:rPr>
              <a:t>5</a:t>
            </a:r>
            <a:endParaRPr sz="20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28800" y="5349240"/>
            <a:ext cx="3657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212121"/>
                </a:solidFill>
                <a:latin typeface="微软雅黑" panose="020B0503020204020204" charset="-122"/>
              </a:rPr>
              <a:t>系统部署模型</a:t>
            </a:r>
            <a:endParaRPr sz="2000" b="1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28800" y="5715000"/>
            <a:ext cx="8229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400" b="0">
                <a:solidFill>
                  <a:srgbClr val="646464"/>
                </a:solidFill>
                <a:latin typeface="微软雅黑" panose="020B0503020204020204" charset="-122"/>
              </a:rPr>
              <a:t>构建、分发、平台、CI/CD</a:t>
            </a:r>
            <a:endParaRPr sz="14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0" y="0"/>
            <a:ext cx="12191695" cy="100584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18288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FFFFFF"/>
                </a:solidFill>
                <a:latin typeface="微软雅黑" panose="020B0503020204020204" charset="-122"/>
              </a:rPr>
              <a:t>1. 项目概述</a:t>
            </a:r>
            <a:endParaRPr sz="3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31520" y="1371600"/>
            <a:ext cx="5303520" cy="201168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05840" y="1463040"/>
            <a:ext cx="484632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565C0"/>
                </a:solidFill>
                <a:latin typeface="微软雅黑" panose="020B0503020204020204" charset="-122"/>
              </a:rPr>
              <a:t>应用背景</a:t>
            </a:r>
            <a:endParaRPr sz="18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GitLink 是 CCF 官方开源协作平台，后端 490+ API 端点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缺少官方 CLI 工具，浏览器操作效率低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gitlink-cli 让开发者在终端完成所有平台操作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支持 AI Agent Skill，Claude Code 自动化工作流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400800" y="1371600"/>
            <a:ext cx="5029200" cy="201168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675120" y="1463040"/>
            <a:ext cx="45720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微软雅黑" panose="020B0503020204020204" charset="-122"/>
              </a:rPr>
              <a:t>性能要求</a:t>
            </a:r>
            <a:endParaRPr sz="1800" b="1">
              <a:solidFill>
                <a:srgbClr val="2E7D32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单次 API 调用 &lt; 2 秒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批量操作并发执行，错误不中断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分页自动遍历，大数据量支持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跨平台：Windows / macOS / Linux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31520" y="3749039"/>
            <a:ext cx="2103120" cy="128016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l"/>
            <a:r>
              <a:rPr sz="1400" b="1">
                <a:solidFill>
                  <a:srgbClr val="1565C0"/>
                </a:solidFill>
                <a:latin typeface="微软雅黑" panose="020B0503020204020204" charset="-122"/>
              </a:rPr>
              <a:t>仓库管理</a:t>
            </a:r>
            <a:endParaRPr sz="14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100" b="0">
                <a:solidFill>
                  <a:srgbClr val="646464"/>
                </a:solidFill>
                <a:latin typeface="微软雅黑" panose="020B0503020204020204" charset="-122"/>
              </a:rPr>
              <a:t>创建/列表/Fork/删除/批量</a:t>
            </a:r>
            <a:endParaRPr sz="11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971800" y="3749039"/>
            <a:ext cx="2103120" cy="128016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l"/>
            <a:r>
              <a:rPr sz="1400" b="1">
                <a:solidFill>
                  <a:srgbClr val="2E7D32"/>
                </a:solidFill>
                <a:latin typeface="微软雅黑" panose="020B0503020204020204" charset="-122"/>
              </a:rPr>
              <a:t>Issue 管理</a:t>
            </a:r>
            <a:endParaRPr sz="1400" b="1">
              <a:solidFill>
                <a:srgbClr val="2E7D32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100" b="0">
                <a:solidFill>
                  <a:srgbClr val="646464"/>
                </a:solidFill>
                <a:latin typeface="微软雅黑" panose="020B0503020204020204" charset="-122"/>
              </a:rPr>
              <a:t>列表/创建/更新/关闭/6种批量</a:t>
            </a:r>
            <a:endParaRPr sz="11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212079" y="3749039"/>
            <a:ext cx="2103120" cy="1280160"/>
          </a:xfrm>
          <a:prstGeom prst="roundRect">
            <a:avLst/>
          </a:prstGeom>
          <a:solidFill>
            <a:srgbClr val="FFF8E1"/>
          </a:solidFill>
          <a:ln w="19050">
            <a:solidFill>
              <a:srgbClr val="F57F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l"/>
            <a:r>
              <a:rPr sz="1400" b="1">
                <a:solidFill>
                  <a:srgbClr val="F57F17"/>
                </a:solidFill>
                <a:latin typeface="微软雅黑" panose="020B0503020204020204" charset="-122"/>
              </a:rPr>
              <a:t>PR 管理</a:t>
            </a:r>
            <a:endParaRPr sz="1400" b="1">
              <a:solidFill>
                <a:srgbClr val="F57F17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100" b="0">
                <a:solidFill>
                  <a:srgbClr val="646464"/>
                </a:solidFill>
                <a:latin typeface="微软雅黑" panose="020B0503020204020204" charset="-122"/>
              </a:rPr>
              <a:t>列表/创建/合并/审查/Diff</a:t>
            </a:r>
            <a:endParaRPr sz="11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7452360" y="3749039"/>
            <a:ext cx="2103120" cy="1280160"/>
          </a:xfrm>
          <a:prstGeom prst="roundRect">
            <a:avLst/>
          </a:prstGeom>
          <a:solidFill>
            <a:srgbClr val="FCE4EC"/>
          </a:solidFill>
          <a:ln w="19050">
            <a:solidFill>
              <a:srgbClr val="C6282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l"/>
            <a:r>
              <a:rPr sz="1400" b="1">
                <a:solidFill>
                  <a:srgbClr val="C62828"/>
                </a:solidFill>
                <a:latin typeface="微软雅黑" panose="020B0503020204020204" charset="-122"/>
              </a:rPr>
              <a:t>分支管理</a:t>
            </a:r>
            <a:endParaRPr sz="1400" b="1">
              <a:solidFill>
                <a:srgbClr val="C62828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100" b="0">
                <a:solidFill>
                  <a:srgbClr val="646464"/>
                </a:solidFill>
                <a:latin typeface="微软雅黑" panose="020B0503020204020204" charset="-122"/>
              </a:rPr>
              <a:t>列表/创建/删除/保护</a:t>
            </a:r>
            <a:endParaRPr sz="11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9692640" y="3749039"/>
            <a:ext cx="2103120" cy="1280160"/>
          </a:xfrm>
          <a:prstGeom prst="roundRect">
            <a:avLst/>
          </a:prstGeom>
          <a:solidFill>
            <a:srgbClr val="F3E5F5"/>
          </a:solidFill>
          <a:ln w="19050">
            <a:solidFill>
              <a:srgbClr val="6A1B9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l"/>
            <a:r>
              <a:rPr sz="1400" b="1">
                <a:solidFill>
                  <a:srgbClr val="6A1B9A"/>
                </a:solidFill>
                <a:latin typeface="微软雅黑" panose="020B0503020204020204" charset="-122"/>
              </a:rPr>
              <a:t>Wiki 管理</a:t>
            </a:r>
            <a:endParaRPr sz="1400" b="1">
              <a:solidFill>
                <a:srgbClr val="6A1B9A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100" b="0">
                <a:solidFill>
                  <a:srgbClr val="646464"/>
                </a:solidFill>
                <a:latin typeface="微软雅黑" panose="020B0503020204020204" charset="-122"/>
              </a:rPr>
              <a:t>列表/创建/查看/更新/删除</a:t>
            </a:r>
            <a:endParaRPr sz="11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31520" y="5166359"/>
            <a:ext cx="2103120" cy="1280160"/>
          </a:xfrm>
          <a:prstGeom prst="roundRect">
            <a:avLst/>
          </a:prstGeom>
          <a:solidFill>
            <a:srgbClr val="E0F2F1"/>
          </a:solidFill>
          <a:ln w="19050">
            <a:solidFill>
              <a:srgbClr val="00796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l"/>
            <a:r>
              <a:rPr sz="1400" b="1">
                <a:solidFill>
                  <a:srgbClr val="00796B"/>
                </a:solidFill>
                <a:latin typeface="微软雅黑" panose="020B0503020204020204" charset="-122"/>
              </a:rPr>
              <a:t>Webhook</a:t>
            </a:r>
            <a:endParaRPr sz="1400" b="1">
              <a:solidFill>
                <a:srgbClr val="00796B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100" b="0">
                <a:solidFill>
                  <a:srgbClr val="646464"/>
                </a:solidFill>
                <a:latin typeface="微软雅黑" panose="020B0503020204020204" charset="-122"/>
              </a:rPr>
              <a:t>列表/创建/更新/删除/测试</a:t>
            </a:r>
            <a:endParaRPr sz="11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971800" y="5166359"/>
            <a:ext cx="2103120" cy="128016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l"/>
            <a:r>
              <a:rPr sz="1400" b="1">
                <a:solidFill>
                  <a:srgbClr val="1565C0"/>
                </a:solidFill>
                <a:latin typeface="微软雅黑" panose="020B0503020204020204" charset="-122"/>
              </a:rPr>
              <a:t>CI/CD</a:t>
            </a:r>
            <a:endParaRPr sz="14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100" b="0">
                <a:solidFill>
                  <a:srgbClr val="646464"/>
                </a:solidFill>
                <a:latin typeface="微软雅黑" panose="020B0503020204020204" charset="-122"/>
              </a:rPr>
              <a:t>构建列表/日志/重启/停止</a:t>
            </a:r>
            <a:endParaRPr sz="11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212079" y="5166359"/>
            <a:ext cx="2103120" cy="128016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l"/>
            <a:r>
              <a:rPr sz="1400" b="1">
                <a:solidFill>
                  <a:srgbClr val="2E7D32"/>
                </a:solidFill>
                <a:latin typeface="微软雅黑" panose="020B0503020204020204" charset="-122"/>
              </a:rPr>
              <a:t>组织团队</a:t>
            </a:r>
            <a:endParaRPr sz="1400" b="1">
              <a:solidFill>
                <a:srgbClr val="2E7D32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100" b="0">
                <a:solidFill>
                  <a:srgbClr val="646464"/>
                </a:solidFill>
                <a:latin typeface="微软雅黑" panose="020B0503020204020204" charset="-122"/>
              </a:rPr>
              <a:t>组织/成员/团队 CRUD</a:t>
            </a:r>
            <a:endParaRPr sz="11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7452360" y="5166359"/>
            <a:ext cx="2103120" cy="1280160"/>
          </a:xfrm>
          <a:prstGeom prst="roundRect">
            <a:avLst/>
          </a:prstGeom>
          <a:solidFill>
            <a:srgbClr val="FFF8E1"/>
          </a:solidFill>
          <a:ln w="19050">
            <a:solidFill>
              <a:srgbClr val="F57F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l"/>
            <a:r>
              <a:rPr sz="1400" b="1">
                <a:solidFill>
                  <a:srgbClr val="F57F17"/>
                </a:solidFill>
                <a:latin typeface="微软雅黑" panose="020B0503020204020204" charset="-122"/>
              </a:rPr>
              <a:t>合规检查</a:t>
            </a:r>
            <a:endParaRPr sz="1400" b="1">
              <a:solidFill>
                <a:srgbClr val="F57F17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100" b="0">
                <a:solidFill>
                  <a:srgbClr val="646464"/>
                </a:solidFill>
                <a:latin typeface="微软雅黑" panose="020B0503020204020204" charset="-122"/>
              </a:rPr>
              <a:t>许可证/敏感信息/依赖审计</a:t>
            </a:r>
            <a:endParaRPr sz="11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692640" y="5166359"/>
            <a:ext cx="2103120" cy="1280160"/>
          </a:xfrm>
          <a:prstGeom prst="roundRect">
            <a:avLst/>
          </a:prstGeom>
          <a:solidFill>
            <a:srgbClr val="F3E5F5"/>
          </a:solidFill>
          <a:ln w="19050">
            <a:solidFill>
              <a:srgbClr val="6A1B9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l"/>
            <a:r>
              <a:rPr sz="1400" b="1">
                <a:solidFill>
                  <a:srgbClr val="6A1B9A"/>
                </a:solidFill>
                <a:latin typeface="微软雅黑" panose="020B0503020204020204" charset="-122"/>
              </a:rPr>
              <a:t>AI 工作流</a:t>
            </a:r>
            <a:endParaRPr sz="1400" b="1">
              <a:solidFill>
                <a:srgbClr val="6A1B9A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100" b="0">
                <a:solidFill>
                  <a:srgbClr val="646464"/>
                </a:solidFill>
                <a:latin typeface="微软雅黑" panose="020B0503020204020204" charset="-122"/>
              </a:rPr>
              <a:t>社区运营/代码审查/初始化</a:t>
            </a:r>
            <a:endParaRPr sz="11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0" y="0"/>
            <a:ext cx="12191695" cy="100584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18288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FFFFFF"/>
                </a:solidFill>
                <a:latin typeface="微软雅黑" panose="020B0503020204020204" charset="-122"/>
              </a:rPr>
              <a:t>2.1 软件体系结构 — 五层架构</a:t>
            </a:r>
            <a:endParaRPr sz="3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31520" y="1280160"/>
            <a:ext cx="10698480" cy="86868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l"/>
            <a:r>
              <a:rPr sz="1600" b="1">
                <a:solidFill>
                  <a:srgbClr val="1565C0"/>
                </a:solidFill>
                <a:latin typeface="微软雅黑" panose="020B0503020204020204" charset="-122"/>
              </a:rPr>
              <a:t>（1）入口层  </a:t>
            </a:r>
            <a:r>
              <a:rPr sz="1300">
                <a:solidFill>
                  <a:srgbClr val="212121"/>
                </a:solidFill>
                <a:latin typeface="微软雅黑" panose="020B0503020204020204" charset="-122"/>
              </a:rPr>
              <a:t>main.go + cmd/root.go，基于 Cobra 框架构建命令树</a:t>
            </a:r>
            <a:endParaRPr sz="13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97280" y="1783080"/>
            <a:ext cx="10058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>
                <a:solidFill>
                  <a:srgbClr val="646464"/>
                </a:solidFill>
                <a:latin typeface="微软雅黑" panose="020B0503020204020204" charset="-122"/>
              </a:rPr>
              <a:t>main.go(13行) → cmd/root.go(91行) → auth / api / config / compliance</a:t>
            </a:r>
            <a:endParaRPr sz="11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69280" y="2075687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0">
                <a:solidFill>
                  <a:srgbClr val="646464"/>
                </a:solidFill>
                <a:latin typeface="微软雅黑" panose="020B0503020204020204" charset="-122"/>
              </a:rPr>
              <a:t>▼</a:t>
            </a:r>
            <a:endParaRPr sz="18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31520" y="2331720"/>
            <a:ext cx="10698480" cy="86868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l"/>
            <a:r>
              <a:rPr sz="1600" b="1">
                <a:solidFill>
                  <a:srgbClr val="2E7D32"/>
                </a:solidFill>
                <a:latin typeface="微软雅黑" panose="020B0503020204020204" charset="-122"/>
              </a:rPr>
              <a:t>（2）命令层  </a:t>
            </a:r>
            <a:r>
              <a:rPr sz="1300">
                <a:solidFill>
                  <a:srgbClr val="212121"/>
                </a:solidFill>
                <a:latin typeface="微软雅黑" panose="020B0503020204020204" charset="-122"/>
              </a:rPr>
              <a:t>cmd/ 目录，auth / api / config / compliance 四个顶级命令</a:t>
            </a:r>
            <a:endParaRPr sz="13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7280" y="2834639"/>
            <a:ext cx="10058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>
                <a:solidFill>
                  <a:srgbClr val="646464"/>
                </a:solidFill>
                <a:latin typeface="微软雅黑" panose="020B0503020204020204" charset="-122"/>
              </a:rPr>
              <a:t>auth(login/logout/status) · api(GET/POST/PUT/DELETE) · config(init/set/get/list) · compliance</a:t>
            </a:r>
            <a:endParaRPr sz="11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669280" y="312724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0">
                <a:solidFill>
                  <a:srgbClr val="646464"/>
                </a:solidFill>
                <a:latin typeface="微软雅黑" panose="020B0503020204020204" charset="-122"/>
              </a:rPr>
              <a:t>▼</a:t>
            </a:r>
            <a:endParaRPr sz="18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31520" y="3383279"/>
            <a:ext cx="10698480" cy="868680"/>
          </a:xfrm>
          <a:prstGeom prst="roundRect">
            <a:avLst/>
          </a:prstGeom>
          <a:solidFill>
            <a:srgbClr val="FFF8E1"/>
          </a:solidFill>
          <a:ln w="19050">
            <a:solidFill>
              <a:srgbClr val="F57F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l"/>
            <a:r>
              <a:rPr sz="1600" b="1">
                <a:solidFill>
                  <a:srgbClr val="F57F17"/>
                </a:solidFill>
                <a:latin typeface="微软雅黑" panose="020B0503020204020204" charset="-122"/>
              </a:rPr>
              <a:t>（3）快捷命令层  </a:t>
            </a:r>
            <a:r>
              <a:rPr sz="1300">
                <a:solidFill>
                  <a:srgbClr val="212121"/>
                </a:solidFill>
                <a:latin typeface="微软雅黑" panose="020B0503020204020204" charset="-122"/>
              </a:rPr>
              <a:t>shortcuts/ 目录，16 个资源组，每组通过 +动词 子命令暴露操作</a:t>
            </a:r>
            <a:endParaRPr sz="13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97280" y="3886200"/>
            <a:ext cx="10058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>
                <a:solidFill>
                  <a:srgbClr val="646464"/>
                </a:solidFill>
                <a:latin typeface="微软雅黑" panose="020B0503020204020204" charset="-122"/>
              </a:rPr>
              <a:t>issue(14) · repo(10) · pr(8) · wiki(8) · webhook(7) · board(6) · file(7) · branch(4) · ...</a:t>
            </a:r>
            <a:endParaRPr sz="11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69280" y="4178807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0">
                <a:solidFill>
                  <a:srgbClr val="646464"/>
                </a:solidFill>
                <a:latin typeface="微软雅黑" panose="020B0503020204020204" charset="-122"/>
              </a:rPr>
              <a:t>▼</a:t>
            </a:r>
            <a:endParaRPr sz="18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731520" y="4434840"/>
            <a:ext cx="10698480" cy="868680"/>
          </a:xfrm>
          <a:prstGeom prst="roundRect">
            <a:avLst/>
          </a:prstGeom>
          <a:solidFill>
            <a:srgbClr val="FCE4EC"/>
          </a:solidFill>
          <a:ln w="19050">
            <a:solidFill>
              <a:srgbClr val="C6282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l"/>
            <a:r>
              <a:rPr sz="1600" b="1">
                <a:solidFill>
                  <a:srgbClr val="C62828"/>
                </a:solidFill>
                <a:latin typeface="微软雅黑" panose="020B0503020204020204" charset="-122"/>
              </a:rPr>
              <a:t>（4）核心库层  </a:t>
            </a:r>
            <a:r>
              <a:rPr sz="1300">
                <a:solidFill>
                  <a:srgbClr val="212121"/>
                </a:solidFill>
                <a:latin typeface="微软雅黑" panose="020B0503020204020204" charset="-122"/>
              </a:rPr>
              <a:t>internal/ 目录，7 个子包 — HTTP 客户端、认证、配置、输出、错误处理</a:t>
            </a:r>
            <a:endParaRPr sz="13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97280" y="4937759"/>
            <a:ext cx="10058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>
                <a:solidFill>
                  <a:srgbClr val="646464"/>
                </a:solidFill>
                <a:latin typeface="微软雅黑" panose="020B0503020204020204" charset="-122"/>
              </a:rPr>
              <a:t>client · auth · config · output · context · errors · compliance</a:t>
            </a:r>
            <a:endParaRPr sz="11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69280" y="523036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0">
                <a:solidFill>
                  <a:srgbClr val="646464"/>
                </a:solidFill>
                <a:latin typeface="微软雅黑" panose="020B0503020204020204" charset="-122"/>
              </a:rPr>
              <a:t>▼</a:t>
            </a:r>
            <a:endParaRPr sz="18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731520" y="5486400"/>
            <a:ext cx="10698480" cy="868680"/>
          </a:xfrm>
          <a:prstGeom prst="roundRect">
            <a:avLst/>
          </a:prstGeom>
          <a:solidFill>
            <a:srgbClr val="F3E5F5"/>
          </a:solidFill>
          <a:ln w="19050">
            <a:solidFill>
              <a:srgbClr val="6A1B9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l"/>
            <a:r>
              <a:rPr sz="1600" b="1">
                <a:solidFill>
                  <a:srgbClr val="6A1B9A"/>
                </a:solidFill>
                <a:latin typeface="微软雅黑" panose="020B0503020204020204" charset="-122"/>
              </a:rPr>
              <a:t>（5）AI 扩展层  </a:t>
            </a:r>
            <a:r>
              <a:rPr sz="1300">
                <a:solidFill>
                  <a:srgbClr val="212121"/>
                </a:solidFill>
                <a:latin typeface="微软雅黑" panose="020B0503020204020204" charset="-122"/>
              </a:rPr>
              <a:t>skills/ (24 SKILL.md) + workflows/ (15+ 脚本)，供 Claude Code 调用</a:t>
            </a:r>
            <a:endParaRPr sz="13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97280" y="5989320"/>
            <a:ext cx="10058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100" b="0">
                <a:solidFill>
                  <a:srgbClr val="646464"/>
                </a:solidFill>
                <a:latin typeface="微软雅黑" panose="020B0503020204020204" charset="-122"/>
              </a:rPr>
              <a:t>skills: issue/pr/repo/wiki/...  workflows: 社区运营/代码审查/项目初始化/多仓库协同/贡献者成长</a:t>
            </a:r>
            <a:endParaRPr sz="11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0" y="0"/>
            <a:ext cx="12191695" cy="100584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18288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FFFFFF"/>
                </a:solidFill>
                <a:latin typeface="微软雅黑" panose="020B0503020204020204" charset="-122"/>
              </a:rPr>
              <a:t>2.2 用户界面设计</a:t>
            </a:r>
            <a:endParaRPr sz="3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31520" y="1371600"/>
            <a:ext cx="2103120" cy="256032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spcAft>
                <a:spcPts val="1200"/>
              </a:spcAft>
            </a:pPr>
            <a:r>
              <a:rPr sz="1600" b="1">
                <a:solidFill>
                  <a:srgbClr val="1565C0"/>
                </a:solidFill>
                <a:latin typeface="微软雅黑" panose="020B0503020204020204" charset="-122"/>
              </a:rPr>
              <a:t>命令格式统一</a:t>
            </a:r>
            <a:endParaRPr sz="16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gitlink-cli &lt;资源&gt; +&lt;动作&gt; [flags]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例: gitlink-cli issue +create --title "Bug"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017520" y="1371600"/>
            <a:ext cx="2103120" cy="256032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spcAft>
                <a:spcPts val="1200"/>
              </a:spcAft>
            </a:pPr>
            <a:r>
              <a:rPr sz="1600" b="1">
                <a:solidFill>
                  <a:srgbClr val="2E7D32"/>
                </a:solidFill>
                <a:latin typeface="微软雅黑" panose="020B0503020204020204" charset="-122"/>
              </a:rPr>
              <a:t>输出格式三选一</a:t>
            </a:r>
            <a:endParaRPr sz="1600" b="1">
              <a:solidFill>
                <a:srgbClr val="2E7D32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--format json / table / yaml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Envelope: {ok, data, error, meta}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303520" y="1371600"/>
            <a:ext cx="2103120" cy="2560320"/>
          </a:xfrm>
          <a:prstGeom prst="roundRect">
            <a:avLst/>
          </a:prstGeom>
          <a:solidFill>
            <a:srgbClr val="FFF8E1"/>
          </a:solidFill>
          <a:ln w="19050">
            <a:solidFill>
              <a:srgbClr val="F57F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spcAft>
                <a:spcPts val="1200"/>
              </a:spcAft>
            </a:pPr>
            <a:r>
              <a:rPr sz="1600" b="1">
                <a:solidFill>
                  <a:srgbClr val="F57F17"/>
                </a:solidFill>
                <a:latin typeface="微软雅黑" panose="020B0503020204020204" charset="-122"/>
              </a:rPr>
              <a:t>全局参数</a:t>
            </a:r>
            <a:endParaRPr sz="1600" b="1">
              <a:solidFill>
                <a:srgbClr val="F57F17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--owner · --repo · --format · --debug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--no-truncate · --columns · --no-color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589520" y="1371600"/>
            <a:ext cx="2103120" cy="2560320"/>
          </a:xfrm>
          <a:prstGeom prst="roundRect">
            <a:avLst/>
          </a:prstGeom>
          <a:solidFill>
            <a:srgbClr val="F3E5F5"/>
          </a:solidFill>
          <a:ln w="19050">
            <a:solidFill>
              <a:srgbClr val="6A1B9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spcAft>
                <a:spcPts val="1200"/>
              </a:spcAft>
            </a:pPr>
            <a:r>
              <a:rPr sz="1600" b="1">
                <a:solidFill>
                  <a:srgbClr val="6A1B9A"/>
                </a:solidFill>
                <a:latin typeface="微软雅黑" panose="020B0503020204020204" charset="-122"/>
              </a:rPr>
              <a:t>Shell 补全</a:t>
            </a:r>
            <a:endParaRPr sz="1600" b="1">
              <a:solidFill>
                <a:srgbClr val="6A1B9A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bash · zsh · fish · powershell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四种 Shell 自动补全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9875520" y="1371600"/>
            <a:ext cx="2103120" cy="2560320"/>
          </a:xfrm>
          <a:prstGeom prst="roundRect">
            <a:avLst/>
          </a:prstGeom>
          <a:solidFill>
            <a:srgbClr val="FCE4EC"/>
          </a:solidFill>
          <a:ln w="19050">
            <a:solidFill>
              <a:srgbClr val="C6282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spcAft>
                <a:spcPts val="1200"/>
              </a:spcAft>
            </a:pPr>
            <a:r>
              <a:rPr sz="1600" b="1">
                <a:solidFill>
                  <a:srgbClr val="C62828"/>
                </a:solidFill>
                <a:latin typeface="微软雅黑" panose="020B0503020204020204" charset="-122"/>
              </a:rPr>
              <a:t>帮助系统</a:t>
            </a:r>
            <a:endParaRPr sz="1600" b="1">
              <a:solidFill>
                <a:srgbClr val="C62828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每个命令支持 --help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显示用法、参数说明和示例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1520" y="4206240"/>
            <a:ext cx="109728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000" b="1">
                <a:solidFill>
                  <a:srgbClr val="212121"/>
                </a:solidFill>
                <a:latin typeface="微软雅黑" panose="020B0503020204020204" charset="-122"/>
              </a:rPr>
              <a:t>用户操作流程</a:t>
            </a:r>
            <a:endParaRPr sz="2000" b="1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731520" y="4754880"/>
            <a:ext cx="1828800" cy="109728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1565C0"/>
                </a:solidFill>
                <a:latin typeface="微软雅黑" panose="020B0503020204020204" charset="-122"/>
              </a:rPr>
              <a:t>打开终端</a:t>
            </a:r>
            <a:endParaRPr sz="1400" b="1">
              <a:solidFill>
                <a:srgbClr val="1565C0"/>
              </a:solidFill>
              <a:latin typeface="微软雅黑" panose="020B050302020402020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60320" y="5029200"/>
            <a:ext cx="457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4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24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3017520" y="4754880"/>
            <a:ext cx="1828800" cy="109728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2E7D32"/>
                </a:solidFill>
                <a:latin typeface="微软雅黑" panose="020B0503020204020204" charset="-122"/>
              </a:rPr>
              <a:t>auth login
登录</a:t>
            </a:r>
            <a:endParaRPr sz="1400" b="1">
              <a:solidFill>
                <a:srgbClr val="2E7D32"/>
              </a:solidFill>
              <a:latin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46320" y="5029200"/>
            <a:ext cx="457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4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24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303520" y="4754880"/>
            <a:ext cx="1828800" cy="109728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1565C0"/>
                </a:solidFill>
                <a:latin typeface="微软雅黑" panose="020B0503020204020204" charset="-122"/>
              </a:rPr>
              <a:t>输入命令
操作资源</a:t>
            </a:r>
            <a:endParaRPr sz="1400" b="1">
              <a:solidFill>
                <a:srgbClr val="1565C0"/>
              </a:solidFill>
              <a:latin typeface="微软雅黑" panose="020B050302020402020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32320" y="5029200"/>
            <a:ext cx="457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4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24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7589520" y="4754880"/>
            <a:ext cx="1828800" cy="109728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2E7D32"/>
                </a:solidFill>
                <a:latin typeface="微软雅黑" panose="020B0503020204020204" charset="-122"/>
              </a:rPr>
              <a:t>格式化输出
table/json/yaml</a:t>
            </a:r>
            <a:endParaRPr sz="1400" b="1">
              <a:solidFill>
                <a:srgbClr val="2E7D32"/>
              </a:solidFill>
              <a:latin typeface="微软雅黑" panose="020B050302020402020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418320" y="5029200"/>
            <a:ext cx="457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400" b="0">
                <a:solidFill>
                  <a:srgbClr val="646464"/>
                </a:solidFill>
                <a:latin typeface="微软雅黑" panose="020B0503020204020204" charset="-122"/>
              </a:rPr>
              <a:t>→</a:t>
            </a:r>
            <a:endParaRPr sz="2400" b="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875520" y="4754880"/>
            <a:ext cx="1828800" cy="109728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1565C0"/>
                </a:solidFill>
                <a:latin typeface="微软雅黑" panose="020B0503020204020204" charset="-122"/>
              </a:rPr>
              <a:t>管道传递
其他工具</a:t>
            </a:r>
            <a:endParaRPr sz="1400" b="1">
              <a:solidFill>
                <a:srgbClr val="1565C0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0" y="0"/>
            <a:ext cx="12191695" cy="100584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18288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FFFFFF"/>
                </a:solidFill>
                <a:latin typeface="微软雅黑" panose="020B0503020204020204" charset="-122"/>
              </a:rPr>
              <a:t>2.3 数据库设计  &amp;  2.4 系统度量</a:t>
            </a:r>
            <a:endParaRPr sz="3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31520" y="1280160"/>
            <a:ext cx="5029200" cy="2286000"/>
          </a:xfrm>
          <a:prstGeom prst="roundRect">
            <a:avLst/>
          </a:prstGeom>
          <a:solidFill>
            <a:srgbClr val="E0F2F1"/>
          </a:solidFill>
          <a:ln w="19050">
            <a:solidFill>
              <a:srgbClr val="00796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05840" y="1371600"/>
            <a:ext cx="4572000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00796B"/>
                </a:solidFill>
                <a:latin typeface="微软雅黑" panose="020B0503020204020204" charset="-122"/>
              </a:rPr>
              <a:t>数据存储（无传统数据库）</a:t>
            </a:r>
            <a:endParaRPr sz="1800" b="1">
              <a:solidFill>
                <a:srgbClr val="00796B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配置文件：~/.config/gitlink-cli/config.yaml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凭证存储：OS Keychain (go-keyring)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100" b="0">
                <a:solidFill>
                  <a:srgbClr val="646464"/>
                </a:solidFill>
                <a:latin typeface="微软雅黑" panose="020B0503020204020204" charset="-122"/>
              </a:rPr>
              <a:t>  macOS: Keychain / Linux: Secret Service / Windows: Credential Manager</a:t>
            </a:r>
            <a:endParaRPr sz="1100" b="0">
              <a:solidFill>
                <a:srgbClr val="646464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Fallback: credentials 文件 (0600)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业务数据：全部来自 GitLink API 实时查询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126480" y="1280160"/>
            <a:ext cx="5303520" cy="228600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400800" y="1371600"/>
            <a:ext cx="4846320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565C0"/>
                </a:solidFill>
                <a:latin typeface="微软雅黑" panose="020B0503020204020204" charset="-122"/>
              </a:rPr>
              <a:t>代码规模</a:t>
            </a:r>
            <a:endParaRPr sz="18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Go 源文件：60 个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Go 代码总行数：14,932 行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测试文件：12 个，共 4,279 行（22.3%）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Shortcut 命令组：16 个，命令总数：80+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AI Skill：24 个 / 工作流脚本：15+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31520" y="3840480"/>
            <a:ext cx="4572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212121"/>
                </a:solidFill>
                <a:latin typeface="微软雅黑" panose="020B0503020204020204" charset="-122"/>
              </a:rPr>
              <a:t>按模块统计</a:t>
            </a:r>
            <a:endParaRPr sz="1800" b="1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731520" y="4297680"/>
          <a:ext cx="5029200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1371600"/>
                <a:gridCol w="1371600"/>
              </a:tblGrid>
              <a:tr h="350520">
                <a:tc>
                  <a:txBody>
                    <a:bodyPr/>
                    <a:lstStyle/>
                    <a:p>
                      <a:pPr algn="ctr"/>
                      <a:r>
                        <a:rPr sz="130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模块</a:t>
                      </a:r>
                      <a:endParaRPr sz="130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>
                    <a:solidFill>
                      <a:srgbClr val="1565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30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文件数</a:t>
                      </a:r>
                      <a:endParaRPr sz="130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>
                    <a:solidFill>
                      <a:srgbClr val="1565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300" b="1">
                          <a:solidFill>
                            <a:srgbClr val="FFFFFF"/>
                          </a:solidFill>
                          <a:latin typeface="微软雅黑" panose="020B0503020204020204" charset="-122"/>
                        </a:rPr>
                        <a:t>代码行数</a:t>
                      </a:r>
                      <a:endParaRPr sz="1300" b="1">
                        <a:solidFill>
                          <a:srgbClr val="FFFFFF"/>
                        </a:solidFill>
                        <a:latin typeface="微软雅黑" panose="020B0503020204020204" charset="-122"/>
                      </a:endParaRPr>
                    </a:p>
                  </a:txBody>
                  <a:tcPr>
                    <a:solidFill>
                      <a:srgbClr val="1565C0"/>
                    </a:solidFill>
                  </a:tcPr>
                </a:tc>
              </a:tr>
              <a:tr h="350520">
                <a:tc>
                  <a:txBody>
                    <a:bodyPr/>
                    <a:lstStyle/>
                    <a:p>
                      <a:pPr algn="ctr"/>
                      <a:r>
                        <a:rPr sz="1300">
                          <a:latin typeface="微软雅黑" panose="020B0503020204020204" charset="-122"/>
                        </a:rPr>
                        <a:t>main（入口）</a:t>
                      </a:r>
                      <a:endParaRPr sz="1300">
                        <a:latin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sz="1300">
                          <a:latin typeface="微软雅黑" panose="020B0503020204020204" charset="-122"/>
                        </a:rPr>
                        <a:t>1</a:t>
                      </a:r>
                      <a:endParaRPr sz="1300">
                        <a:latin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sz="1300">
                          <a:latin typeface="微软雅黑" panose="020B0503020204020204" charset="-122"/>
                        </a:rPr>
                        <a:t>13</a:t>
                      </a:r>
                      <a:endParaRPr sz="1300">
                        <a:latin typeface="微软雅黑" panose="020B0503020204020204" charset="-122"/>
                      </a:endParaRPr>
                    </a:p>
                  </a:txBody>
                  <a:tcPr/>
                </a:tc>
              </a:tr>
              <a:tr h="350520">
                <a:tc>
                  <a:txBody>
                    <a:bodyPr/>
                    <a:lstStyle/>
                    <a:p>
                      <a:pPr algn="ctr"/>
                      <a:r>
                        <a:rPr sz="1300">
                          <a:latin typeface="微软雅黑" panose="020B0503020204020204" charset="-122"/>
                        </a:rPr>
                        <a:t>cmd（命令层）</a:t>
                      </a:r>
                      <a:endParaRPr sz="1300">
                        <a:latin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sz="1300">
                          <a:latin typeface="微软雅黑" panose="020B0503020204020204" charset="-122"/>
                        </a:rPr>
                        <a:t>5</a:t>
                      </a:r>
                      <a:endParaRPr sz="1300">
                        <a:latin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sz="1300">
                          <a:latin typeface="微软雅黑" panose="020B0503020204020204" charset="-122"/>
                        </a:rPr>
                        <a:t>379</a:t>
                      </a:r>
                      <a:endParaRPr sz="1300">
                        <a:latin typeface="微软雅黑" panose="020B0503020204020204" charset="-122"/>
                      </a:endParaRPr>
                    </a:p>
                  </a:txBody>
                  <a:tcPr/>
                </a:tc>
              </a:tr>
              <a:tr h="350520">
                <a:tc>
                  <a:txBody>
                    <a:bodyPr/>
                    <a:lstStyle/>
                    <a:p>
                      <a:pPr algn="ctr"/>
                      <a:r>
                        <a:rPr sz="1300">
                          <a:latin typeface="微软雅黑" panose="020B0503020204020204" charset="-122"/>
                        </a:rPr>
                        <a:t>internal（核心库）</a:t>
                      </a:r>
                      <a:endParaRPr sz="1300">
                        <a:latin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sz="1300">
                          <a:latin typeface="微软雅黑" panose="020B0503020204020204" charset="-122"/>
                        </a:rPr>
                        <a:t>13</a:t>
                      </a:r>
                      <a:endParaRPr sz="1300">
                        <a:latin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sz="1300">
                          <a:latin typeface="微软雅黑" panose="020B0503020204020204" charset="-122"/>
                        </a:rPr>
                        <a:t>2,242</a:t>
                      </a:r>
                      <a:endParaRPr sz="1300">
                        <a:latin typeface="微软雅黑" panose="020B0503020204020204" charset="-122"/>
                      </a:endParaRPr>
                    </a:p>
                  </a:txBody>
                  <a:tcPr/>
                </a:tc>
              </a:tr>
              <a:tr h="350520">
                <a:tc>
                  <a:txBody>
                    <a:bodyPr/>
                    <a:lstStyle/>
                    <a:p>
                      <a:pPr algn="ctr"/>
                      <a:r>
                        <a:rPr sz="1300">
                          <a:latin typeface="微软雅黑" panose="020B0503020204020204" charset="-122"/>
                        </a:rPr>
                        <a:t>shortcuts（快捷层）</a:t>
                      </a:r>
                      <a:endParaRPr sz="1300">
                        <a:latin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sz="1300">
                          <a:latin typeface="微软雅黑" panose="020B0503020204020204" charset="-122"/>
                        </a:rPr>
                        <a:t>41</a:t>
                      </a:r>
                      <a:endParaRPr sz="1300">
                        <a:latin typeface="微软雅黑" panose="020B050302020402020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sz="1300">
                          <a:latin typeface="微软雅黑" panose="020B0503020204020204" charset="-122"/>
                        </a:rPr>
                        <a:t>12,398</a:t>
                      </a:r>
                      <a:endParaRPr sz="1300">
                        <a:latin typeface="微软雅黑" panose="020B0503020204020204" charset="-122"/>
                      </a:endParaRPr>
                    </a:p>
                  </a:txBody>
                  <a:tcPr/>
                </a:tc>
              </a:tr>
              <a:tr h="350520">
                <a:tc>
                  <a:txBody>
                    <a:bodyPr/>
                    <a:lstStyle/>
                    <a:p>
                      <a:pPr algn="ctr"/>
                      <a:r>
                        <a:rPr sz="1300" b="1">
                          <a:latin typeface="微软雅黑" panose="020B0503020204020204" charset="-122"/>
                        </a:rPr>
                        <a:t>合计</a:t>
                      </a:r>
                      <a:endParaRPr sz="1300" b="1">
                        <a:latin typeface="微软雅黑" panose="020B0503020204020204" charset="-122"/>
                      </a:endParaRPr>
                    </a:p>
                  </a:txBody>
                  <a:tcPr>
                    <a:solidFill>
                      <a:srgbClr val="E3F2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300" b="1">
                          <a:latin typeface="微软雅黑" panose="020B0503020204020204" charset="-122"/>
                        </a:rPr>
                        <a:t>60</a:t>
                      </a:r>
                      <a:endParaRPr sz="1300" b="1">
                        <a:latin typeface="微软雅黑" panose="020B0503020204020204" charset="-122"/>
                      </a:endParaRPr>
                    </a:p>
                  </a:txBody>
                  <a:tcPr>
                    <a:solidFill>
                      <a:srgbClr val="E3F2F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sz="1300" b="1">
                          <a:latin typeface="微软雅黑" panose="020B0503020204020204" charset="-122"/>
                        </a:rPr>
                        <a:t>14,932</a:t>
                      </a:r>
                      <a:endParaRPr sz="1300" b="1">
                        <a:latin typeface="微软雅黑" panose="020B0503020204020204" charset="-122"/>
                      </a:endParaRPr>
                    </a:p>
                  </a:txBody>
                  <a:tcPr>
                    <a:solidFill>
                      <a:srgbClr val="E3F2FD"/>
                    </a:solidFill>
                  </a:tcPr>
                </a:tc>
              </a:tr>
            </a:tbl>
          </a:graphicData>
        </a:graphic>
      </p:graphicFrame>
      <p:sp>
        <p:nvSpPr>
          <p:cNvPr id="10" name="Rounded Rectangle 9"/>
          <p:cNvSpPr/>
          <p:nvPr/>
        </p:nvSpPr>
        <p:spPr>
          <a:xfrm>
            <a:off x="6126480" y="3840480"/>
            <a:ext cx="5303520" cy="2560320"/>
          </a:xfrm>
          <a:prstGeom prst="roundRect">
            <a:avLst/>
          </a:prstGeom>
          <a:solidFill>
            <a:srgbClr val="FFF8E1"/>
          </a:solidFill>
          <a:ln w="19050">
            <a:solidFill>
              <a:srgbClr val="F57F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0" y="3931920"/>
            <a:ext cx="484632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F57F17"/>
                </a:solidFill>
                <a:latin typeface="微软雅黑" panose="020B0503020204020204" charset="-122"/>
              </a:rPr>
              <a:t>依赖与产物</a:t>
            </a:r>
            <a:endParaRPr sz="1800" b="1">
              <a:solidFill>
                <a:srgbClr val="F57F17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400" b="1">
                <a:solidFill>
                  <a:srgbClr val="212121"/>
                </a:solidFill>
                <a:latin typeface="微软雅黑" panose="020B0503020204020204" charset="-122"/>
              </a:rPr>
              <a:t>直接依赖：4 个</a:t>
            </a:r>
            <a:endParaRPr sz="1400" b="1">
              <a:solidFill>
                <a:srgbClr val="212121"/>
              </a:solidFill>
              <a:latin typeface="微软雅黑" panose="020B0503020204020204" charset="-122"/>
            </a:endParaRPr>
          </a:p>
          <a:p>
            <a:pPr lvl="1">
              <a:spcBef>
                <a:spcPts val="400"/>
              </a:spcBef>
            </a:pPr>
            <a:r>
              <a:rPr sz="1200" b="0">
                <a:solidFill>
                  <a:srgbClr val="646464"/>
                </a:solidFill>
                <a:latin typeface="微软雅黑" panose="020B0503020204020204" charset="-122"/>
              </a:rPr>
              <a:t>  spf13/cobra v1.10.2 — CLI 框架</a:t>
            </a:r>
            <a:endParaRPr sz="1200" b="0">
              <a:solidFill>
                <a:srgbClr val="646464"/>
              </a:solidFill>
              <a:latin typeface="微软雅黑" panose="020B0503020204020204" charset="-122"/>
            </a:endParaRPr>
          </a:p>
          <a:p>
            <a:pPr lvl="1">
              <a:spcBef>
                <a:spcPts val="400"/>
              </a:spcBef>
            </a:pPr>
            <a:r>
              <a:rPr sz="1200" b="0">
                <a:solidFill>
                  <a:srgbClr val="646464"/>
                </a:solidFill>
                <a:latin typeface="微软雅黑" panose="020B0503020204020204" charset="-122"/>
              </a:rPr>
              <a:t>  go-keyring v0.2.8 — 密钥存储</a:t>
            </a:r>
            <a:endParaRPr sz="1200" b="0">
              <a:solidFill>
                <a:srgbClr val="646464"/>
              </a:solidFill>
              <a:latin typeface="微软雅黑" panose="020B0503020204020204" charset="-122"/>
            </a:endParaRPr>
          </a:p>
          <a:p>
            <a:pPr lvl="1">
              <a:spcBef>
                <a:spcPts val="400"/>
              </a:spcBef>
            </a:pPr>
            <a:r>
              <a:rPr sz="1200" b="0">
                <a:solidFill>
                  <a:srgbClr val="646464"/>
                </a:solidFill>
                <a:latin typeface="微软雅黑" panose="020B0503020204020204" charset="-122"/>
              </a:rPr>
              <a:t>  golang.org/x/term — 终端检测</a:t>
            </a:r>
            <a:endParaRPr sz="1200" b="0">
              <a:solidFill>
                <a:srgbClr val="646464"/>
              </a:solidFill>
              <a:latin typeface="微软雅黑" panose="020B0503020204020204" charset="-122"/>
            </a:endParaRPr>
          </a:p>
          <a:p>
            <a:pPr lvl="1">
              <a:spcBef>
                <a:spcPts val="400"/>
              </a:spcBef>
            </a:pPr>
            <a:r>
              <a:rPr sz="1200" b="0">
                <a:solidFill>
                  <a:srgbClr val="646464"/>
                </a:solidFill>
                <a:latin typeface="微软雅黑" panose="020B0503020204020204" charset="-122"/>
              </a:rPr>
              <a:t>  gopkg.in/yaml.v3 — YAML 解析</a:t>
            </a:r>
            <a:endParaRPr sz="1200" b="0">
              <a:solidFill>
                <a:srgbClr val="646464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400" b="1">
                <a:solidFill>
                  <a:srgbClr val="212121"/>
                </a:solidFill>
                <a:latin typeface="微软雅黑" panose="020B0503020204020204" charset="-122"/>
              </a:rPr>
              <a:t>编译产物：约 11.9 MB（单二进制）</a:t>
            </a:r>
            <a:endParaRPr sz="1400" b="1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400" b="0">
                <a:solidFill>
                  <a:srgbClr val="212121"/>
                </a:solidFill>
                <a:latin typeface="微软雅黑" panose="020B0503020204020204" charset="-122"/>
              </a:rPr>
              <a:t>Shell 补全：bash / zsh / fish / powershell</a:t>
            </a:r>
            <a:endParaRPr sz="14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0" y="0"/>
            <a:ext cx="12191695" cy="100584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18288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FFFFFF"/>
                </a:solidFill>
                <a:latin typeface="微软雅黑" panose="020B0503020204020204" charset="-122"/>
              </a:rPr>
              <a:t>3.1 命令框架层设计</a:t>
            </a:r>
            <a:endParaRPr sz="3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731520" y="1280160"/>
            <a:ext cx="5303520" cy="502920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05840" y="1371600"/>
            <a:ext cx="4846320" cy="484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1565C0"/>
                </a:solidFill>
                <a:latin typeface="微软雅黑" panose="020B0503020204020204" charset="-122"/>
              </a:rPr>
              <a:t>common.Shortcut 结构体</a:t>
            </a:r>
            <a:endParaRPr sz="18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>
              <a:spcBef>
                <a:spcPts val="100"/>
              </a:spcBef>
            </a:pPr>
            <a:r>
              <a:rPr sz="1200">
                <a:solidFill>
                  <a:srgbClr val="212121"/>
                </a:solidFill>
                <a:latin typeface="Consolas" panose="020B0609020204030204"/>
              </a:rPr>
              <a:t>type Shortcut struct {</a:t>
            </a:r>
            <a:endParaRPr sz="1200">
              <a:solidFill>
                <a:srgbClr val="212121"/>
              </a:solidFill>
              <a:latin typeface="Consolas" panose="020B0609020204030204"/>
            </a:endParaRPr>
          </a:p>
          <a:p>
            <a:pPr>
              <a:spcBef>
                <a:spcPts val="100"/>
              </a:spcBef>
            </a:pPr>
            <a:r>
              <a:rPr sz="1200">
                <a:solidFill>
                  <a:srgbClr val="212121"/>
                </a:solidFill>
                <a:latin typeface="Consolas" panose="020B0609020204030204"/>
              </a:rPr>
              <a:t>    Name        string</a:t>
            </a:r>
            <a:endParaRPr sz="1200">
              <a:solidFill>
                <a:srgbClr val="212121"/>
              </a:solidFill>
              <a:latin typeface="Consolas" panose="020B0609020204030204"/>
            </a:endParaRPr>
          </a:p>
          <a:p>
            <a:pPr>
              <a:spcBef>
                <a:spcPts val="100"/>
              </a:spcBef>
            </a:pPr>
            <a:r>
              <a:rPr sz="1200">
                <a:solidFill>
                  <a:srgbClr val="212121"/>
                </a:solidFill>
                <a:latin typeface="Consolas" panose="020B0609020204030204"/>
              </a:rPr>
              <a:t>    Description string</a:t>
            </a:r>
            <a:endParaRPr sz="1200">
              <a:solidFill>
                <a:srgbClr val="212121"/>
              </a:solidFill>
              <a:latin typeface="Consolas" panose="020B0609020204030204"/>
            </a:endParaRPr>
          </a:p>
          <a:p>
            <a:pPr>
              <a:spcBef>
                <a:spcPts val="100"/>
              </a:spcBef>
            </a:pPr>
            <a:r>
              <a:rPr sz="1200">
                <a:solidFill>
                  <a:srgbClr val="212121"/>
                </a:solidFill>
                <a:latin typeface="Consolas" panose="020B0609020204030204"/>
              </a:rPr>
              <a:t>    Flags       []Flag</a:t>
            </a:r>
            <a:endParaRPr sz="1200">
              <a:solidFill>
                <a:srgbClr val="212121"/>
              </a:solidFill>
              <a:latin typeface="Consolas" panose="020B0609020204030204"/>
            </a:endParaRPr>
          </a:p>
          <a:p>
            <a:pPr>
              <a:spcBef>
                <a:spcPts val="100"/>
              </a:spcBef>
            </a:pPr>
            <a:r>
              <a:rPr sz="1200">
                <a:solidFill>
                  <a:srgbClr val="212121"/>
                </a:solidFill>
                <a:latin typeface="Consolas" panose="020B0609020204030204"/>
              </a:rPr>
              <a:t>    DryRun      bool</a:t>
            </a:r>
            <a:endParaRPr sz="1200">
              <a:solidFill>
                <a:srgbClr val="212121"/>
              </a:solidFill>
              <a:latin typeface="Consolas" panose="020B0609020204030204"/>
            </a:endParaRPr>
          </a:p>
          <a:p>
            <a:pPr>
              <a:spcBef>
                <a:spcPts val="100"/>
              </a:spcBef>
            </a:pPr>
            <a:r>
              <a:rPr sz="1200">
                <a:solidFill>
                  <a:srgbClr val="212121"/>
                </a:solidFill>
                <a:latin typeface="Consolas" panose="020B0609020204030204"/>
              </a:rPr>
              <a:t>    Validate    func(args) error</a:t>
            </a:r>
            <a:endParaRPr sz="1200">
              <a:solidFill>
                <a:srgbClr val="212121"/>
              </a:solidFill>
              <a:latin typeface="Consolas" panose="020B0609020204030204"/>
            </a:endParaRPr>
          </a:p>
          <a:p>
            <a:pPr>
              <a:spcBef>
                <a:spcPts val="100"/>
              </a:spcBef>
            </a:pPr>
            <a:r>
              <a:rPr sz="1200">
                <a:solidFill>
                  <a:srgbClr val="212121"/>
                </a:solidFill>
                <a:latin typeface="Consolas" panose="020B0609020204030204"/>
              </a:rPr>
              <a:t>    Run         func(*RuntimeContext) error</a:t>
            </a:r>
            <a:endParaRPr sz="1200">
              <a:solidFill>
                <a:srgbClr val="212121"/>
              </a:solidFill>
              <a:latin typeface="Consolas" panose="020B0609020204030204"/>
            </a:endParaRPr>
          </a:p>
          <a:p>
            <a:pPr>
              <a:spcBef>
                <a:spcPts val="100"/>
              </a:spcBef>
            </a:pPr>
            <a:r>
              <a:rPr sz="1200">
                <a:solidFill>
                  <a:srgbClr val="212121"/>
                </a:solidFill>
                <a:latin typeface="Consolas" panose="020B0609020204030204"/>
              </a:rPr>
              <a:t>}</a:t>
            </a:r>
            <a:endParaRPr sz="1200">
              <a:solidFill>
                <a:srgbClr val="212121"/>
              </a:solidFill>
              <a:latin typeface="Consolas" panose="020B0609020204030204"/>
            </a:endParaRPr>
          </a:p>
          <a:p>
            <a:pPr>
              <a:spcBef>
                <a:spcPts val="100"/>
              </a:spcBef>
            </a:pPr>
          </a:p>
          <a:p>
            <a:pPr>
              <a:spcBef>
                <a:spcPts val="100"/>
              </a:spcBef>
            </a:pPr>
            <a:r>
              <a:rPr sz="1200">
                <a:solidFill>
                  <a:srgbClr val="212121"/>
                </a:solidFill>
                <a:latin typeface="Consolas" panose="020B0609020204030204"/>
              </a:rPr>
              <a:t>type Flag struct {</a:t>
            </a:r>
            <a:endParaRPr sz="1200">
              <a:solidFill>
                <a:srgbClr val="212121"/>
              </a:solidFill>
              <a:latin typeface="Consolas" panose="020B0609020204030204"/>
            </a:endParaRPr>
          </a:p>
          <a:p>
            <a:pPr>
              <a:spcBef>
                <a:spcPts val="100"/>
              </a:spcBef>
            </a:pPr>
            <a:r>
              <a:rPr sz="1200">
                <a:solidFill>
                  <a:srgbClr val="212121"/>
                </a:solidFill>
                <a:latin typeface="Consolas" panose="020B0609020204030204"/>
              </a:rPr>
              <a:t>    Name     string</a:t>
            </a:r>
            <a:endParaRPr sz="1200">
              <a:solidFill>
                <a:srgbClr val="212121"/>
              </a:solidFill>
              <a:latin typeface="Consolas" panose="020B0609020204030204"/>
            </a:endParaRPr>
          </a:p>
          <a:p>
            <a:pPr>
              <a:spcBef>
                <a:spcPts val="100"/>
              </a:spcBef>
            </a:pPr>
            <a:r>
              <a:rPr sz="1200">
                <a:solidFill>
                  <a:srgbClr val="212121"/>
                </a:solidFill>
                <a:latin typeface="Consolas" panose="020B0609020204030204"/>
              </a:rPr>
              <a:t>    Required bool</a:t>
            </a:r>
            <a:endParaRPr sz="1200">
              <a:solidFill>
                <a:srgbClr val="212121"/>
              </a:solidFill>
              <a:latin typeface="Consolas" panose="020B0609020204030204"/>
            </a:endParaRPr>
          </a:p>
          <a:p>
            <a:pPr>
              <a:spcBef>
                <a:spcPts val="100"/>
              </a:spcBef>
            </a:pPr>
            <a:r>
              <a:rPr sz="1200">
                <a:solidFill>
                  <a:srgbClr val="212121"/>
                </a:solidFill>
                <a:latin typeface="Consolas" panose="020B0609020204030204"/>
              </a:rPr>
              <a:t>    Bool     bool</a:t>
            </a:r>
            <a:endParaRPr sz="1200">
              <a:solidFill>
                <a:srgbClr val="212121"/>
              </a:solidFill>
              <a:latin typeface="Consolas" panose="020B0609020204030204"/>
            </a:endParaRPr>
          </a:p>
          <a:p>
            <a:pPr>
              <a:spcBef>
                <a:spcPts val="100"/>
              </a:spcBef>
            </a:pPr>
            <a:r>
              <a:rPr sz="1200">
                <a:solidFill>
                  <a:srgbClr val="212121"/>
                </a:solidFill>
                <a:latin typeface="Consolas" panose="020B0609020204030204"/>
              </a:rPr>
              <a:t>    Choices  []string</a:t>
            </a:r>
            <a:endParaRPr sz="1200">
              <a:solidFill>
                <a:srgbClr val="212121"/>
              </a:solidFill>
              <a:latin typeface="Consolas" panose="020B0609020204030204"/>
            </a:endParaRPr>
          </a:p>
          <a:p>
            <a:pPr>
              <a:spcBef>
                <a:spcPts val="100"/>
              </a:spcBef>
            </a:pPr>
            <a:r>
              <a:rPr sz="1200">
                <a:solidFill>
                  <a:srgbClr val="212121"/>
                </a:solidFill>
                <a:latin typeface="Consolas" panose="020B0609020204030204"/>
              </a:rPr>
              <a:t>}</a:t>
            </a:r>
            <a:endParaRPr sz="1200">
              <a:solidFill>
                <a:srgbClr val="212121"/>
              </a:solidFill>
              <a:latin typeface="Consolas" panose="020B0609020204030204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6400800" y="1280160"/>
            <a:ext cx="5029200" cy="274320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6675120" y="1371600"/>
            <a:ext cx="4572000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2E7D32"/>
                </a:solidFill>
                <a:latin typeface="微软雅黑" panose="020B0503020204020204" charset="-122"/>
              </a:rPr>
              <a:t>RuntimeContext 核心方法</a:t>
            </a:r>
            <a:endParaRPr sz="1800" b="1">
              <a:solidFill>
                <a:srgbClr val="2E7D32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ResolveOwnerRepo() — git remote 解析 owner/repo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CallAPI(method, path, body) — HTTP 请求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PaginateAll(path, params) — 自动遍历分页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Output(env) — 格式化输出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OutputData(data) — 封装 Envelope 并输出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Arg(name) / RequireArg(name) — 参数读取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IsDryRun() — dry-run 检测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400800" y="4297680"/>
            <a:ext cx="5029200" cy="2011680"/>
          </a:xfrm>
          <a:prstGeom prst="roundRect">
            <a:avLst/>
          </a:prstGeom>
          <a:solidFill>
            <a:srgbClr val="FFF8E1"/>
          </a:solidFill>
          <a:ln w="19050">
            <a:solidFill>
              <a:srgbClr val="F57F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675120" y="4389120"/>
            <a:ext cx="457200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F57F17"/>
                </a:solidFill>
                <a:latin typeface="微软雅黑" panose="020B0503020204020204" charset="-122"/>
              </a:rPr>
              <a:t>注册机制</a:t>
            </a:r>
            <a:endParaRPr sz="1800" b="1">
              <a:solidFill>
                <a:srgbClr val="F57F17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RegisterAll(root) 遍历 16 个命令组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每组创建 cobra.Command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MountShortcuts 挂载子命令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绑定 flags + RunE 函数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1">
                <a:solidFill>
                  <a:srgbClr val="212121"/>
                </a:solidFill>
                <a:latin typeface="微软雅黑" panose="020B0503020204020204" charset="-122"/>
              </a:rPr>
              <a:t>开发者只需实现 Run 函数</a:t>
            </a:r>
            <a:endParaRPr sz="1300" b="1">
              <a:solidFill>
                <a:srgbClr val="21212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0" y="0"/>
            <a:ext cx="12191695" cy="100584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18288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FFFFFF"/>
                </a:solidFill>
                <a:latin typeface="微软雅黑" panose="020B0503020204020204" charset="-122"/>
              </a:rPr>
              <a:t>3.2 快捷命令层设计 — 16 个命令组</a:t>
            </a:r>
            <a:endParaRPr sz="3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57200" y="1280160"/>
            <a:ext cx="1417320" cy="137160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1565C0"/>
                </a:solidFill>
                <a:latin typeface="微软雅黑" panose="020B0503020204020204" charset="-122"/>
              </a:rPr>
              <a:t>issue</a:t>
            </a:r>
            <a:endParaRPr sz="14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000" b="0">
                <a:solidFill>
                  <a:srgbClr val="212121"/>
                </a:solidFill>
                <a:latin typeface="微软雅黑" panose="020B0503020204020204" charset="-122"/>
              </a:rPr>
              <a:t>14 命令
含 6 批量</a:t>
            </a:r>
            <a:endParaRPr sz="10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3058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965960" y="1280160"/>
            <a:ext cx="1417320" cy="137160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2E7D32"/>
                </a:solidFill>
                <a:latin typeface="微软雅黑" panose="020B0503020204020204" charset="-122"/>
              </a:rPr>
              <a:t>repo</a:t>
            </a:r>
            <a:endParaRPr sz="1400" b="1">
              <a:solidFill>
                <a:srgbClr val="2E7D32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000" b="0">
                <a:solidFill>
                  <a:srgbClr val="212121"/>
                </a:solidFill>
                <a:latin typeface="微软雅黑" panose="020B0503020204020204" charset="-122"/>
              </a:rPr>
              <a:t>10 命令
含 4 批量</a:t>
            </a:r>
            <a:endParaRPr sz="10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1781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474720" y="1280160"/>
            <a:ext cx="1417320" cy="1371600"/>
          </a:xfrm>
          <a:prstGeom prst="roundRect">
            <a:avLst/>
          </a:prstGeom>
          <a:solidFill>
            <a:srgbClr val="FFF8E1"/>
          </a:solidFill>
          <a:ln w="19050">
            <a:solidFill>
              <a:srgbClr val="F57F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F57F17"/>
                </a:solidFill>
                <a:latin typeface="微软雅黑" panose="020B0503020204020204" charset="-122"/>
              </a:rPr>
              <a:t>wiki</a:t>
            </a:r>
            <a:endParaRPr sz="1400" b="1">
              <a:solidFill>
                <a:srgbClr val="F57F17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000" b="0">
                <a:solidFill>
                  <a:srgbClr val="212121"/>
                </a:solidFill>
                <a:latin typeface="微软雅黑" panose="020B0503020204020204" charset="-122"/>
              </a:rPr>
              <a:t>8 命令</a:t>
            </a:r>
            <a:endParaRPr sz="10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1612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983480" y="1280160"/>
            <a:ext cx="1417320" cy="1371600"/>
          </a:xfrm>
          <a:prstGeom prst="roundRect">
            <a:avLst/>
          </a:prstGeom>
          <a:solidFill>
            <a:srgbClr val="F3E5F5"/>
          </a:solidFill>
          <a:ln w="19050">
            <a:solidFill>
              <a:srgbClr val="6A1B9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6A1B9A"/>
                </a:solidFill>
                <a:latin typeface="微软雅黑" panose="020B0503020204020204" charset="-122"/>
              </a:rPr>
              <a:t>pr</a:t>
            </a:r>
            <a:endParaRPr sz="1400" b="1">
              <a:solidFill>
                <a:srgbClr val="6A1B9A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000" b="0">
                <a:solidFill>
                  <a:srgbClr val="212121"/>
                </a:solidFill>
                <a:latin typeface="微软雅黑" panose="020B0503020204020204" charset="-122"/>
              </a:rPr>
              <a:t>8 命令</a:t>
            </a:r>
            <a:endParaRPr sz="10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973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492240" y="1280160"/>
            <a:ext cx="1417320" cy="1371600"/>
          </a:xfrm>
          <a:prstGeom prst="roundRect">
            <a:avLst/>
          </a:prstGeom>
          <a:solidFill>
            <a:srgbClr val="E0F2F1"/>
          </a:solidFill>
          <a:ln w="19050">
            <a:solidFill>
              <a:srgbClr val="00796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00796B"/>
                </a:solidFill>
                <a:latin typeface="微软雅黑" panose="020B0503020204020204" charset="-122"/>
              </a:rPr>
              <a:t>board</a:t>
            </a:r>
            <a:endParaRPr sz="1400" b="1">
              <a:solidFill>
                <a:srgbClr val="00796B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000" b="0">
                <a:solidFill>
                  <a:srgbClr val="212121"/>
                </a:solidFill>
                <a:latin typeface="微软雅黑" panose="020B0503020204020204" charset="-122"/>
              </a:rPr>
              <a:t>6 命令</a:t>
            </a:r>
            <a:endParaRPr sz="10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832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001000" y="1280160"/>
            <a:ext cx="1417320" cy="1371600"/>
          </a:xfrm>
          <a:prstGeom prst="roundRect">
            <a:avLst/>
          </a:prstGeom>
          <a:solidFill>
            <a:srgbClr val="FCE4EC"/>
          </a:solidFill>
          <a:ln w="19050">
            <a:solidFill>
              <a:srgbClr val="C6282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C62828"/>
                </a:solidFill>
                <a:latin typeface="微软雅黑" panose="020B0503020204020204" charset="-122"/>
              </a:rPr>
              <a:t>file</a:t>
            </a:r>
            <a:endParaRPr sz="1400" b="1">
              <a:solidFill>
                <a:srgbClr val="C62828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000" b="0">
                <a:solidFill>
                  <a:srgbClr val="212121"/>
                </a:solidFill>
                <a:latin typeface="微软雅黑" panose="020B0503020204020204" charset="-122"/>
              </a:rPr>
              <a:t>7 命令</a:t>
            </a:r>
            <a:endParaRPr sz="10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886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9509760" y="1280160"/>
            <a:ext cx="1417320" cy="137160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1565C0"/>
                </a:solidFill>
                <a:latin typeface="微软雅黑" panose="020B0503020204020204" charset="-122"/>
              </a:rPr>
              <a:t>webhook</a:t>
            </a:r>
            <a:endParaRPr sz="14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000" b="0">
                <a:solidFill>
                  <a:srgbClr val="212121"/>
                </a:solidFill>
                <a:latin typeface="微软雅黑" panose="020B0503020204020204" charset="-122"/>
              </a:rPr>
              <a:t>7 命令</a:t>
            </a:r>
            <a:endParaRPr sz="10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649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1018520" y="1280160"/>
            <a:ext cx="1417320" cy="137160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2E7D32"/>
                </a:solidFill>
                <a:latin typeface="微软雅黑" panose="020B0503020204020204" charset="-122"/>
              </a:rPr>
              <a:t>milestone</a:t>
            </a:r>
            <a:endParaRPr sz="1400" b="1">
              <a:solidFill>
                <a:srgbClr val="2E7D32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000" b="0">
                <a:solidFill>
                  <a:srgbClr val="212121"/>
                </a:solidFill>
                <a:latin typeface="微软雅黑" panose="020B0503020204020204" charset="-122"/>
              </a:rPr>
              <a:t>6 命令</a:t>
            </a:r>
            <a:endParaRPr sz="10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525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57200" y="2743200"/>
            <a:ext cx="1417320" cy="1371600"/>
          </a:xfrm>
          <a:prstGeom prst="roundRect">
            <a:avLst/>
          </a:prstGeom>
          <a:solidFill>
            <a:srgbClr val="FFF8E1"/>
          </a:solidFill>
          <a:ln w="19050">
            <a:solidFill>
              <a:srgbClr val="F57F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F57F17"/>
                </a:solidFill>
                <a:latin typeface="微软雅黑" panose="020B0503020204020204" charset="-122"/>
              </a:rPr>
              <a:t>org</a:t>
            </a:r>
            <a:endParaRPr sz="1400" b="1">
              <a:solidFill>
                <a:srgbClr val="F57F17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000" b="0">
                <a:solidFill>
                  <a:srgbClr val="212121"/>
                </a:solidFill>
                <a:latin typeface="微软雅黑" panose="020B0503020204020204" charset="-122"/>
              </a:rPr>
              <a:t>5 命令</a:t>
            </a:r>
            <a:endParaRPr sz="10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476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1965960" y="2743200"/>
            <a:ext cx="1417320" cy="1371600"/>
          </a:xfrm>
          <a:prstGeom prst="roundRect">
            <a:avLst/>
          </a:prstGeom>
          <a:solidFill>
            <a:srgbClr val="F3E5F5"/>
          </a:solidFill>
          <a:ln w="19050">
            <a:solidFill>
              <a:srgbClr val="6A1B9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6A1B9A"/>
                </a:solidFill>
                <a:latin typeface="微软雅黑" panose="020B0503020204020204" charset="-122"/>
              </a:rPr>
              <a:t>team</a:t>
            </a:r>
            <a:endParaRPr sz="1400" b="1">
              <a:solidFill>
                <a:srgbClr val="6A1B9A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000" b="0">
                <a:solidFill>
                  <a:srgbClr val="212121"/>
                </a:solidFill>
                <a:latin typeface="微软雅黑" panose="020B0503020204020204" charset="-122"/>
              </a:rPr>
              <a:t>4 命令</a:t>
            </a:r>
            <a:endParaRPr sz="10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192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3474720" y="2743200"/>
            <a:ext cx="1417320" cy="1371600"/>
          </a:xfrm>
          <a:prstGeom prst="roundRect">
            <a:avLst/>
          </a:prstGeom>
          <a:solidFill>
            <a:srgbClr val="E0F2F1"/>
          </a:solidFill>
          <a:ln w="19050">
            <a:solidFill>
              <a:srgbClr val="00796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00796B"/>
                </a:solidFill>
                <a:latin typeface="微软雅黑" panose="020B0503020204020204" charset="-122"/>
              </a:rPr>
              <a:t>release</a:t>
            </a:r>
            <a:endParaRPr sz="1400" b="1">
              <a:solidFill>
                <a:srgbClr val="00796B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000" b="0">
                <a:solidFill>
                  <a:srgbClr val="212121"/>
                </a:solidFill>
                <a:latin typeface="微软雅黑" panose="020B0503020204020204" charset="-122"/>
              </a:rPr>
              <a:t>4 命令</a:t>
            </a:r>
            <a:endParaRPr sz="10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179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983480" y="2743200"/>
            <a:ext cx="1417320" cy="1371600"/>
          </a:xfrm>
          <a:prstGeom prst="roundRect">
            <a:avLst/>
          </a:prstGeom>
          <a:solidFill>
            <a:srgbClr val="FCE4EC"/>
          </a:solidFill>
          <a:ln w="19050">
            <a:solidFill>
              <a:srgbClr val="C6282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C62828"/>
                </a:solidFill>
                <a:latin typeface="微软雅黑" panose="020B0503020204020204" charset="-122"/>
              </a:rPr>
              <a:t>branch</a:t>
            </a:r>
            <a:endParaRPr sz="1400" b="1">
              <a:solidFill>
                <a:srgbClr val="C62828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000" b="0">
                <a:solidFill>
                  <a:srgbClr val="212121"/>
                </a:solidFill>
                <a:latin typeface="微软雅黑" panose="020B0503020204020204" charset="-122"/>
              </a:rPr>
              <a:t>4 命令</a:t>
            </a:r>
            <a:endParaRPr sz="10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157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492240" y="2743200"/>
            <a:ext cx="1417320" cy="137160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1565C0"/>
                </a:solidFill>
                <a:latin typeface="微软雅黑" panose="020B0503020204020204" charset="-122"/>
              </a:rPr>
              <a:t>ci</a:t>
            </a:r>
            <a:endParaRPr sz="14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000" b="0">
                <a:solidFill>
                  <a:srgbClr val="212121"/>
                </a:solidFill>
                <a:latin typeface="微软雅黑" panose="020B0503020204020204" charset="-122"/>
              </a:rPr>
              <a:t>4 命令</a:t>
            </a:r>
            <a:endParaRPr sz="10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117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8001000" y="2743200"/>
            <a:ext cx="1417320" cy="137160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2E7D32"/>
                </a:solidFill>
                <a:latin typeface="微软雅黑" panose="020B0503020204020204" charset="-122"/>
              </a:rPr>
              <a:t>search</a:t>
            </a:r>
            <a:endParaRPr sz="1400" b="1">
              <a:solidFill>
                <a:srgbClr val="2E7D32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000" b="0">
                <a:solidFill>
                  <a:srgbClr val="212121"/>
                </a:solidFill>
                <a:latin typeface="微软雅黑" panose="020B0503020204020204" charset="-122"/>
              </a:rPr>
              <a:t>2 命令</a:t>
            </a:r>
            <a:endParaRPr sz="10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88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9509760" y="2743200"/>
            <a:ext cx="1417320" cy="1371600"/>
          </a:xfrm>
          <a:prstGeom prst="roundRect">
            <a:avLst/>
          </a:prstGeom>
          <a:solidFill>
            <a:srgbClr val="FFF8E1"/>
          </a:solidFill>
          <a:ln w="19050">
            <a:solidFill>
              <a:srgbClr val="F57F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400" b="1">
                <a:solidFill>
                  <a:srgbClr val="F57F17"/>
                </a:solidFill>
                <a:latin typeface="微软雅黑" panose="020B0503020204020204" charset="-122"/>
              </a:rPr>
              <a:t>user</a:t>
            </a:r>
            <a:endParaRPr sz="1400" b="1">
              <a:solidFill>
                <a:srgbClr val="F57F17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000" b="0">
                <a:solidFill>
                  <a:srgbClr val="212121"/>
                </a:solidFill>
                <a:latin typeface="微软雅黑" panose="020B0503020204020204" charset="-122"/>
              </a:rPr>
              <a:t>2 命令</a:t>
            </a:r>
            <a:endParaRPr sz="10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/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41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57200" y="4297680"/>
            <a:ext cx="11247120" cy="2103120"/>
          </a:xfrm>
          <a:prstGeom prst="roundRect">
            <a:avLst/>
          </a:prstGeom>
          <a:solidFill>
            <a:srgbClr val="FFF8E1"/>
          </a:solidFill>
          <a:ln w="19050">
            <a:solidFill>
              <a:srgbClr val="F57F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4389120"/>
            <a:ext cx="10698480" cy="1920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800" b="1">
                <a:solidFill>
                  <a:srgbClr val="F57F17"/>
                </a:solidFill>
                <a:latin typeface="微软雅黑" panose="020B0503020204020204" charset="-122"/>
              </a:rPr>
              <a:t>批量操作设计模式</a:t>
            </a:r>
            <a:endParaRPr sz="1800" b="1">
              <a:solidFill>
                <a:srgbClr val="F57F17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BatchResult：单条结果（number / action / status / error）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BatchSummary：汇总（total / succeeded / failed / results）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输入灵活：--numbers（内联逗号分隔）和 --from（CSV 文件）可同时使用，自动去重合并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dry-run 统一：所有批量命令支持 --dry-run 预览，不实际执行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300" b="0">
                <a:solidFill>
                  <a:srgbClr val="212121"/>
                </a:solidFill>
                <a:latin typeface="微软雅黑" panose="020B0503020204020204" charset="-122"/>
              </a:rPr>
              <a:t>错误不中断：单条失败记录错误继续处理，最终 exit code = 1</a:t>
            </a:r>
            <a:endParaRPr sz="13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0" y="0"/>
            <a:ext cx="12191695" cy="1005840"/>
          </a:xfrm>
          <a:prstGeom prst="roundRect">
            <a:avLst/>
          </a:prstGeom>
          <a:solidFill>
            <a:srgbClr val="1565C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182880"/>
            <a:ext cx="9144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200" b="1">
                <a:solidFill>
                  <a:srgbClr val="FFFFFF"/>
                </a:solidFill>
                <a:latin typeface="微软雅黑" panose="020B0503020204020204" charset="-122"/>
              </a:rPr>
              <a:t>3.3 核心库层设计 — internal/ 7 个子包</a:t>
            </a:r>
            <a:endParaRPr sz="3200" b="1">
              <a:solidFill>
                <a:srgbClr val="FFFFFF"/>
              </a:solidFill>
              <a:latin typeface="微软雅黑" panose="020B0503020204020204" charset="-122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457200" y="1371600"/>
            <a:ext cx="1554480" cy="292608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600" b="1">
                <a:solidFill>
                  <a:srgbClr val="1565C0"/>
                </a:solidFill>
                <a:latin typeface="微软雅黑" panose="020B0503020204020204" charset="-122"/>
              </a:rPr>
              <a:t>auth</a:t>
            </a:r>
            <a:endParaRPr sz="16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 algn="ctr">
              <a:spcBef>
                <a:spcPts val="600"/>
              </a:spcBef>
            </a:pPr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3 文件 · 272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登录流程 · Token 存储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HTTP Transport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Bearer Token 注入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148840" y="1371600"/>
            <a:ext cx="1554480" cy="2926080"/>
          </a:xfrm>
          <a:prstGeom prst="roundRect">
            <a:avLst/>
          </a:prstGeom>
          <a:solidFill>
            <a:srgbClr val="E8F5E9"/>
          </a:solidFill>
          <a:ln w="19050">
            <a:solidFill>
              <a:srgbClr val="2E7D3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600" b="1">
                <a:solidFill>
                  <a:srgbClr val="2E7D32"/>
                </a:solidFill>
                <a:latin typeface="微软雅黑" panose="020B0503020204020204" charset="-122"/>
              </a:rPr>
              <a:t>client</a:t>
            </a:r>
            <a:endParaRPr sz="1600" b="1">
              <a:solidFill>
                <a:srgbClr val="2E7D32"/>
              </a:solidFill>
              <a:latin typeface="微软雅黑" panose="020B0503020204020204" charset="-122"/>
            </a:endParaRPr>
          </a:p>
          <a:p>
            <a:pPr algn="ctr">
              <a:spcBef>
                <a:spcPts val="600"/>
              </a:spcBef>
            </a:pPr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2 文件 · 319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Get/Post/Put/Delete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.json 后缀自动追加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双重错误检查 · 分页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840480" y="1371600"/>
            <a:ext cx="1554480" cy="2926080"/>
          </a:xfrm>
          <a:prstGeom prst="roundRect">
            <a:avLst/>
          </a:prstGeom>
          <a:solidFill>
            <a:srgbClr val="FFF8E1"/>
          </a:solidFill>
          <a:ln w="19050">
            <a:solidFill>
              <a:srgbClr val="F57F1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600" b="1">
                <a:solidFill>
                  <a:srgbClr val="F57F17"/>
                </a:solidFill>
                <a:latin typeface="微软雅黑" panose="020B0503020204020204" charset="-122"/>
              </a:rPr>
              <a:t>output</a:t>
            </a:r>
            <a:endParaRPr sz="1600" b="1">
              <a:solidFill>
                <a:srgbClr val="F57F17"/>
              </a:solidFill>
              <a:latin typeface="微软雅黑" panose="020B0503020204020204" charset="-122"/>
            </a:endParaRPr>
          </a:p>
          <a:p>
            <a:pPr algn="ctr">
              <a:spcBef>
                <a:spcPts val="600"/>
              </a:spcBef>
            </a:pPr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3 文件 · 425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Envelope 结构体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JSON/Table/YAML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ANSI 颜色 · 列过滤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5532120" y="1371600"/>
            <a:ext cx="1554480" cy="2926080"/>
          </a:xfrm>
          <a:prstGeom prst="roundRect">
            <a:avLst/>
          </a:prstGeom>
          <a:solidFill>
            <a:srgbClr val="F3E5F5"/>
          </a:solidFill>
          <a:ln w="19050">
            <a:solidFill>
              <a:srgbClr val="6A1B9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600" b="1">
                <a:solidFill>
                  <a:srgbClr val="6A1B9A"/>
                </a:solidFill>
                <a:latin typeface="微软雅黑" panose="020B0503020204020204" charset="-122"/>
              </a:rPr>
              <a:t>compliance</a:t>
            </a:r>
            <a:endParaRPr sz="1600" b="1">
              <a:solidFill>
                <a:srgbClr val="6A1B9A"/>
              </a:solidFill>
              <a:latin typeface="微软雅黑" panose="020B0503020204020204" charset="-122"/>
            </a:endParaRPr>
          </a:p>
          <a:p>
            <a:pPr algn="ctr">
              <a:spcBef>
                <a:spcPts val="600"/>
              </a:spcBef>
            </a:pPr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4 文件 · 685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compliance 子命令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扫描器 · 许可证检测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合规规则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7223760" y="1371600"/>
            <a:ext cx="1554480" cy="2926080"/>
          </a:xfrm>
          <a:prstGeom prst="roundRect">
            <a:avLst/>
          </a:prstGeom>
          <a:solidFill>
            <a:srgbClr val="FCE4EC"/>
          </a:solidFill>
          <a:ln w="19050">
            <a:solidFill>
              <a:srgbClr val="C6282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600" b="1">
                <a:solidFill>
                  <a:srgbClr val="C62828"/>
                </a:solidFill>
                <a:latin typeface="微软雅黑" panose="020B0503020204020204" charset="-122"/>
              </a:rPr>
              <a:t>config</a:t>
            </a:r>
            <a:endParaRPr sz="1600" b="1">
              <a:solidFill>
                <a:srgbClr val="C62828"/>
              </a:solidFill>
              <a:latin typeface="微软雅黑" panose="020B0503020204020204" charset="-122"/>
            </a:endParaRPr>
          </a:p>
          <a:p>
            <a:pPr algn="ctr">
              <a:spcBef>
                <a:spcPts val="600"/>
              </a:spcBef>
            </a:pPr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1 文件 · 125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YAML 配置读写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~/.config/gitlink-cli/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915400" y="1371600"/>
            <a:ext cx="1554480" cy="2926080"/>
          </a:xfrm>
          <a:prstGeom prst="roundRect">
            <a:avLst/>
          </a:prstGeom>
          <a:solidFill>
            <a:srgbClr val="E0F2F1"/>
          </a:solidFill>
          <a:ln w="19050">
            <a:solidFill>
              <a:srgbClr val="00796B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600" b="1">
                <a:solidFill>
                  <a:srgbClr val="00796B"/>
                </a:solidFill>
                <a:latin typeface="微软雅黑" panose="020B0503020204020204" charset="-122"/>
              </a:rPr>
              <a:t>context</a:t>
            </a:r>
            <a:endParaRPr sz="1600" b="1">
              <a:solidFill>
                <a:srgbClr val="00796B"/>
              </a:solidFill>
              <a:latin typeface="微软雅黑" panose="020B0503020204020204" charset="-122"/>
            </a:endParaRPr>
          </a:p>
          <a:p>
            <a:pPr algn="ctr">
              <a:spcBef>
                <a:spcPts val="600"/>
              </a:spcBef>
            </a:pPr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1 文件 · 91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git remote 解析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owner/repo 自动提取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0607040" y="1371600"/>
            <a:ext cx="1554480" cy="2926080"/>
          </a:xfrm>
          <a:prstGeom prst="roundRect">
            <a:avLst/>
          </a:prstGeom>
          <a:solidFill>
            <a:srgbClr val="E3F2FD"/>
          </a:solidFill>
          <a:ln w="19050">
            <a:solidFill>
              <a:srgbClr val="1565C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sz="1600" b="1">
                <a:solidFill>
                  <a:srgbClr val="1565C0"/>
                </a:solidFill>
                <a:latin typeface="微软雅黑" panose="020B0503020204020204" charset="-122"/>
              </a:rPr>
              <a:t>errors</a:t>
            </a:r>
            <a:endParaRPr sz="1600" b="1">
              <a:solidFill>
                <a:srgbClr val="1565C0"/>
              </a:solidFill>
              <a:latin typeface="微软雅黑" panose="020B0503020204020204" charset="-122"/>
            </a:endParaRPr>
          </a:p>
          <a:p>
            <a:pPr algn="ctr">
              <a:spcBef>
                <a:spcPts val="600"/>
              </a:spcBef>
            </a:pPr>
            <a:r>
              <a:rPr sz="1000">
                <a:solidFill>
                  <a:srgbClr val="646464"/>
                </a:solidFill>
                <a:latin typeface="微软雅黑" panose="020B0503020204020204" charset="-122"/>
              </a:rPr>
              <a:t>1 文件 · 150 行</a:t>
            </a:r>
            <a:endParaRPr sz="1000">
              <a:solidFill>
                <a:srgbClr val="646464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CLIError 统一类型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6 种错误分类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  <a:p>
            <a:pPr algn="ctr">
              <a:spcBef>
                <a:spcPts val="400"/>
              </a:spcBef>
            </a:pPr>
            <a:r>
              <a:rPr sz="1100">
                <a:solidFill>
                  <a:srgbClr val="212121"/>
                </a:solidFill>
                <a:latin typeface="微软雅黑" panose="020B0503020204020204" charset="-122"/>
              </a:rPr>
              <a:t>Suggestion 建议</a:t>
            </a:r>
            <a:endParaRPr sz="110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57200" y="4572000"/>
            <a:ext cx="5486400" cy="1828800"/>
          </a:xfrm>
          <a:prstGeom prst="roundRect">
            <a:avLst/>
          </a:prstGeom>
          <a:solidFill>
            <a:srgbClr val="FCE4EC"/>
          </a:solidFill>
          <a:ln w="19050">
            <a:solidFill>
              <a:srgbClr val="C62828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4663440"/>
            <a:ext cx="50292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>
                <a:solidFill>
                  <a:srgbClr val="C62828"/>
                </a:solidFill>
                <a:latin typeface="微软雅黑" panose="020B0503020204020204" charset="-122"/>
              </a:rPr>
              <a:t>GitLink API 特殊处理</a:t>
            </a:r>
            <a:endParaRPr sz="1600" b="1">
              <a:solidFill>
                <a:srgbClr val="C62828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HTTP 200 + JSON body 中 status 非 200 = 错误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双重检查：HTTP 状态码 + body.status 字段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自动追加 .json 后缀（wiki gateway 除外）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错误码映射：-2(未登录) -1(参数) 401 403 404 422 500...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217920" y="4572000"/>
            <a:ext cx="5486400" cy="1828800"/>
          </a:xfrm>
          <a:prstGeom prst="roundRect">
            <a:avLst/>
          </a:prstGeom>
          <a:solidFill>
            <a:srgbClr val="F3E5F5"/>
          </a:solidFill>
          <a:ln w="19050">
            <a:solidFill>
              <a:srgbClr val="6A1B9A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492240" y="4663440"/>
            <a:ext cx="502920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1600" b="1">
                <a:solidFill>
                  <a:srgbClr val="6A1B9A"/>
                </a:solidFill>
                <a:latin typeface="微软雅黑" panose="020B0503020204020204" charset="-122"/>
              </a:rPr>
              <a:t>输出格式化</a:t>
            </a:r>
            <a:endParaRPr sz="1600" b="1">
              <a:solidFill>
                <a:srgbClr val="6A1B9A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Envelope: {OK, Data, Error, Meta}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三种格式：JSON(缩进) / YAML / Table(tabwriter)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Table 特性：ANSI 颜色 · 列过滤 · 值截断(60字符)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  <a:p>
            <a:pPr>
              <a:spcBef>
                <a:spcPts val="400"/>
              </a:spcBef>
            </a:pPr>
            <a:r>
              <a:rPr sz="1200" b="0">
                <a:solidFill>
                  <a:srgbClr val="212121"/>
                </a:solidFill>
                <a:latin typeface="微软雅黑" panose="020B0503020204020204" charset="-122"/>
              </a:rPr>
              <a:t>自动 unwrap：{issues:[...]} → 直接渲染数组</a:t>
            </a:r>
            <a:endParaRPr sz="1200" b="0">
              <a:solidFill>
                <a:srgbClr val="212121"/>
              </a:solidFill>
              <a:latin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6456</Words>
  <Application>WPS 演示</Application>
  <PresentationFormat>On-screen Show (4:3)</PresentationFormat>
  <Paragraphs>567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Arial</vt:lpstr>
      <vt:lpstr>微软雅黑</vt:lpstr>
      <vt:lpstr>Consolas</vt:lpstr>
      <vt:lpstr>Calibri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>generated using python-pptx</dc:description>
  <cp:lastModifiedBy>188----6075</cp:lastModifiedBy>
  <cp:revision>2</cp:revision>
  <dcterms:created xsi:type="dcterms:W3CDTF">2013-01-27T09:14:00Z</dcterms:created>
  <dcterms:modified xsi:type="dcterms:W3CDTF">2026-07-12T13:46:14Z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C2EA9F6C3AF449FC863F3E7EB196372E_12</vt:lpwstr>
  </property>
  <property fmtid="{D5CDD505-2E9C-101B-9397-08002B2CF9AE}" pid="3" name="KSOProductBuildVer">
    <vt:lpwstr>2052-12.1.0.21171</vt:lpwstr>
  </property>
</Properties>
</file>