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这是社区周报的实际输出数据。\n综合评分 3.5/10，因为项目较新、Star 较少、且未检测到开源许可证。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Release Notes 从提交历史自动生成。\n100 次提交、7 位贡献者、204 个文件变更。\n版本推荐：v0.1.0（有 feat 次版本+1）。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子任务四是科研辅助，是加分项。
模块 C 是科研项目洞悉，可以采集 8 维仓库数据，从成熟度、文档质量、贡献模式和社区健康度四个维度进行评分。
模块 D 是热点追踪与知识图谱，支持多关键词搜索并自动构建交互式知识图谱。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现在是现场演示环节，我们将展示四个核心功能：
1. 社区运营自动化（一键式三阶段流水线）
2. 科研项目洞悉（8 维数据采集与 4 维评分）
3. 热点追踪与知识图谱（交互式 HTML 可视化）
4. 质量门禁（PR 审查与自动评分）
演示脚本详见 doc/演示脚本.md，综合演示页详见 doc/demo.html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最后介绍一下团队贡献。
刘焱负责 CLI 底层架构和大部分 Shortcut 实现；
赵昌负责命令实现、Skills 开发、工作流编排和科研模块；
曾蔚然作为组长负责 DevOps 流水线、代码审查和项目统筹。
项目共交付 47 个文件、约 5,800 行代码，全部验证通过。
感谢各位聆听，欢迎提问！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问答环节。
可以准备以下问题的回答：
1. CLI 如何保证向后兼容？——新增 Shortcut 不影响已有命令
2. 工作流脚本安全吗？——默认 dry-run 模式，不会修改数据
3. 科研模块数据来源？——全部通过 gitlink-cli 从 GitLink API 实时采集
4. 知识图谱是如何构建的？——多关键词搜索 → 实体关系提取 → Mermaid 可视化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目录页。
我们将从项目背景开始，逐一介绍每个子任务的完成情况，
最后进行现场演示和总结。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gitlink-cli 是 GitLink 官方命令行工具，用 Go 语言开发。
随着 AI 编程智能体的兴起，我们需要扩展 CLI 的能力，让它可以被 AI Agent 调用。
四大子任务分别是：CLI 扩展、Skills 开发、工作流自动化以及科研辅助。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子任务一是 CLI 能力扩展，占总分的 50%。
我们新增了 23 个 Shortcut 命令组、181 个子命令、20 个单元测试，覆盖了 4 个包管理平台。
这里列出了所有命令组及其子命令数量。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 采用经典的三层架构：
第一层 Shortcuts 提供高频操作的快捷接口；
第二层 API Commands 负责统一的认证和错误处理；
第三层 Raw API 可以直接访问任意平台端点，灵活扩展。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我们还新增了 REPL 交互模式，支持命令面板、滚动视口，以及三种输出格式。
表格渲染优化让嵌套数据可以直观展示。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子任务二是 AI Agent Skills，占总分的 20%。
我们开发了 11 个 Claude Code Skills，覆盖了项目管理的各个场景。
所有 Skill 都在 Claude Code 平台上做了端到端实测验证。
这里展示了 6 个核心 Skill，每个 Skill 都包含完整的命令参考和工作流示例。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Skills 框架采用四层架构：
共享层、领域层、智能层和编排层。
这种分层设计让每个 Skill 职责清晰，同时可以灵活组合。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子任务三是端到端自动化工作流，占总分的 20%。
我们实现了两个场景：
场景 A 是社区运营自动化，从 Issue 分拣到周报生成再到 Release Notes 发布；
场景 B 是代码质量看门人，从 PR 审查到 CI 检查再到自动合并决策。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Shape 1"/>
          <p:cNvSpPr/>
          <p:nvPr/>
        </p:nvSpPr>
        <p:spPr>
          <a:xfrm>
            <a:off x="5943600" y="-1371600"/>
            <a:ext cx="4572000" cy="4572000"/>
          </a:xfrm>
          <a:prstGeom prst="ellipse">
            <a:avLst/>
          </a:prstGeom>
          <a:solidFill>
            <a:srgbClr val="24397A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6858000" y="2743200"/>
            <a:ext cx="3200400" cy="3200400"/>
          </a:xfrm>
          <a:prstGeom prst="ellipse">
            <a:avLst/>
          </a:prstGeom>
          <a:solidFill>
            <a:srgbClr val="2B579A">
              <a:alpha val="4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91440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《软件演化与运维》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146304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 智能化能力提升项目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731520" y="219456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命令行工具 · AI Agent Skills · 工作流自动化 · 科研辅助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731520" y="2743200"/>
            <a:ext cx="137160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9" name="Text 7"/>
          <p:cNvSpPr/>
          <p:nvPr/>
        </p:nvSpPr>
        <p:spPr>
          <a:xfrm>
            <a:off x="731520" y="30175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刘焱 · 赵昌 · 曾蔚然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2026-06-30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工作流真实输出数据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4" name="Shape 2"/>
          <p:cNvSpPr/>
          <p:nvPr/>
        </p:nvSpPr>
        <p:spPr>
          <a:xfrm>
            <a:off x="6858000" y="822960"/>
            <a:ext cx="1463040" cy="274320"/>
          </a:xfrm>
          <a:prstGeom prst="roundRect">
            <a:avLst/>
          </a:prstGeom>
          <a:solidFill>
            <a:srgbClr val="F96167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0" y="8229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▶ 现场演示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以下数据通过对 z2_cc/gitlink-cli 仓库运行工作流脚本实际采集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27432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7432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社区周报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1148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综合评分：3.5/10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Issue 19 (关闭 4)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 2 · 贡献者 1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51460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51460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Notes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65176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100 次提交 · 204 文件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+16483 / -3644 行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7 位贡献者 · v0.1.0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5488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75488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科研洞察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9204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综合评分：4.8/10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贡献者 16 人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Go 93.8% · 19 Issues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995160" y="1371600"/>
            <a:ext cx="2011680" cy="301752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2C55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995160" y="1508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7132320" y="1965960"/>
            <a:ext cx="173736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33 个仓库 · 19 主题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11 种语言 · 27 组织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python 30% · C++ 21%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社区周报 · 实际输出</a:t>
            </a:r>
            <a:endParaRPr lang="en-US" sz="2200" dirty="0"/>
          </a:p>
        </p:txBody>
      </p:sp>
      <p:sp>
        <p:nvSpPr>
          <p:cNvPr id="4" name="Shape 1"/>
          <p:cNvSpPr/>
          <p:nvPr/>
        </p:nvSpPr>
        <p:spPr>
          <a:xfrm>
            <a:off x="731520" y="73152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cat _output/weekly-health-report.md</a:t>
            </a:r>
            <a:endParaRPr lang="en-US" sz="1000" dirty="0"/>
          </a:p>
        </p:txBody>
      </p:sp>
      <p:sp>
        <p:nvSpPr>
          <p:cNvPr id="6" name="Shape 3"/>
          <p:cNvSpPr/>
          <p:nvPr/>
        </p:nvSpPr>
        <p:spPr>
          <a:xfrm>
            <a:off x="457200" y="1280160"/>
            <a:ext cx="8229600" cy="3474720"/>
          </a:xfrm>
          <a:prstGeom prst="roundRect">
            <a:avLst/>
          </a:prstGeom>
          <a:solidFill>
            <a:srgbClr val="0A0E17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640080" y="1417320"/>
            <a:ext cx="91440" cy="91440"/>
          </a:xfrm>
          <a:prstGeom prst="ellipse">
            <a:avLst/>
          </a:prstGeom>
          <a:solidFill>
            <a:srgbClr val="FF5F57"/>
          </a:solidFill>
          <a:ln/>
        </p:spPr>
      </p:sp>
      <p:sp>
        <p:nvSpPr>
          <p:cNvPr id="8" name="Shape 5"/>
          <p:cNvSpPr/>
          <p:nvPr/>
        </p:nvSpPr>
        <p:spPr>
          <a:xfrm>
            <a:off x="822960" y="1417320"/>
            <a:ext cx="91440" cy="91440"/>
          </a:xfrm>
          <a:prstGeom prst="ellipse">
            <a:avLst/>
          </a:prstGeom>
          <a:solidFill>
            <a:srgbClr val="FFBD2E"/>
          </a:solidFill>
          <a:ln/>
        </p:spPr>
      </p:sp>
      <p:sp>
        <p:nvSpPr>
          <p:cNvPr id="9" name="Shape 6"/>
          <p:cNvSpPr/>
          <p:nvPr/>
        </p:nvSpPr>
        <p:spPr>
          <a:xfrm>
            <a:off x="1005840" y="1417320"/>
            <a:ext cx="91440" cy="91440"/>
          </a:xfrm>
          <a:prstGeom prst="ellipse">
            <a:avLst/>
          </a:prstGeom>
          <a:solidFill>
            <a:srgbClr val="28C840"/>
          </a:solidFill>
          <a:ln/>
        </p:spPr>
      </p:sp>
      <p:sp>
        <p:nvSpPr>
          <p:cNvPr id="10" name="Shape 7"/>
          <p:cNvSpPr/>
          <p:nvPr/>
        </p:nvSpPr>
        <p:spPr>
          <a:xfrm>
            <a:off x="64008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1" name="Shape 8"/>
          <p:cNvSpPr/>
          <p:nvPr/>
        </p:nvSpPr>
        <p:spPr>
          <a:xfrm>
            <a:off x="82296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2" name="Shape 9"/>
          <p:cNvSpPr/>
          <p:nvPr/>
        </p:nvSpPr>
        <p:spPr>
          <a:xfrm>
            <a:off x="100584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3" name="Text 10"/>
          <p:cNvSpPr/>
          <p:nvPr/>
        </p:nvSpPr>
        <p:spPr>
          <a:xfrm>
            <a:off x="731520" y="164592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9616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综合评分：3.5/10 🔴 堪忧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731520" y="204825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指标          | 数据                  |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731520" y="224942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|---------------|-----------------------|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731520" y="245059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Issue 总数    | 19（关闭 4/打开 15）   |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731520" y="265176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关闭率        | 21% 🔴 偏低           |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731520" y="285292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PR 总数       | 2（合并 0）            |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731520" y="305409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贡献者数      | 1 人                  |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731520" y="325526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| 平均响应      | 24.3 天 🟡 正常       |</a:t>
            </a:r>
            <a:endParaRPr lang="en-US" sz="900" dirty="0"/>
          </a:p>
        </p:txBody>
      </p:sp>
      <p:sp>
        <p:nvSpPr>
          <p:cNvPr id="21" name="Text 18"/>
          <p:cNvSpPr/>
          <p:nvPr/>
        </p:nvSpPr>
        <p:spPr>
          <a:xfrm>
            <a:off x="731520" y="365760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Issue 分析评分：3/10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731520" y="385876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PR 分析评分：3/10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731520" y="405993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贡献者活跃度评分：3/10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Release Notes · 实际输出</a:t>
            </a:r>
            <a:endParaRPr lang="en-US" sz="2200" dirty="0"/>
          </a:p>
        </p:txBody>
      </p:sp>
      <p:sp>
        <p:nvSpPr>
          <p:cNvPr id="4" name="Shape 1"/>
          <p:cNvSpPr/>
          <p:nvPr/>
        </p:nvSpPr>
        <p:spPr>
          <a:xfrm>
            <a:off x="731520" y="731520"/>
            <a:ext cx="1097280" cy="36576"/>
          </a:xfrm>
          <a:prstGeom prst="rect">
            <a:avLst/>
          </a:prstGeom>
          <a:solidFill>
            <a:srgbClr val="2B579A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cat _output/release-notes-v0.1.0.md</a:t>
            </a:r>
            <a:endParaRPr lang="en-US" sz="1000" dirty="0"/>
          </a:p>
        </p:txBody>
      </p:sp>
      <p:sp>
        <p:nvSpPr>
          <p:cNvPr id="6" name="Shape 3"/>
          <p:cNvSpPr/>
          <p:nvPr/>
        </p:nvSpPr>
        <p:spPr>
          <a:xfrm>
            <a:off x="457200" y="1280160"/>
            <a:ext cx="8229600" cy="3474720"/>
          </a:xfrm>
          <a:prstGeom prst="roundRect">
            <a:avLst/>
          </a:prstGeom>
          <a:solidFill>
            <a:srgbClr val="0A0E17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640080" y="1417320"/>
            <a:ext cx="91440" cy="91440"/>
          </a:xfrm>
          <a:prstGeom prst="ellipse">
            <a:avLst/>
          </a:prstGeom>
          <a:solidFill>
            <a:srgbClr val="FF5F57"/>
          </a:solidFill>
          <a:ln/>
        </p:spPr>
      </p:sp>
      <p:sp>
        <p:nvSpPr>
          <p:cNvPr id="8" name="Shape 5"/>
          <p:cNvSpPr/>
          <p:nvPr/>
        </p:nvSpPr>
        <p:spPr>
          <a:xfrm>
            <a:off x="822960" y="1417320"/>
            <a:ext cx="91440" cy="91440"/>
          </a:xfrm>
          <a:prstGeom prst="ellipse">
            <a:avLst/>
          </a:prstGeom>
          <a:solidFill>
            <a:srgbClr val="FFBD2E"/>
          </a:solidFill>
          <a:ln/>
        </p:spPr>
      </p:sp>
      <p:sp>
        <p:nvSpPr>
          <p:cNvPr id="9" name="Shape 6"/>
          <p:cNvSpPr/>
          <p:nvPr/>
        </p:nvSpPr>
        <p:spPr>
          <a:xfrm>
            <a:off x="1005840" y="1417320"/>
            <a:ext cx="91440" cy="91440"/>
          </a:xfrm>
          <a:prstGeom prst="ellipse">
            <a:avLst/>
          </a:prstGeom>
          <a:solidFill>
            <a:srgbClr val="28C840"/>
          </a:solidFill>
          <a:ln/>
        </p:spPr>
      </p:sp>
      <p:sp>
        <p:nvSpPr>
          <p:cNvPr id="10" name="Shape 7"/>
          <p:cNvSpPr/>
          <p:nvPr/>
        </p:nvSpPr>
        <p:spPr>
          <a:xfrm>
            <a:off x="64008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1" name="Shape 8"/>
          <p:cNvSpPr/>
          <p:nvPr/>
        </p:nvSpPr>
        <p:spPr>
          <a:xfrm>
            <a:off x="82296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2" name="Shape 9"/>
          <p:cNvSpPr/>
          <p:nvPr/>
        </p:nvSpPr>
        <p:spPr>
          <a:xfrm>
            <a:off x="1005840" y="1426464"/>
            <a:ext cx="91440" cy="91440"/>
          </a:xfrm>
          <a:prstGeom prst="ellipse">
            <a:avLst/>
          </a:prstGeom>
          <a:solidFill>
            <a:srgbClr val="1E2A3A"/>
          </a:solidFill>
          <a:ln/>
        </p:spPr>
      </p:sp>
      <p:sp>
        <p:nvSpPr>
          <p:cNvPr id="13" name="Text 10"/>
          <p:cNvSpPr/>
          <p:nvPr/>
        </p:nvSpPr>
        <p:spPr>
          <a:xfrm>
            <a:off x="731520" y="164592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## v0.1.0 (2026-06-30)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731520" y="204825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### 版本概览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731520" y="224942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基于 v0.0.0，包含 100 次提交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731520" y="245059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涉及 204 个文件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731520" y="265176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新增 +16483 / 删除 -3644 行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731520" y="285292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- 贡献者：7 人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731520" y="325526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### 分类统计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731520" y="34564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22C55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✨ 新功能  20 次 (20%)</a:t>
            </a:r>
            <a:endParaRPr lang="en-US" sz="900" dirty="0"/>
          </a:p>
        </p:txBody>
      </p:sp>
      <p:sp>
        <p:nvSpPr>
          <p:cNvPr id="21" name="Text 18"/>
          <p:cNvSpPr/>
          <p:nvPr/>
        </p:nvSpPr>
        <p:spPr>
          <a:xfrm>
            <a:off x="731520" y="365760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🐛 Bug 修复 19 次 (19%)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731520" y="385876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B82F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📝 文档    44 次 (44%)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731520" y="4059936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✅ 测试    3 次  (3%) 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731520" y="4261104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🔧 工程    2 次  (2%) 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731520" y="44622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📦 其他    11 次 (11%)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子任务四：科研辅助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2C55E"/>
          </a:solidFill>
          <a:ln/>
        </p:spPr>
      </p:sp>
      <p:sp>
        <p:nvSpPr>
          <p:cNvPr id="5" name="Shape 2"/>
          <p:cNvSpPr/>
          <p:nvPr/>
        </p:nvSpPr>
        <p:spPr>
          <a:xfrm>
            <a:off x="365760" y="1097280"/>
            <a:ext cx="411480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548640" y="1280160"/>
            <a:ext cx="457200" cy="457200"/>
          </a:xfrm>
          <a:prstGeom prst="ellipse">
            <a:avLst/>
          </a:prstGeom>
          <a:solidFill>
            <a:srgbClr val="028090"/>
          </a:solidFill>
          <a:ln/>
        </p:spPr>
      </p:sp>
      <p:sp>
        <p:nvSpPr>
          <p:cNvPr id="7" name="Text 4"/>
          <p:cNvSpPr/>
          <p:nvPr/>
        </p:nvSpPr>
        <p:spPr>
          <a:xfrm>
            <a:off x="548640" y="12801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📊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1143000" y="1234440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模块C：科研项目洞悉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1143000" y="1600200"/>
            <a:ext cx="31089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8维数据采集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4维度评分模型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自动生成 HTML 报告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4663440" y="1097280"/>
            <a:ext cx="411480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4846320" y="128016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12" name="Text 9"/>
          <p:cNvSpPr/>
          <p:nvPr/>
        </p:nvSpPr>
        <p:spPr>
          <a:xfrm>
            <a:off x="4846320" y="12801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🔍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5440680" y="1234440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模块D：热点追踪与知识图谱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5440680" y="1600200"/>
            <a:ext cx="31089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多关键词搜索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实体关系提取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交互式 HTML 可视化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365760" y="3200400"/>
            <a:ext cx="8412480" cy="164592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6" name="Text 13"/>
          <p:cNvSpPr/>
          <p:nvPr/>
        </p:nvSpPr>
        <p:spPr>
          <a:xfrm>
            <a:off x="548640" y="329184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科研洞察评分模型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知识图谱可视化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2C55E"/>
          </a:solidFill>
          <a:ln/>
        </p:spPr>
      </p:sp>
      <p:sp>
        <p:nvSpPr>
          <p:cNvPr id="4" name="Shape 2"/>
          <p:cNvSpPr/>
          <p:nvPr/>
        </p:nvSpPr>
        <p:spPr>
          <a:xfrm>
            <a:off x="6858000" y="822960"/>
            <a:ext cx="1463040" cy="274320"/>
          </a:xfrm>
          <a:prstGeom prst="roundRect">
            <a:avLst/>
          </a:prstGeom>
          <a:solidFill>
            <a:srgbClr val="F96167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0" y="8229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▶ 现场演示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 Skill 自动构建多关键词搜索结果的知识图谱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716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3716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个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3716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研究项目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2860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2860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 个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22860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主题标签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004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2004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种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2004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技术栈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1148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59E0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1148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27 个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1148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组织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029200" y="1371600"/>
            <a:ext cx="1554480" cy="13716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96167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029200" y="146304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30+ 条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029200" y="196596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关系边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457200" y="30175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关系：topic（主题归属）· uses（技术使用）· belongs_to（组织归属）· related（项目关联）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57200" y="3474720"/>
            <a:ext cx="8229600" cy="118872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24" name="Text 22"/>
          <p:cNvSpPr/>
          <p:nvPr/>
        </p:nvSpPr>
        <p:spPr>
          <a:xfrm>
            <a:off x="640080" y="35661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交互式 HTML 知识图谱功能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640080" y="3931920"/>
            <a:ext cx="7772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滚轮缩放  ✅ 拖拽平移  ✅ 点击高亮  ✅ SVG 导出  ✅ 深色主题  ✅ 侧栏项目列表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演示展示</a:t>
            </a:r>
            <a:endParaRPr lang="en-US" sz="28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09728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6" name="Text 3"/>
          <p:cNvSpPr/>
          <p:nvPr/>
        </p:nvSpPr>
        <p:spPr>
          <a:xfrm>
            <a:off x="731520" y="109728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社区运营自动化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3200400" y="109728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DRY_RUN=true bash community-ops-full.sh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3200400" y="146304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 分拣 → 周报 → Release Notes</a:t>
            </a:r>
            <a:endParaRPr lang="en-US" sz="900" dirty="0"/>
          </a:p>
        </p:txBody>
      </p:sp>
      <p:sp>
        <p:nvSpPr>
          <p:cNvPr id="9" name="Shape 6"/>
          <p:cNvSpPr/>
          <p:nvPr/>
        </p:nvSpPr>
        <p:spPr>
          <a:xfrm>
            <a:off x="457200" y="205740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10" name="Text 7"/>
          <p:cNvSpPr/>
          <p:nvPr/>
        </p:nvSpPr>
        <p:spPr>
          <a:xfrm>
            <a:off x="731520" y="205740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科研项目洞悉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3200400" y="205740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bash research-insight-full.sh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3200400" y="242316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8维采集 → 4维评分 → 结构化报告</a:t>
            </a:r>
            <a:endParaRPr lang="en-US" sz="900" dirty="0"/>
          </a:p>
        </p:txBody>
      </p:sp>
      <p:sp>
        <p:nvSpPr>
          <p:cNvPr id="13" name="Shape 10"/>
          <p:cNvSpPr/>
          <p:nvPr/>
        </p:nvSpPr>
        <p:spPr>
          <a:xfrm>
            <a:off x="457200" y="301752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14" name="Text 11"/>
          <p:cNvSpPr/>
          <p:nvPr/>
        </p:nvSpPr>
        <p:spPr>
          <a:xfrm>
            <a:off x="731520" y="301752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热点追踪与知识图谱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3200400" y="301752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bash hotspot-tracker-full.sh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3200400" y="338328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搜索 → 知识图谱 → HTML 交互式可视化</a:t>
            </a:r>
            <a:endParaRPr lang="en-US" sz="900" dirty="0"/>
          </a:p>
        </p:txBody>
      </p:sp>
      <p:sp>
        <p:nvSpPr>
          <p:cNvPr id="17" name="Shape 14"/>
          <p:cNvSpPr/>
          <p:nvPr/>
        </p:nvSpPr>
        <p:spPr>
          <a:xfrm>
            <a:off x="457200" y="3977640"/>
            <a:ext cx="8229600" cy="777240"/>
          </a:xfrm>
          <a:prstGeom prst="roundRect">
            <a:avLst/>
          </a:prstGeom>
          <a:solidFill>
            <a:srgbClr val="24397A"/>
          </a:solidFill>
          <a:ln/>
        </p:spPr>
      </p:sp>
      <p:sp>
        <p:nvSpPr>
          <p:cNvPr id="18" name="Text 15"/>
          <p:cNvSpPr/>
          <p:nvPr/>
        </p:nvSpPr>
        <p:spPr>
          <a:xfrm>
            <a:off x="731520" y="3977640"/>
            <a:ext cx="2286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质量门禁</a:t>
            </a:r>
            <a:endParaRPr lang="en-US" sz="1300" dirty="0"/>
          </a:p>
        </p:txBody>
      </p:sp>
      <p:sp>
        <p:nvSpPr>
          <p:cNvPr id="19" name="Text 16"/>
          <p:cNvSpPr/>
          <p:nvPr/>
        </p:nvSpPr>
        <p:spPr>
          <a:xfrm>
            <a:off x="3200400" y="3977640"/>
            <a:ext cx="3200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DRY_RUN=true bash quality-gate-full.sh</a:t>
            </a:r>
            <a:endParaRPr lang="en-US" sz="1000" dirty="0"/>
          </a:p>
        </p:txBody>
      </p:sp>
      <p:sp>
        <p:nvSpPr>
          <p:cNvPr id="20" name="Text 17"/>
          <p:cNvSpPr/>
          <p:nvPr/>
        </p:nvSpPr>
        <p:spPr>
          <a:xfrm>
            <a:off x="3200400" y="434340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 审查 → CI 检查 → 质量评分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团队贡献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097280"/>
            <a:ext cx="8229600" cy="100584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6" name="Shape 3"/>
          <p:cNvSpPr/>
          <p:nvPr/>
        </p:nvSpPr>
        <p:spPr>
          <a:xfrm>
            <a:off x="640080" y="1280160"/>
            <a:ext cx="640080" cy="640080"/>
          </a:xfrm>
          <a:prstGeom prst="ellipse">
            <a:avLst/>
          </a:prstGeom>
          <a:solidFill>
            <a:srgbClr val="2B579A"/>
          </a:solidFill>
          <a:ln/>
        </p:spPr>
      </p:sp>
      <p:sp>
        <p:nvSpPr>
          <p:cNvPr id="7" name="Text 4"/>
          <p:cNvSpPr/>
          <p:nvPr/>
        </p:nvSpPr>
        <p:spPr>
          <a:xfrm>
            <a:off x="640080" y="128016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刘焱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1463040" y="118872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78 commits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1463040" y="15087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架构、23 组 Shortcut、REPL、测试、Skills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6400800" y="1417320"/>
            <a:ext cx="2011680" cy="320040"/>
          </a:xfrm>
          <a:prstGeom prst="roundRect">
            <a:avLst/>
          </a:prstGeom>
          <a:solidFill>
            <a:srgbClr val="E2E8F0"/>
          </a:solidFill>
          <a:ln/>
        </p:spPr>
      </p:sp>
      <p:sp>
        <p:nvSpPr>
          <p:cNvPr id="11" name="Shape 8"/>
          <p:cNvSpPr/>
          <p:nvPr/>
        </p:nvSpPr>
        <p:spPr>
          <a:xfrm>
            <a:off x="6400800" y="1417320"/>
            <a:ext cx="804672" cy="320040"/>
          </a:xfrm>
          <a:prstGeom prst="roundRect">
            <a:avLst/>
          </a:prstGeom>
          <a:solidFill>
            <a:srgbClr val="2B579A"/>
          </a:solidFill>
          <a:ln/>
        </p:spPr>
      </p:sp>
      <p:sp>
        <p:nvSpPr>
          <p:cNvPr id="12" name="Text 9"/>
          <p:cNvSpPr/>
          <p:nvPr/>
        </p:nvSpPr>
        <p:spPr>
          <a:xfrm>
            <a:off x="6400800" y="141732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40%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457200" y="2286000"/>
            <a:ext cx="8229600" cy="100584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4" name="Shape 11"/>
          <p:cNvSpPr/>
          <p:nvPr/>
        </p:nvSpPr>
        <p:spPr>
          <a:xfrm>
            <a:off x="640080" y="2468880"/>
            <a:ext cx="640080" cy="640080"/>
          </a:xfrm>
          <a:prstGeom prst="ellipse">
            <a:avLst/>
          </a:prstGeom>
          <a:solidFill>
            <a:srgbClr val="028090"/>
          </a:solidFill>
          <a:ln/>
        </p:spPr>
      </p:sp>
      <p:sp>
        <p:nvSpPr>
          <p:cNvPr id="15" name="Text 12"/>
          <p:cNvSpPr/>
          <p:nvPr/>
        </p:nvSpPr>
        <p:spPr>
          <a:xfrm>
            <a:off x="640080" y="246888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赵昌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1463040" y="237744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46 commits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1463040" y="26974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Webhook/Wiki/Snippet 命令、Skills、工作流、科研模块、报告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6400800" y="2606040"/>
            <a:ext cx="2011680" cy="320040"/>
          </a:xfrm>
          <a:prstGeom prst="roundRect">
            <a:avLst/>
          </a:prstGeom>
          <a:solidFill>
            <a:srgbClr val="E2E8F0"/>
          </a:solidFill>
          <a:ln/>
        </p:spPr>
      </p:sp>
      <p:sp>
        <p:nvSpPr>
          <p:cNvPr id="19" name="Shape 16"/>
          <p:cNvSpPr/>
          <p:nvPr/>
        </p:nvSpPr>
        <p:spPr>
          <a:xfrm>
            <a:off x="6400800" y="2606040"/>
            <a:ext cx="603504" cy="320040"/>
          </a:xfrm>
          <a:prstGeom prst="roundRect">
            <a:avLst/>
          </a:prstGeom>
          <a:solidFill>
            <a:srgbClr val="028090"/>
          </a:solidFill>
          <a:ln/>
        </p:spPr>
      </p:sp>
      <p:sp>
        <p:nvSpPr>
          <p:cNvPr id="20" name="Text 17"/>
          <p:cNvSpPr/>
          <p:nvPr/>
        </p:nvSpPr>
        <p:spPr>
          <a:xfrm>
            <a:off x="6400800" y="260604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457200" y="3474720"/>
            <a:ext cx="8229600" cy="100584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22" name="Shape 19"/>
          <p:cNvSpPr/>
          <p:nvPr/>
        </p:nvSpPr>
        <p:spPr>
          <a:xfrm>
            <a:off x="640080" y="3657600"/>
            <a:ext cx="640080" cy="64008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23" name="Text 20"/>
          <p:cNvSpPr/>
          <p:nvPr/>
        </p:nvSpPr>
        <p:spPr>
          <a:xfrm>
            <a:off x="640080" y="3657600"/>
            <a:ext cx="640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曾蔚然（组长）</a:t>
            </a:r>
            <a:endParaRPr lang="en-US" sz="1000" dirty="0"/>
          </a:p>
        </p:txBody>
      </p:sp>
      <p:sp>
        <p:nvSpPr>
          <p:cNvPr id="24" name="Text 21"/>
          <p:cNvSpPr/>
          <p:nvPr/>
        </p:nvSpPr>
        <p:spPr>
          <a:xfrm>
            <a:off x="1463040" y="356616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 commits</a:t>
            </a:r>
            <a:endParaRPr lang="en-US" sz="1300" dirty="0"/>
          </a:p>
        </p:txBody>
      </p:sp>
      <p:sp>
        <p:nvSpPr>
          <p:cNvPr id="25" name="Text 22"/>
          <p:cNvSpPr/>
          <p:nvPr/>
        </p:nvSpPr>
        <p:spPr>
          <a:xfrm>
            <a:off x="1463040" y="38862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DevOps 流水线、PR 审查 Skills、代码合并</a:t>
            </a:r>
            <a:endParaRPr lang="en-US" sz="1000" dirty="0"/>
          </a:p>
        </p:txBody>
      </p:sp>
      <p:sp>
        <p:nvSpPr>
          <p:cNvPr id="26" name="Shape 23"/>
          <p:cNvSpPr/>
          <p:nvPr/>
        </p:nvSpPr>
        <p:spPr>
          <a:xfrm>
            <a:off x="6400800" y="3794760"/>
            <a:ext cx="2011680" cy="320040"/>
          </a:xfrm>
          <a:prstGeom prst="roundRect">
            <a:avLst/>
          </a:prstGeom>
          <a:solidFill>
            <a:srgbClr val="E2E8F0"/>
          </a:solidFill>
          <a:ln/>
        </p:spPr>
      </p:sp>
      <p:sp>
        <p:nvSpPr>
          <p:cNvPr id="27" name="Shape 24"/>
          <p:cNvSpPr/>
          <p:nvPr/>
        </p:nvSpPr>
        <p:spPr>
          <a:xfrm>
            <a:off x="6400800" y="3794760"/>
            <a:ext cx="603504" cy="320040"/>
          </a:xfrm>
          <a:prstGeom prst="roundRect">
            <a:avLst/>
          </a:prstGeom>
          <a:solidFill>
            <a:srgbClr val="F96167"/>
          </a:solidFill>
          <a:ln/>
        </p:spPr>
      </p:sp>
      <p:sp>
        <p:nvSpPr>
          <p:cNvPr id="28" name="Text 25"/>
          <p:cNvSpPr/>
          <p:nvPr/>
        </p:nvSpPr>
        <p:spPr>
          <a:xfrm>
            <a:off x="6400800" y="379476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000" dirty="0"/>
          </a:p>
        </p:txBody>
      </p:sp>
      <p:sp>
        <p:nvSpPr>
          <p:cNvPr id="29" name="Shape 26"/>
          <p:cNvSpPr/>
          <p:nvPr/>
        </p:nvSpPr>
        <p:spPr>
          <a:xfrm>
            <a:off x="457200" y="4206240"/>
            <a:ext cx="8229600" cy="64008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30" name="Text 27"/>
          <p:cNvSpPr/>
          <p:nvPr/>
        </p:nvSpPr>
        <p:spPr>
          <a:xfrm>
            <a:off x="457200" y="420624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总计：47 个交付文件 · 5,800 行代码 · 14 轮迭代 · 全部验证通过</a:t>
            </a:r>
            <a:endParaRPr lang="en-US" sz="13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914400"/>
            <a:ext cx="5486400" cy="5486400"/>
          </a:xfrm>
          <a:prstGeom prst="ellipse">
            <a:avLst/>
          </a:prstGeom>
          <a:solidFill>
            <a:srgbClr val="24397A">
              <a:alpha val="5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6400800" y="2743200"/>
            <a:ext cx="3657600" cy="3657600"/>
          </a:xfrm>
          <a:prstGeom prst="ellipse">
            <a:avLst/>
          </a:prstGeom>
          <a:solidFill>
            <a:srgbClr val="2B579A">
              <a:alpha val="4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0" y="1371600"/>
            <a:ext cx="91440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 &amp; A</a:t>
            </a:r>
            <a:endParaRPr lang="en-US" sz="4800" dirty="0"/>
          </a:p>
        </p:txBody>
      </p:sp>
      <p:sp>
        <p:nvSpPr>
          <p:cNvPr id="6" name="Text 3"/>
          <p:cNvSpPr/>
          <p:nvPr/>
        </p:nvSpPr>
        <p:spPr>
          <a:xfrm>
            <a:off x="0" y="2560320"/>
            <a:ext cx="9144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感谢聆听 · 欢迎提问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4572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目 录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91440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Shape 2"/>
          <p:cNvSpPr/>
          <p:nvPr/>
        </p:nvSpPr>
        <p:spPr>
          <a:xfrm>
            <a:off x="731520" y="1188720"/>
            <a:ext cx="7680960" cy="4572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6" name="Text 3"/>
          <p:cNvSpPr/>
          <p:nvPr/>
        </p:nvSpPr>
        <p:spPr>
          <a:xfrm>
            <a:off x="914400" y="118872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554480" y="118872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项目背景与目标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3931920" y="118872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能力扩展的背景与四大子任务概览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731520" y="1783080"/>
            <a:ext cx="7680960" cy="457200"/>
          </a:xfrm>
          <a:prstGeom prst="roundRect">
            <a:avLst/>
          </a:prstGeom>
          <a:solidFill>
            <a:srgbClr val="FFFFFF"/>
          </a:solidFill>
          <a:ln/>
        </p:spPr>
      </p:sp>
      <p:sp>
        <p:nvSpPr>
          <p:cNvPr id="10" name="Text 7"/>
          <p:cNvSpPr/>
          <p:nvPr/>
        </p:nvSpPr>
        <p:spPr>
          <a:xfrm>
            <a:off x="914400" y="178308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554480" y="178308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子任务一：CLI 能力扩展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3931920" y="178308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31 命令组 · 181+ 命令 · 20 测试 · 包管理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731520" y="2377440"/>
            <a:ext cx="7680960" cy="4572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4" name="Text 11"/>
          <p:cNvSpPr/>
          <p:nvPr/>
        </p:nvSpPr>
        <p:spPr>
          <a:xfrm>
            <a:off x="914400" y="237744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554480" y="237744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子任务二：AI Agent Skills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3931920" y="237744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个 Claude Code Skills · 端到端验证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731520" y="2971800"/>
            <a:ext cx="7680960" cy="457200"/>
          </a:xfrm>
          <a:prstGeom prst="roundRect">
            <a:avLst/>
          </a:prstGeom>
          <a:solidFill>
            <a:srgbClr val="FFFFFF"/>
          </a:solidFill>
          <a:ln/>
        </p:spPr>
      </p:sp>
      <p:sp>
        <p:nvSpPr>
          <p:cNvPr id="18" name="Text 15"/>
          <p:cNvSpPr/>
          <p:nvPr/>
        </p:nvSpPr>
        <p:spPr>
          <a:xfrm>
            <a:off x="914400" y="297180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554480" y="297180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子任务三：端到端工作流</a:t>
            </a:r>
            <a:endParaRPr lang="en-US" sz="1300" dirty="0"/>
          </a:p>
        </p:txBody>
      </p:sp>
      <p:sp>
        <p:nvSpPr>
          <p:cNvPr id="20" name="Text 17"/>
          <p:cNvSpPr/>
          <p:nvPr/>
        </p:nvSpPr>
        <p:spPr>
          <a:xfrm>
            <a:off x="3931920" y="297180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社区运营自动化 · 代码质量看门人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731520" y="3566160"/>
            <a:ext cx="7680960" cy="4572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22" name="Text 19"/>
          <p:cNvSpPr/>
          <p:nvPr/>
        </p:nvSpPr>
        <p:spPr>
          <a:xfrm>
            <a:off x="914400" y="356616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1554480" y="356616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子任务四：科研辅助</a:t>
            </a:r>
            <a:endParaRPr lang="en-US" sz="1300" dirty="0"/>
          </a:p>
        </p:txBody>
      </p:sp>
      <p:sp>
        <p:nvSpPr>
          <p:cNvPr id="24" name="Text 21"/>
          <p:cNvSpPr/>
          <p:nvPr/>
        </p:nvSpPr>
        <p:spPr>
          <a:xfrm>
            <a:off x="3931920" y="356616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科研项目洞悉 · 热点追踪与知识图谱</a:t>
            </a:r>
            <a:endParaRPr lang="en-US" sz="1000" dirty="0"/>
          </a:p>
        </p:txBody>
      </p:sp>
      <p:sp>
        <p:nvSpPr>
          <p:cNvPr id="25" name="Shape 22"/>
          <p:cNvSpPr/>
          <p:nvPr/>
        </p:nvSpPr>
        <p:spPr>
          <a:xfrm>
            <a:off x="731520" y="4160520"/>
            <a:ext cx="7680960" cy="457200"/>
          </a:xfrm>
          <a:prstGeom prst="roundRect">
            <a:avLst/>
          </a:prstGeom>
          <a:solidFill>
            <a:srgbClr val="FFFFFF"/>
          </a:solidFill>
          <a:ln/>
        </p:spPr>
      </p:sp>
      <p:sp>
        <p:nvSpPr>
          <p:cNvPr id="26" name="Text 23"/>
          <p:cNvSpPr/>
          <p:nvPr/>
        </p:nvSpPr>
        <p:spPr>
          <a:xfrm>
            <a:off x="914400" y="4160520"/>
            <a:ext cx="548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1554480" y="416052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团队贡献与总结</a:t>
            </a:r>
            <a:endParaRPr lang="en-US" sz="1300" dirty="0"/>
          </a:p>
        </p:txBody>
      </p:sp>
      <p:sp>
        <p:nvSpPr>
          <p:cNvPr id="28" name="Text 25"/>
          <p:cNvSpPr/>
          <p:nvPr/>
        </p:nvSpPr>
        <p:spPr>
          <a:xfrm>
            <a:off x="3931920" y="416052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成员分工 · 交付统计 · Q&amp;A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项目背景与目标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91440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11887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是 GitLink 平台的官方命令行工具，采用 Go 语言开发。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随着 AI 编程智能体的兴起，我们需要从"手动操作"转向"Agent 驱动开发"。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45720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扩展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9436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补齐 Shortcut 命令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优化交互体验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跨平台兼容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260604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60604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Skills 生态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274320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 结构化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调用知识库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Code 兼容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475488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475488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工作流自动化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489204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串联 ≥3 命令/Skill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可复现脚本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端到端场景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903720" y="2103120"/>
            <a:ext cx="1920240" cy="23774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96167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903720" y="228600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科研辅助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7040880" y="2743200"/>
            <a:ext cx="164592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仓库分析洞察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热点追踪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知识图谱可视化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子任务一：CLI 能力扩展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B579A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31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36576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命令组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10312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181+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210312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子命令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84048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84048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测试文件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57784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23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557784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Shortcut 组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0" y="1097280"/>
            <a:ext cx="1554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7315200" y="1691640"/>
            <a:ext cx="1554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包管理平台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365760" y="2194560"/>
            <a:ext cx="8412480" cy="265176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6" name="Text 13"/>
          <p:cNvSpPr/>
          <p:nvPr/>
        </p:nvSpPr>
        <p:spPr>
          <a:xfrm>
            <a:off x="548640" y="22860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关键新增命令组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54864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54864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repo(29)</a:t>
            </a:r>
            <a:endParaRPr lang="en-US" sz="900" dirty="0"/>
          </a:p>
        </p:txBody>
      </p:sp>
      <p:sp>
        <p:nvSpPr>
          <p:cNvPr id="19" name="Shape 16"/>
          <p:cNvSpPr/>
          <p:nvPr/>
        </p:nvSpPr>
        <p:spPr>
          <a:xfrm>
            <a:off x="219456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219456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issue(12)</a:t>
            </a:r>
            <a:endParaRPr lang="en-US" sz="900" dirty="0"/>
          </a:p>
        </p:txBody>
      </p:sp>
      <p:sp>
        <p:nvSpPr>
          <p:cNvPr id="21" name="Shape 18"/>
          <p:cNvSpPr/>
          <p:nvPr/>
        </p:nvSpPr>
        <p:spPr>
          <a:xfrm>
            <a:off x="384048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384048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pr(15)</a:t>
            </a:r>
            <a:endParaRPr lang="en-US" sz="900" dirty="0"/>
          </a:p>
        </p:txBody>
      </p:sp>
      <p:sp>
        <p:nvSpPr>
          <p:cNvPr id="23" name="Shape 20"/>
          <p:cNvSpPr/>
          <p:nvPr/>
        </p:nvSpPr>
        <p:spPr>
          <a:xfrm>
            <a:off x="548640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548640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user(24)</a:t>
            </a:r>
            <a:endParaRPr lang="en-US" sz="900" dirty="0"/>
          </a:p>
        </p:txBody>
      </p:sp>
      <p:sp>
        <p:nvSpPr>
          <p:cNvPr id="25" name="Shape 22"/>
          <p:cNvSpPr/>
          <p:nvPr/>
        </p:nvSpPr>
        <p:spPr>
          <a:xfrm>
            <a:off x="7132320" y="274320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7132320" y="274320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branch(9)</a:t>
            </a:r>
            <a:endParaRPr lang="en-US" sz="900" dirty="0"/>
          </a:p>
        </p:txBody>
      </p:sp>
      <p:sp>
        <p:nvSpPr>
          <p:cNvPr id="27" name="Shape 24"/>
          <p:cNvSpPr/>
          <p:nvPr/>
        </p:nvSpPr>
        <p:spPr>
          <a:xfrm>
            <a:off x="54864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4864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ci(12)</a:t>
            </a:r>
            <a:endParaRPr lang="en-US" sz="900" dirty="0"/>
          </a:p>
        </p:txBody>
      </p:sp>
      <p:sp>
        <p:nvSpPr>
          <p:cNvPr id="29" name="Shape 26"/>
          <p:cNvSpPr/>
          <p:nvPr/>
        </p:nvSpPr>
        <p:spPr>
          <a:xfrm>
            <a:off x="219456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219456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release(6)</a:t>
            </a:r>
            <a:endParaRPr lang="en-US" sz="900" dirty="0"/>
          </a:p>
        </p:txBody>
      </p:sp>
      <p:sp>
        <p:nvSpPr>
          <p:cNvPr id="31" name="Shape 28"/>
          <p:cNvSpPr/>
          <p:nvPr/>
        </p:nvSpPr>
        <p:spPr>
          <a:xfrm>
            <a:off x="384048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384048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webhook(8)</a:t>
            </a:r>
            <a:endParaRPr lang="en-US" sz="900" dirty="0"/>
          </a:p>
        </p:txBody>
      </p:sp>
      <p:sp>
        <p:nvSpPr>
          <p:cNvPr id="33" name="Shape 30"/>
          <p:cNvSpPr/>
          <p:nvPr/>
        </p:nvSpPr>
        <p:spPr>
          <a:xfrm>
            <a:off x="548640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4" name="Text 31"/>
          <p:cNvSpPr/>
          <p:nvPr/>
        </p:nvSpPr>
        <p:spPr>
          <a:xfrm>
            <a:off x="548640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wiki(7)</a:t>
            </a:r>
            <a:endParaRPr lang="en-US" sz="900" dirty="0"/>
          </a:p>
        </p:txBody>
      </p:sp>
      <p:sp>
        <p:nvSpPr>
          <p:cNvPr id="35" name="Shape 32"/>
          <p:cNvSpPr/>
          <p:nvPr/>
        </p:nvSpPr>
        <p:spPr>
          <a:xfrm>
            <a:off x="7132320" y="333756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7132320" y="333756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snippet(4)</a:t>
            </a:r>
            <a:endParaRPr lang="en-US" sz="900" dirty="0"/>
          </a:p>
        </p:txBody>
      </p:sp>
      <p:sp>
        <p:nvSpPr>
          <p:cNvPr id="37" name="Shape 34"/>
          <p:cNvSpPr/>
          <p:nvPr/>
        </p:nvSpPr>
        <p:spPr>
          <a:xfrm>
            <a:off x="54864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8" name="Text 35"/>
          <p:cNvSpPr/>
          <p:nvPr/>
        </p:nvSpPr>
        <p:spPr>
          <a:xfrm>
            <a:off x="54864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commit(5)</a:t>
            </a:r>
            <a:endParaRPr lang="en-US" sz="900" dirty="0"/>
          </a:p>
        </p:txBody>
      </p:sp>
      <p:sp>
        <p:nvSpPr>
          <p:cNvPr id="39" name="Shape 36"/>
          <p:cNvSpPr/>
          <p:nvPr/>
        </p:nvSpPr>
        <p:spPr>
          <a:xfrm>
            <a:off x="219456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0" name="Text 37"/>
          <p:cNvSpPr/>
          <p:nvPr/>
        </p:nvSpPr>
        <p:spPr>
          <a:xfrm>
            <a:off x="219456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file(11)</a:t>
            </a:r>
            <a:endParaRPr lang="en-US" sz="900" dirty="0"/>
          </a:p>
        </p:txBody>
      </p:sp>
      <p:sp>
        <p:nvSpPr>
          <p:cNvPr id="41" name="Shape 38"/>
          <p:cNvSpPr/>
          <p:nvPr/>
        </p:nvSpPr>
        <p:spPr>
          <a:xfrm>
            <a:off x="384048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2" name="Text 39"/>
          <p:cNvSpPr/>
          <p:nvPr/>
        </p:nvSpPr>
        <p:spPr>
          <a:xfrm>
            <a:off x="384048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milestone(6)</a:t>
            </a:r>
            <a:endParaRPr lang="en-US" sz="900" dirty="0"/>
          </a:p>
        </p:txBody>
      </p:sp>
      <p:sp>
        <p:nvSpPr>
          <p:cNvPr id="43" name="Shape 40"/>
          <p:cNvSpPr/>
          <p:nvPr/>
        </p:nvSpPr>
        <p:spPr>
          <a:xfrm>
            <a:off x="548640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4" name="Text 41"/>
          <p:cNvSpPr/>
          <p:nvPr/>
        </p:nvSpPr>
        <p:spPr>
          <a:xfrm>
            <a:off x="548640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collaborator(6)</a:t>
            </a:r>
            <a:endParaRPr lang="en-US" sz="900" dirty="0"/>
          </a:p>
        </p:txBody>
      </p:sp>
      <p:sp>
        <p:nvSpPr>
          <p:cNvPr id="45" name="Shape 42"/>
          <p:cNvSpPr/>
          <p:nvPr/>
        </p:nvSpPr>
        <p:spPr>
          <a:xfrm>
            <a:off x="7132320" y="393192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6" name="Text 43"/>
          <p:cNvSpPr/>
          <p:nvPr/>
        </p:nvSpPr>
        <p:spPr>
          <a:xfrm>
            <a:off x="7132320" y="393192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org(7)</a:t>
            </a:r>
            <a:endParaRPr lang="en-US" sz="900" dirty="0"/>
          </a:p>
        </p:txBody>
      </p:sp>
      <p:sp>
        <p:nvSpPr>
          <p:cNvPr id="47" name="Shape 44"/>
          <p:cNvSpPr/>
          <p:nvPr/>
        </p:nvSpPr>
        <p:spPr>
          <a:xfrm>
            <a:off x="54864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8" name="Text 45"/>
          <p:cNvSpPr/>
          <p:nvPr/>
        </p:nvSpPr>
        <p:spPr>
          <a:xfrm>
            <a:off x="54864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search(2)</a:t>
            </a:r>
            <a:endParaRPr lang="en-US" sz="900" dirty="0"/>
          </a:p>
        </p:txBody>
      </p:sp>
      <p:sp>
        <p:nvSpPr>
          <p:cNvPr id="49" name="Shape 46"/>
          <p:cNvSpPr/>
          <p:nvPr/>
        </p:nvSpPr>
        <p:spPr>
          <a:xfrm>
            <a:off x="219456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0" name="Text 47"/>
          <p:cNvSpPr/>
          <p:nvPr/>
        </p:nvSpPr>
        <p:spPr>
          <a:xfrm>
            <a:off x="219456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label(7)</a:t>
            </a:r>
            <a:endParaRPr lang="en-US" sz="900" dirty="0"/>
          </a:p>
        </p:txBody>
      </p:sp>
      <p:sp>
        <p:nvSpPr>
          <p:cNvPr id="51" name="Shape 48"/>
          <p:cNvSpPr/>
          <p:nvPr/>
        </p:nvSpPr>
        <p:spPr>
          <a:xfrm>
            <a:off x="384048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2" name="Text 49"/>
          <p:cNvSpPr/>
          <p:nvPr/>
        </p:nvSpPr>
        <p:spPr>
          <a:xfrm>
            <a:off x="384048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tag(3)</a:t>
            </a:r>
            <a:endParaRPr lang="en-US" sz="900" dirty="0"/>
          </a:p>
        </p:txBody>
      </p:sp>
      <p:sp>
        <p:nvSpPr>
          <p:cNvPr id="53" name="Shape 50"/>
          <p:cNvSpPr/>
          <p:nvPr/>
        </p:nvSpPr>
        <p:spPr>
          <a:xfrm>
            <a:off x="548640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4" name="Text 51"/>
          <p:cNvSpPr/>
          <p:nvPr/>
        </p:nvSpPr>
        <p:spPr>
          <a:xfrm>
            <a:off x="548640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dataset(4)</a:t>
            </a:r>
            <a:endParaRPr lang="en-US" sz="900" dirty="0"/>
          </a:p>
        </p:txBody>
      </p:sp>
      <p:sp>
        <p:nvSpPr>
          <p:cNvPr id="55" name="Shape 52"/>
          <p:cNvSpPr/>
          <p:nvPr/>
        </p:nvSpPr>
        <p:spPr>
          <a:xfrm>
            <a:off x="7132320" y="4526280"/>
            <a:ext cx="1508760" cy="41148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6" name="Text 53"/>
          <p:cNvSpPr/>
          <p:nvPr/>
        </p:nvSpPr>
        <p:spPr>
          <a:xfrm>
            <a:off x="7132320" y="4526280"/>
            <a:ext cx="1508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template(5)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三层架构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028090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188720"/>
            <a:ext cx="8229600" cy="9144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731520" y="1188720"/>
            <a:ext cx="1828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Shortcuts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2743200" y="118872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&lt;group&gt; +&lt;verb&gt;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669280" y="118872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高频操作快捷接口，23 组 181+ 命令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572000" y="2103120"/>
            <a:ext cx="0" cy="274320"/>
          </a:xfrm>
          <a:prstGeom prst="line">
            <a:avLst/>
          </a:prstGeom>
          <a:noFill/>
          <a:ln w="25400">
            <a:solidFill>
              <a:srgbClr val="028090"/>
            </a:solidFill>
            <a:prstDash val="dash"/>
          </a:ln>
        </p:spPr>
      </p:sp>
      <p:sp>
        <p:nvSpPr>
          <p:cNvPr id="10" name="Shape 7"/>
          <p:cNvSpPr/>
          <p:nvPr/>
        </p:nvSpPr>
        <p:spPr>
          <a:xfrm>
            <a:off x="457200" y="2377440"/>
            <a:ext cx="8229600" cy="9144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31520" y="2377440"/>
            <a:ext cx="1828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Commands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2743200" y="237744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元数据驱动封装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5669280" y="237744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统一认证/错误/输出格式处理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4572000" y="3291840"/>
            <a:ext cx="0" cy="274320"/>
          </a:xfrm>
          <a:prstGeom prst="line">
            <a:avLst/>
          </a:prstGeom>
          <a:noFill/>
          <a:ln w="25400">
            <a:solidFill>
              <a:srgbClr val="2B579A"/>
            </a:solidFill>
            <a:prstDash val="dash"/>
          </a:ln>
        </p:spPr>
      </p:sp>
      <p:sp>
        <p:nvSpPr>
          <p:cNvPr id="15" name="Shape 12"/>
          <p:cNvSpPr/>
          <p:nvPr/>
        </p:nvSpPr>
        <p:spPr>
          <a:xfrm>
            <a:off x="457200" y="3566160"/>
            <a:ext cx="8229600" cy="91440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31520" y="3566160"/>
            <a:ext cx="1828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Raw API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2743200" y="356616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gitlink-cli api &lt;METHOD&gt; &lt;PATH&gt;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5669280" y="356616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直接访问任意端点，灵活扩展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 交互模式 &amp; 输出优化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5" name="Shape 2"/>
          <p:cNvSpPr/>
          <p:nvPr/>
        </p:nvSpPr>
        <p:spPr>
          <a:xfrm>
            <a:off x="365760" y="11887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02809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365760" y="13258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命令面板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548640" y="17373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Ctrl+/ 触发模糊搜索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3291840" y="11887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2B579A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3291840" y="13258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命令执行器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3474720" y="17373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stdout 捕获 + Flag 解析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6217920" y="11887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8B5CF6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217920" y="13258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滚动视口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6400800" y="17373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长输出滚动查看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365760" y="30175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22C55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365760" y="31546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表格渲染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548640" y="35661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嵌套数据表格化输出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3291840" y="30175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F59E0B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3291840" y="31546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JSON/Table/YAML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3474720" y="35661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三种输出格式</a:t>
            </a:r>
            <a:endParaRPr lang="en-US" sz="1000" dirty="0"/>
          </a:p>
        </p:txBody>
      </p:sp>
      <p:sp>
        <p:nvSpPr>
          <p:cNvPr id="20" name="Shape 17"/>
          <p:cNvSpPr/>
          <p:nvPr/>
        </p:nvSpPr>
        <p:spPr>
          <a:xfrm>
            <a:off x="6217920" y="3017520"/>
            <a:ext cx="2651760" cy="1554480"/>
          </a:xfrm>
          <a:prstGeom prst="roundRect">
            <a:avLst/>
          </a:prstGeom>
          <a:solidFill>
            <a:srgbClr val="24397A"/>
          </a:solidFill>
          <a:ln w="19050">
            <a:solidFill>
              <a:srgbClr val="F96167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217920" y="315468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颜色支持</a:t>
            </a:r>
            <a:endParaRPr lang="en-US" sz="1400" dirty="0"/>
          </a:p>
        </p:txBody>
      </p:sp>
      <p:sp>
        <p:nvSpPr>
          <p:cNvPr id="22" name="Text 19"/>
          <p:cNvSpPr/>
          <p:nvPr/>
        </p:nvSpPr>
        <p:spPr>
          <a:xfrm>
            <a:off x="6400800" y="356616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跨平台颜色检测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子任务二：AI Agent Skills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5" name="Text 2"/>
          <p:cNvSpPr/>
          <p:nvPr/>
        </p:nvSpPr>
        <p:spPr>
          <a:xfrm>
            <a:off x="731520" y="9144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个 Claude Code Skills · 29 个官方 Skills · Claude Code 端到端验证</a:t>
            </a:r>
            <a:endParaRPr lang="en-US" sz="1100" dirty="0"/>
          </a:p>
        </p:txBody>
      </p:sp>
      <p:sp>
        <p:nvSpPr>
          <p:cNvPr id="6" name="Shape 3"/>
          <p:cNvSpPr/>
          <p:nvPr/>
        </p:nvSpPr>
        <p:spPr>
          <a:xfrm>
            <a:off x="365760" y="137160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548640" y="1554480"/>
            <a:ext cx="457200" cy="45720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8" name="Text 5"/>
          <p:cNvSpPr/>
          <p:nvPr/>
        </p:nvSpPr>
        <p:spPr>
          <a:xfrm>
            <a:off x="54864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143000" y="15087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 Triage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1143000" y="187452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自动分类/打标签/分配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关键词权重+紧急度评估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Code 验证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3291840" y="137160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474720" y="1554480"/>
            <a:ext cx="457200" cy="457200"/>
          </a:xfrm>
          <a:prstGeom prst="ellipse">
            <a:avLst/>
          </a:prstGeom>
          <a:solidFill>
            <a:srgbClr val="2B579A"/>
          </a:solidFill>
          <a:ln/>
        </p:spPr>
      </p:sp>
      <p:sp>
        <p:nvSpPr>
          <p:cNvPr id="13" name="Text 10"/>
          <p:cNvSpPr/>
          <p:nvPr/>
        </p:nvSpPr>
        <p:spPr>
          <a:xfrm>
            <a:off x="347472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4069080" y="15087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Review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4069080" y="187452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 深度审查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设计一致性检查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跨模块影响分析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6217920" y="137160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6400800" y="1554480"/>
            <a:ext cx="457200" cy="457200"/>
          </a:xfrm>
          <a:prstGeom prst="ellipse">
            <a:avLst/>
          </a:prstGeom>
          <a:solidFill>
            <a:srgbClr val="028090"/>
          </a:solidFill>
          <a:ln/>
        </p:spPr>
      </p:sp>
      <p:sp>
        <p:nvSpPr>
          <p:cNvPr id="18" name="Text 15"/>
          <p:cNvSpPr/>
          <p:nvPr/>
        </p:nvSpPr>
        <p:spPr>
          <a:xfrm>
            <a:off x="640080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6995160" y="15087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Project Health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6995160" y="187452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健康度评分/趋势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Issue/PR/贡献者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里程碑多维度</a:t>
            </a:r>
            <a:endParaRPr lang="en-US" sz="1100" dirty="0"/>
          </a:p>
        </p:txBody>
      </p:sp>
      <p:sp>
        <p:nvSpPr>
          <p:cNvPr id="21" name="Shape 18"/>
          <p:cNvSpPr/>
          <p:nvPr/>
        </p:nvSpPr>
        <p:spPr>
          <a:xfrm>
            <a:off x="365760" y="310896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22" name="Shape 19"/>
          <p:cNvSpPr/>
          <p:nvPr/>
        </p:nvSpPr>
        <p:spPr>
          <a:xfrm>
            <a:off x="548640" y="3291840"/>
            <a:ext cx="457200" cy="457200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23" name="Text 20"/>
          <p:cNvSpPr/>
          <p:nvPr/>
        </p:nvSpPr>
        <p:spPr>
          <a:xfrm>
            <a:off x="548640" y="3291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24" name="Text 21"/>
          <p:cNvSpPr/>
          <p:nvPr/>
        </p:nvSpPr>
        <p:spPr>
          <a:xfrm>
            <a:off x="1143000" y="3246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Auto</a:t>
            </a:r>
            <a:endParaRPr lang="en-US" sz="1400" dirty="0"/>
          </a:p>
        </p:txBody>
      </p:sp>
      <p:sp>
        <p:nvSpPr>
          <p:cNvPr id="25" name="Text 22"/>
          <p:cNvSpPr/>
          <p:nvPr/>
        </p:nvSpPr>
        <p:spPr>
          <a:xfrm>
            <a:off x="1143000" y="361188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语义化版本推荐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Conventional Commits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 Release Notes</a:t>
            </a:r>
            <a:endParaRPr lang="en-US" sz="1100" dirty="0"/>
          </a:p>
        </p:txBody>
      </p:sp>
      <p:sp>
        <p:nvSpPr>
          <p:cNvPr id="26" name="Shape 23"/>
          <p:cNvSpPr/>
          <p:nvPr/>
        </p:nvSpPr>
        <p:spPr>
          <a:xfrm>
            <a:off x="3291840" y="310896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27" name="Shape 24"/>
          <p:cNvSpPr/>
          <p:nvPr/>
        </p:nvSpPr>
        <p:spPr>
          <a:xfrm>
            <a:off x="3474720" y="3291840"/>
            <a:ext cx="457200" cy="457200"/>
          </a:xfrm>
          <a:prstGeom prst="ellipse">
            <a:avLst/>
          </a:prstGeom>
          <a:solidFill>
            <a:srgbClr val="F59E0B"/>
          </a:solidFill>
          <a:ln/>
        </p:spPr>
      </p:sp>
      <p:sp>
        <p:nvSpPr>
          <p:cNvPr id="28" name="Text 25"/>
          <p:cNvSpPr/>
          <p:nvPr/>
        </p:nvSpPr>
        <p:spPr>
          <a:xfrm>
            <a:off x="3474720" y="3291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29" name="Text 26"/>
          <p:cNvSpPr/>
          <p:nvPr/>
        </p:nvSpPr>
        <p:spPr>
          <a:xfrm>
            <a:off x="4069080" y="3246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4069080" y="361188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许可证合规检查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敏感信息扫描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开源规范检测</a:t>
            </a:r>
            <a:endParaRPr lang="en-US" sz="1100" dirty="0"/>
          </a:p>
        </p:txBody>
      </p:sp>
      <p:sp>
        <p:nvSpPr>
          <p:cNvPr id="31" name="Shape 28"/>
          <p:cNvSpPr/>
          <p:nvPr/>
        </p:nvSpPr>
        <p:spPr>
          <a:xfrm>
            <a:off x="6217920" y="3108960"/>
            <a:ext cx="265176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16200000">
              <a:srgbClr val="000000">
                <a:alpha val="8000"/>
              </a:srgbClr>
            </a:outerShdw>
          </a:effectLst>
        </p:spPr>
      </p:sp>
      <p:sp>
        <p:nvSpPr>
          <p:cNvPr id="32" name="Shape 29"/>
          <p:cNvSpPr/>
          <p:nvPr/>
        </p:nvSpPr>
        <p:spPr>
          <a:xfrm>
            <a:off x="6400800" y="329184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33" name="Text 30"/>
          <p:cNvSpPr/>
          <p:nvPr/>
        </p:nvSpPr>
        <p:spPr>
          <a:xfrm>
            <a:off x="6400800" y="3291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→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6995160" y="3246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Newcomer Guide</a:t>
            </a:r>
            <a:endParaRPr lang="en-US" sz="1400" dirty="0"/>
          </a:p>
        </p:txBody>
      </p:sp>
      <p:sp>
        <p:nvSpPr>
          <p:cNvPr id="35" name="Text 32"/>
          <p:cNvSpPr/>
          <p:nvPr/>
        </p:nvSpPr>
        <p:spPr>
          <a:xfrm>
            <a:off x="6995160" y="3611880"/>
            <a:ext cx="164592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good-first-issue 引导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自动评论模板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降低贡献门槛</a:t>
            </a:r>
            <a:endParaRPr lang="en-US" sz="1100" dirty="0"/>
          </a:p>
        </p:txBody>
      </p:sp>
      <p:sp>
        <p:nvSpPr>
          <p:cNvPr id="36" name="Shape 33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F59E0B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Skills 框架分层架构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731520" y="777240"/>
            <a:ext cx="1097280" cy="36576"/>
          </a:xfrm>
          <a:prstGeom prst="rect">
            <a:avLst/>
          </a:prstGeom>
          <a:solidFill>
            <a:srgbClr val="22C55E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09728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02809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40080" y="109728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共享层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2011680" y="10972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gitlink-shared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4114800" y="109728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认证 · 全局参数 · 安全规则 · API 注意事项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572000" y="1874520"/>
            <a:ext cx="0" cy="228600"/>
          </a:xfrm>
          <a:prstGeom prst="line">
            <a:avLst/>
          </a:prstGeom>
          <a:noFill/>
          <a:ln w="25400">
            <a:solidFill>
              <a:srgbClr val="028090"/>
            </a:solidFill>
            <a:prstDash val="dash"/>
          </a:ln>
        </p:spPr>
      </p:sp>
      <p:sp>
        <p:nvSpPr>
          <p:cNvPr id="10" name="Shape 7"/>
          <p:cNvSpPr/>
          <p:nvPr/>
        </p:nvSpPr>
        <p:spPr>
          <a:xfrm>
            <a:off x="457200" y="210312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2B579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40080" y="210312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领域层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2011680" y="210312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repo/issue/pr/release/ci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4114800" y="210312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各功能领域命令参考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4572000" y="2880360"/>
            <a:ext cx="0" cy="228600"/>
          </a:xfrm>
          <a:prstGeom prst="line">
            <a:avLst/>
          </a:prstGeom>
          <a:noFill/>
          <a:ln w="25400">
            <a:solidFill>
              <a:srgbClr val="2B579A"/>
            </a:solidFill>
            <a:prstDash val="dash"/>
          </a:ln>
        </p:spPr>
      </p:sp>
      <p:sp>
        <p:nvSpPr>
          <p:cNvPr id="15" name="Shape 12"/>
          <p:cNvSpPr/>
          <p:nvPr/>
        </p:nvSpPr>
        <p:spPr>
          <a:xfrm>
            <a:off x="457200" y="310896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8B5CF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40080" y="310896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智能层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2011680" y="310896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code-review/triage/health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4114800" y="310896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驱动分析工作流</a:t>
            </a:r>
            <a:endParaRPr lang="en-US" sz="1000" dirty="0"/>
          </a:p>
        </p:txBody>
      </p:sp>
      <p:sp>
        <p:nvSpPr>
          <p:cNvPr id="19" name="Shape 16"/>
          <p:cNvSpPr/>
          <p:nvPr/>
        </p:nvSpPr>
        <p:spPr>
          <a:xfrm>
            <a:off x="4572000" y="3886200"/>
            <a:ext cx="0" cy="228600"/>
          </a:xfrm>
          <a:prstGeom prst="line">
            <a:avLst/>
          </a:prstGeom>
          <a:noFill/>
          <a:ln w="25400">
            <a:solidFill>
              <a:srgbClr val="8B5CF6"/>
            </a:solidFill>
            <a:prstDash val="dash"/>
          </a:ln>
        </p:spPr>
      </p:sp>
      <p:sp>
        <p:nvSpPr>
          <p:cNvPr id="20" name="Shape 17"/>
          <p:cNvSpPr/>
          <p:nvPr/>
        </p:nvSpPr>
        <p:spPr>
          <a:xfrm>
            <a:off x="457200" y="4114800"/>
            <a:ext cx="8229600" cy="777240"/>
          </a:xfrm>
          <a:prstGeom prst="roundRect">
            <a:avLst/>
          </a:prstGeom>
          <a:solidFill>
            <a:srgbClr val="24397A"/>
          </a:solidFill>
          <a:ln w="25400">
            <a:solidFill>
              <a:srgbClr val="F96167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40080" y="4114800"/>
            <a:ext cx="1188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编排层</a:t>
            </a:r>
            <a:endParaRPr lang="en-US" sz="1300" dirty="0"/>
          </a:p>
        </p:txBody>
      </p:sp>
      <p:sp>
        <p:nvSpPr>
          <p:cNvPr id="22" name="Text 19"/>
          <p:cNvSpPr/>
          <p:nvPr/>
        </p:nvSpPr>
        <p:spPr>
          <a:xfrm>
            <a:off x="2011680" y="411480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workflow/community-ops/quality-gate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4114800" y="4114800"/>
            <a:ext cx="4114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端到端场景串联</a:t>
            </a:r>
            <a:endParaRPr lang="en-US" sz="1000" dirty="0"/>
          </a:p>
        </p:txBody>
      </p:sp>
      <p:sp>
        <p:nvSpPr>
          <p:cNvPr id="24" name="Shape 21"/>
          <p:cNvSpPr/>
          <p:nvPr/>
        </p:nvSpPr>
        <p:spPr>
          <a:xfrm>
            <a:off x="54864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B579A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54864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B57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成熟度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54864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25%</a:t>
            </a:r>
            <a:endParaRPr lang="en-US" sz="1400" dirty="0"/>
          </a:p>
        </p:txBody>
      </p:sp>
      <p:sp>
        <p:nvSpPr>
          <p:cNvPr id="27" name="Text 24"/>
          <p:cNvSpPr/>
          <p:nvPr/>
        </p:nvSpPr>
        <p:spPr>
          <a:xfrm>
            <a:off x="54864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年龄/Star/Fork/更新</a:t>
            </a:r>
            <a:endParaRPr lang="en-US" sz="800" dirty="0"/>
          </a:p>
        </p:txBody>
      </p:sp>
      <p:sp>
        <p:nvSpPr>
          <p:cNvPr id="28" name="Shape 25"/>
          <p:cNvSpPr/>
          <p:nvPr/>
        </p:nvSpPr>
        <p:spPr>
          <a:xfrm>
            <a:off x="265176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028090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265176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文档质量</a:t>
            </a:r>
            <a:endParaRPr lang="en-US" sz="1200" dirty="0"/>
          </a:p>
        </p:txBody>
      </p:sp>
      <p:sp>
        <p:nvSpPr>
          <p:cNvPr id="30" name="Text 27"/>
          <p:cNvSpPr/>
          <p:nvPr/>
        </p:nvSpPr>
        <p:spPr>
          <a:xfrm>
            <a:off x="265176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20%</a:t>
            </a:r>
            <a:endParaRPr lang="en-US" sz="1400" dirty="0"/>
          </a:p>
        </p:txBody>
      </p:sp>
      <p:sp>
        <p:nvSpPr>
          <p:cNvPr id="31" name="Text 28"/>
          <p:cNvSpPr/>
          <p:nvPr/>
        </p:nvSpPr>
        <p:spPr>
          <a:xfrm>
            <a:off x="265176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README/License/CI</a:t>
            </a:r>
            <a:endParaRPr lang="en-US" sz="800" dirty="0"/>
          </a:p>
        </p:txBody>
      </p:sp>
      <p:sp>
        <p:nvSpPr>
          <p:cNvPr id="32" name="Shape 29"/>
          <p:cNvSpPr/>
          <p:nvPr/>
        </p:nvSpPr>
        <p:spPr>
          <a:xfrm>
            <a:off x="475488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2C55E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475488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贡献模式</a:t>
            </a:r>
            <a:endParaRPr lang="en-US" sz="1200" dirty="0"/>
          </a:p>
        </p:txBody>
      </p:sp>
      <p:sp>
        <p:nvSpPr>
          <p:cNvPr id="34" name="Text 31"/>
          <p:cNvSpPr/>
          <p:nvPr/>
        </p:nvSpPr>
        <p:spPr>
          <a:xfrm>
            <a:off x="475488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400" dirty="0"/>
          </a:p>
        </p:txBody>
      </p:sp>
      <p:sp>
        <p:nvSpPr>
          <p:cNvPr id="35" name="Text 32"/>
          <p:cNvSpPr/>
          <p:nvPr/>
        </p:nvSpPr>
        <p:spPr>
          <a:xfrm>
            <a:off x="475488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贡献者数/提交频率</a:t>
            </a:r>
            <a:endParaRPr lang="en-US" sz="800" dirty="0"/>
          </a:p>
        </p:txBody>
      </p:sp>
      <p:sp>
        <p:nvSpPr>
          <p:cNvPr id="36" name="Shape 33"/>
          <p:cNvSpPr/>
          <p:nvPr/>
        </p:nvSpPr>
        <p:spPr>
          <a:xfrm>
            <a:off x="6858000" y="3657600"/>
            <a:ext cx="1828800" cy="10058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F59E0B"/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6858000" y="37490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社区健康</a:t>
            </a:r>
            <a:endParaRPr lang="en-US" sz="1200" dirty="0"/>
          </a:p>
        </p:txBody>
      </p:sp>
      <p:sp>
        <p:nvSpPr>
          <p:cNvPr id="38" name="Text 35"/>
          <p:cNvSpPr/>
          <p:nvPr/>
        </p:nvSpPr>
        <p:spPr>
          <a:xfrm>
            <a:off x="6858000" y="3977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25%</a:t>
            </a:r>
            <a:endParaRPr lang="en-US" sz="1400" dirty="0"/>
          </a:p>
        </p:txBody>
      </p:sp>
      <p:sp>
        <p:nvSpPr>
          <p:cNvPr id="39" name="Text 36"/>
          <p:cNvSpPr/>
          <p:nvPr/>
        </p:nvSpPr>
        <p:spPr>
          <a:xfrm>
            <a:off x="6858000" y="42062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Issue/PR 关闭率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子任务三：端到端自动化工作流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365760" y="1097280"/>
            <a:ext cx="8412480" cy="164592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5" name="Shape 2"/>
          <p:cNvSpPr/>
          <p:nvPr/>
        </p:nvSpPr>
        <p:spPr>
          <a:xfrm>
            <a:off x="457200" y="1188720"/>
            <a:ext cx="54864" cy="1463040"/>
          </a:xfrm>
          <a:prstGeom prst="roundRect">
            <a:avLst/>
          </a:prstGeom>
          <a:solidFill>
            <a:srgbClr val="028090"/>
          </a:solidFill>
          <a:ln/>
        </p:spPr>
      </p:sp>
      <p:sp>
        <p:nvSpPr>
          <p:cNvPr id="6" name="Text 3"/>
          <p:cNvSpPr/>
          <p:nvPr/>
        </p:nvSpPr>
        <p:spPr>
          <a:xfrm>
            <a:off x="731520" y="11430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场景A：社区运营自动化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731520" y="1554480"/>
            <a:ext cx="219456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31520" y="155448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Issue 分拣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288036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3383280" y="1554480"/>
            <a:ext cx="219456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383280" y="155448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周报生成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5532120" y="15544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6035040" y="1554480"/>
            <a:ext cx="219456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2809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035040" y="155448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80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Notes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731520" y="210312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关键词权重评分 · 健康度4维评分 · Conventional Commits分类</a:t>
            </a:r>
            <a:endParaRPr lang="en-US" sz="900" dirty="0"/>
          </a:p>
        </p:txBody>
      </p:sp>
      <p:sp>
        <p:nvSpPr>
          <p:cNvPr id="16" name="Shape 13"/>
          <p:cNvSpPr/>
          <p:nvPr/>
        </p:nvSpPr>
        <p:spPr>
          <a:xfrm>
            <a:off x="365760" y="2926080"/>
            <a:ext cx="8412480" cy="1828800"/>
          </a:xfrm>
          <a:prstGeom prst="roundRect">
            <a:avLst/>
          </a:prstGeom>
          <a:solidFill>
            <a:srgbClr val="F5F7FA"/>
          </a:solidFill>
          <a:ln/>
        </p:spPr>
      </p:sp>
      <p:sp>
        <p:nvSpPr>
          <p:cNvPr id="17" name="Shape 14"/>
          <p:cNvSpPr/>
          <p:nvPr/>
        </p:nvSpPr>
        <p:spPr>
          <a:xfrm>
            <a:off x="457200" y="3017520"/>
            <a:ext cx="54864" cy="1645920"/>
          </a:xfrm>
          <a:prstGeom prst="roundRect">
            <a:avLst/>
          </a:prstGeom>
          <a:solidFill>
            <a:srgbClr val="F96167"/>
          </a:solidFill>
          <a:ln/>
        </p:spPr>
      </p:sp>
      <p:sp>
        <p:nvSpPr>
          <p:cNvPr id="18" name="Text 15"/>
          <p:cNvSpPr/>
          <p:nvPr/>
        </p:nvSpPr>
        <p:spPr>
          <a:xfrm>
            <a:off x="731520" y="29718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场景B：代码质量看门人</a:t>
            </a:r>
            <a:endParaRPr lang="en-US" sz="1400" dirty="0"/>
          </a:p>
        </p:txBody>
      </p:sp>
      <p:sp>
        <p:nvSpPr>
          <p:cNvPr id="19" name="Shape 16"/>
          <p:cNvSpPr/>
          <p:nvPr/>
        </p:nvSpPr>
        <p:spPr>
          <a:xfrm>
            <a:off x="73152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73152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 采集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2286000" y="33832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>
            <a:off x="274320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274320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深度审查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4297680" y="33832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475488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475488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 检查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6309360" y="33832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600" dirty="0"/>
          </a:p>
        </p:txBody>
      </p:sp>
      <p:sp>
        <p:nvSpPr>
          <p:cNvPr id="28" name="Shape 25"/>
          <p:cNvSpPr/>
          <p:nvPr/>
        </p:nvSpPr>
        <p:spPr>
          <a:xfrm>
            <a:off x="6766560" y="3383280"/>
            <a:ext cx="164592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6766560" y="338328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门禁决策</a:t>
            </a:r>
            <a:endParaRPr lang="en-US" sz="1100" dirty="0"/>
          </a:p>
        </p:txBody>
      </p:sp>
      <p:sp>
        <p:nvSpPr>
          <p:cNvPr id="30" name="Text 27"/>
          <p:cNvSpPr/>
          <p:nvPr/>
        </p:nvSpPr>
        <p:spPr>
          <a:xfrm>
            <a:off x="731520" y="402336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评分模型：CodeReview×40% + CI×30% + 设计一致性×30%  门槛：≥70分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GitLink 智能化能力提升项目汇报</dc:title>
  <dc:subject>PptxGenJS Presentation</dc:subject>
  <dc:creator>GitLink CLI Team</dc:creator>
  <cp:lastModifiedBy>GitLink CLI Team</cp:lastModifiedBy>
  <cp:revision>1</cp:revision>
  <dcterms:created xsi:type="dcterms:W3CDTF">2026-06-30T02:40:12Z</dcterms:created>
  <dcterms:modified xsi:type="dcterms:W3CDTF">2026-06-30T02:40:12Z</dcterms:modified>
</cp:coreProperties>
</file>