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notesMasterIdLst>
    <p:notesMasterId r:id="rId32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必讲】开场，报关键数据，介绍成员
【⏱ 约 1 分钟】
各位老师好，我们小组完成了 GitLink 智能化能力提升项目的全部必做子任务和选做的子任务四。
先报几个关键数据：215 次 Git 提交、35 个 AI Agent Skills、新增 14 个命令模块、约 1 万 7 千行 Go 代码、6 条 DevOps 流水线。这些数据全部来自 GitLink API 实时采集和 git log 真实统计。
我们小组三人：赵昌负责子任务三/四和端到端场景，刘焱负责 CLI 底层架构和 REPL 交互模式，曾蔚然负责 DevOps 流水线和代码审查 Skill。
接下来按子任务顺序汇报。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必讲】6 大类快速过 + 亮点
【⏱ 约 1 分钟】
【💡 一句话】35 个 Skill 分 6 大类，新增 24 个。
【快速过】
• Issue 管理（绿）：issue-triage 自动分拣、duplicate-detector 重复检测、newcomer-guide 新人引导
• 代码质量（蓝）：pr-deep-review PR 深度审查、quality-gate 质量门禁
• 项目运维（橙）：project-health 健康度、release-auto 自动发版、compliance 合规
• 端到端场景（红）：community-ops 社区运营、project-bootstrap 项目初始化、multi-repo-coord 多仓库协同、contributor-growth 贡献者成长
• 科研辅助（青）：5 个科研 skill——insight/hotspot/compliance/matching/progress
• 平台扩展（紫）：snippet/webhook/wiki/branch 补全全功能
【⭐ 亮点】端到端场景 + 科研辅助是本次新增重点，每个有完整三阶段脚本 + 分析引擎。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简要过渡】
【⏱ 约 20 秒】
子任务三：端到端自动化工作流。5 个场景，每个含三阶段脚本+分析引擎+DevOps 流水线。接下来逐个展示每个场景的运行结果和设计思路。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必讲】真实运行截图 + 三阶段
【⏱ 约 1.5 分钟】
【💡 一句话】一条命令跑完三阶段：Issue 分拣 → 周报 → Release Notes。
左边是真实终端截图。执行的命令：DRY_RUN=true bash community-ops-full.sh z2_cc gitlink-cli
【三阶段数据】
• Phase 1 Issue 分拣：21 个 Issue（17 打开/4 关闭），按关键词自动分类
• Phase 2 周报：综合评分 3.5/10（关闭率低、贡献者少），JS 分析引擎算的
• Phase 3 Release Notes：100 条提交分类为 22 新功能/15 Bug/8 文档，7 位贡献者
【⭐ 亮点】默认 DRY_RUN=true 安全模式；不是简单调 API 输出 JSON，是有分析、有评分、有建议。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必讲】HTML 报告 + 评分逻辑
【⏱ 约 1 分钟】
【💡 一句话】这是 Phase 2 生成的 HTML 周报，数据全部 API 实时采集。
【关键数据】21 Issue（17 打开/4 关闭，关闭率 19%）、2 PR（合并率 0%）、贡献者 1 人、综合评分 3.5/10。
【⭐ 亮点】评分不是写死阈值，是 health-analyze.js 做 4 维度加权计算（Issue 关闭率/PR 合并率/贡献者/响应速度）。数据变了评分跟着变。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必讲】自动分类 + Conventional Commits
【⏱ 约 1 分钟】
【💡 一句话】自动分析 100 条提交，按 Conventional Commits 规范分类。
【关键数据】22 新功能（22%）、15 Bug 修复、8 文档。7 位贡献者，252 个文件变更。
【⭐ 亮点】分类参考 Conventional Commits 规范（feat/fix/docs/chore 前缀）。如果团队遵循这个规范，Release Notes 可以完全自动生成。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必讲】终端运行截图+设计思路
【⏱ 约 1.5 分钟】
【💡 一句话】左图真实运行：PR 采集→审查→CI→决策，评分 83.9 → 建议合并。
【🧠 详细设计思路】
① 量化评分模型替代二元 CI 通过/失败——传统 CI 只有 pass/fail，无法区分"1个Critical"和"10个Suggestion"的质量差异。本设计用 0-100 分量化，细粒度反映 PR 质量。
② Critical/Warning/Suggestion 三级严重度，扣分权重递减（-20/-10/-3）——Critical 是必须修复的严重问题（内存泄漏/安全漏洞），Warning 是建议修复（代码风格/潜在bug），Suggestion 是优化建议（命名/注释）。权重递减体现严重度差异。
③ CI 一票否决制：有失败=0分——防止 PR 审查评分高但 CI 挂了的情况蒙混过关。CI 是硬性质量底线。
④ 门槛 ≥70 + CI 通过双条件——70 分意味着允许少量 Warning/Suggestion，但不允许 Critical 堆积。双条件避免单一维度通过就合并。
⑤ 委托 pr-deep-review 做审查，正交不重复——quality-gate 是编排者，不自己审查代码，委托专门的 pr-deep-review Skill，职责分离。
【📊 评分模型】
质量总分 = CodeReview×40% + CI×30% + 设计一致性×30%
CodeReview 权重最高(40%)，因为代码质量是核心；CI 次之(30%)，是自动化保障；设计一致性(30%)防 PR 描述与代码不符。
【对应文件】
• skills/gitlink-quality-gate/SKILL.md — 设计规格
• skills/gitlink-quality-gate/scripts/quality-gate-full.sh — 4阶段串联脚本
• skills/gitlink-quality-gate/examples/quality-gate-workflow.md — 端到端示例
• .devops/代码质量门禁流水线.yml — DevOps 流水线
• 378 行代码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一句话】左图真实运行：一句描述 → AI解析 → 建仓 → 骨架 → Issue/里程碑。
【🧠 详细设计思路】
① AI 解析自然语言 → 结构化 spec（非表单填写）——传统项目创建需手填 name/description/language/license 等字段，本设计让用户说一句话，AI 提取结构化信息落盘 project-spec.json。降低使用门槛。
② 三阶段原子化：建仓/骨架/Issue 各自独立——每阶段可单独运行，失败不影响前一阶段成果。如建仓成功但骨架生成失败，仓库仍在，可重跑 P2。
③ 骨架按语言生成模板（Go/Python/JS 差异化）——skeleton-gen.js 根据语言生成不同 .gitignore（Go 忽略 bin/、Python 忽略 __pycache__/）、不同 CI 配置（Go 用 go build、Python 用 pytest）。
④ 初始 Issue 引导协作方向（非空仓库）——创建 3 个初始 Issue（搭建结构/核心命令/测试），让新贡献者有明确切入点，避免空仓库无人知道从何开始。
⑤ DRY_RUN 安全模式，预览不实际建仓——默认 DRY_RUN=true，只打印将执行的命令不实际调用 API。确认后改 false 才真正执行。
【对应文件】
• skills/gitlink-project-bootstrap/SKILL.md — 设计规格
• skills/gitlink-project-bootstrap/scripts/project-bootstrap-full.sh — 3阶段串联
• skills/gitlink-project-bootstrap/scripts/skeleton-gen.js — 骨架生成引擎
• skills/gitlink-project-bootstrap/examples/bootstrap-workflow.md — 端到端示例
• .devops/项目初始化流水线.yml — DevOps 流水线
• 601 行代码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一句话】左图真实运行：2 仓库协同，发现跨仓库关联 Issue + 版本对齐。
【🧠 详细设计思路】
① 多仓库视为一个整体（非逐个单独操作）——传统方式逐个仓库操作，无法发现跨仓库关联。本设计用 REPOS 环境变量配置仓库列表，统一采集、统一分析、统一输出。
② 标题相似度匹配发现跨仓库关联 Issue——如"登录页面500报错"和"登录接口500报错"可能分属不同仓库但实为同一问题。用标题分词+Jaccard相似度计算，&gt;0.5 判定为关联。单仓库 Skill 发现不了这种关联。
③ PR 看板聚合状态，识别长期未合并——跨仓库汇总所有 open PR，按更新时间排序，找出停滞 &gt;30 天的 PR。多仓库视角下更容易发现被遗忘的 PR。
④ Release 版本对齐分析，找出落后仓库——汇总各仓库最新 release 版本号+发布日期，对比找出落后 N 天的仓库，给出协调发布建议。适用于多仓库联动发版场景。
⑤ 环境变量 REPOS 灵活配置仓库列表——REPOS="z2_cc/gitlink-cli,z2_cc/gitlink-bisync" 逗号分隔，支持任意数量仓库。离线/未认证时优雅降级（采集失败→写空 JSON→仍生成报告）。
【对应文件】
• skills/gitlink-multi-repo-coordination/SKILL.md — 设计规格
• skills/gitlink-multi-repo-coordination/scripts/multi-repo-full.sh — 3阶段串联
• skills/gitlink-multi-repo-coordination/scripts/dashboard-gen.js — 看板生成引擎
• skills/gitlink-multi-repo-coordination/examples/multi-repo-workflow.md — 端到端示例
• .devops/多仓库协同流水线.yml — DevOps 流水线
• 560 行代码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一句话】左图真实运行：3 贡献者 → 成长分 → 段位 → 自动徽章。
【🧠 详细设计思路】
① 多维加权成长分（commits/PR/Issue 三维）——单一指标（如纯 commit 数）无法反映贡献质量。本设计用三维加权：commits（代码量）+ mergedPR（已合并的代码贡献）+ closedIssue（问题解决）。多维反映不同类型贡献。
② PR 权重最高(5)：PR 是最有价值的贡献——PR 需要经过审查、讨论、修改才能合并，体现的是高质量协作贡献。commit 权重 1（可能含小修改），Issue 权重 3（发现/解决问题有价值但低于 PR）。权重梯度体现贡献质量差异。
③ 4 级段位梯度：新芽→新星→中坚→核心——段位阈值 0/10/30/80 设计参考游戏化激励理论。新芽(0-9)是刚加入，新星(10-29)是初步活跃，中坚(30-79)是稳定贡献者，核心(80+)是项目骨干。梯度让贡献者有明确上升目标。
④ 首次贡献者+10加成，鼓励新人参与——新人前几次贡献最难（不熟悉项目），加 10 分让新人更容易达到"新星"段位获得正反馈，降低参与门槛，促进社区活跃。
⑤ 自动颁发徽章形成"贡献→反馈"闭环——Phase 3 对达段位者创建致谢 Issue + 颁发徽章评论，给新人发 good-first-issue 引导。形成"贡献→即时反馈→持续激励"闭环，避免贡献后无回应导致流失。
【对应文件】
• skills/gitlink-contributor-growth/SKILL.md — 设计规格（含段位进度条设计）
• skills/gitlink-contributor-growth/scripts/contributor-growth-full.sh — 3阶段串联
• skills/gitlink-contributor-growth/scripts/growth-analyze.js — 成长分分析引擎
• skills/gitlink-contributor-growth/examples/contributor-growth-workflow.md — 端到端示例
• .devops/贡献者成长体系流水线.yml — DevOps 流水线（定时触发）
• 642 行代码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简要过渡】
【⏱ 约 15 秒】
子任务四（选做）：科研辅助。5 大场景覆盖科研全生命周期——选项目(洞悉)→找方向(热点)→验可复现(合规)→分任务(匹配)→盯进度(预警)。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必讲】汇报结构 + 时间分配
【⏱ 约 30 秒】
汇报分 7 个部分：项目概览 → 子任务一到四 → 操作中心+DevOps → 团队分工。
【💡 重点提示】子任务三的 5 个端到端场景和子任务四的 5 个科研场景是新增重点。操作中心 /gitlink 是统一入口亮点。整个汇报约 12 分钟，最后留时间问答。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必讲】8 维采集 + 4 维评分
【⏱ 约 1.5 分钟】
【💡 一句话】采集 8 维数据，做 4 维评分，生成 HTML 报告。
【8 维数据】仓库信息、主题标签、语言分布（Go 70.1%/JS 22.7%/Shell 6.7%）、贡献者 16 人、提交 100 条、Issue 17 个、PR 2 个、协作者。
【4 维评分】
• 成熟度 2.8/10（0 个月、0 Star、2 Fork，早期阶段）
• 文档质量 5.0/10（有 README 缺 LICENSE 和 CI）
• 贡献模式 6.8/10（16 人协作良好）
• 社区健康度 4.4/10（Issue 关闭率低）
• 综合 4.8/10
【⭐ 亮点】评分有明确权重公式。如成熟度 = 年龄(25%)+影响力(25%)+Fork(20%)+维护(30%)。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必讲】知识图谱可视化
【⏱ 约 1.5 分钟】
【💡 一句话】搜索"gitlink"+"CLI"找到 21 个仓库，自动构建知识图谱。
【图谱结构】
• 项目 21 个（节点标注 Star 数和描述）
• 主题 4 个：java/dockerfile/batchfile/swift
• 技术栈 2 个：Go/Java
• 组织 4 个：Gitlink/wangtao/otto/mozilong
【4 种关系】belongs_to（属于组织）、topic（有主题）、language（用语言）、depends_on（依赖）
【⭐ 亮点】能自动发现仓库间隐藏关联。比如哪些 fork 用了不同技术栈、哪些组织关注同一领域。手动浏览很难发现。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 ifzhang/FairMOT——三维证据链审查复现性。
【🧠 详细设计思路】
① 委托 compliance 通用合规 + 自研复现性证据链——compliance 管"合法合规"（LICENSE/版权头/依赖许可证），本 Skill 管"可复现"（数据/环境/结果）。两者正交，不重复。compliance 是上游信号，本 Skill 是编排者+复现性裁决。
② 三维证据链：数据/环境/结果（正交不重复）——数据可用性（dataset+list/README说明/是否随仓托管）、环境可复现（requirements.txt/Dockerfile/CI/依赖锁定）、结果可验证（release权重/测试脚本/指标一致性）。三维覆盖复现全链路。
③ 证据导向审查记录（非分数排名）——不输出"复现性评分 7/10"，而是呈现每个发现的证据（文件内容/存在性/链接/原文片段），让科研读者自行判断。因为复现性是复杂多维问题，单一分数会误导。
④ 先呈现"看到了什么"，让读者自行判断——每个发现先展示证据原文（如"requirements.txt 存在：yacs, opencv-python, cython..."），再标注风险等级。科研读者可能比工具更了解领域，应让数据说话。
⑤ 全程只读，不污染他人仓库——科研审查不改他人仓库（不建 Issue、不评论、不 push），尊重他人工作空间。这也是科研审查的伦理要求。
【FairMOT 发现】MIT合规✅ / 数据未随仓托管⚠️ / requirements.txt有✅ / 无预训练权重release❌ / 缺cite标注⚠️
【对应文件】
• skills/gitlink-research-compliance/SKILL.md — 设计规格（含与 compliance 边界定义）
• skills/gitlink-research-compliance/examples/reproducibility-check.md — FairMOT 真实审查记录
• 委托 skills/gitlink-compliance/ — 通用合规层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 Gitlink/forgeplus——4角色推断+人-任务匹配。
【🧠 详细设计思路】
① 委托 insight 画像 + 自研角色匹配——insight 提供贡献者原始数据（commits/PR/Issue），本 Skill 在此基础上做角色推断和匹配。insight 是数据层，本 Skill 是分析层。正交不重复。
② 4 角色：数据/算法/工程/评测（科研分工）——参考科研课题组常见分工：数据（数据采集/清洗/标注）、算法（模型设计/实验）、工程（框架/部署/工具链）、评测（指标/对比/分析）。覆盖科研协作全角色。
③ PR 标题+分支名+文件路径推断角色——如 PR 标题含"fix:"→工程，分支名含"data/"→数据，文件路径含"model/"→算法，含"eval/"→评测。多信号综合判断，单一信号不 conclusive 时标注低置信度。
④ 诚实呈现偏科，不掩饰算法局限——forgeplus 3人全落工程角色，本设计不掩饰"无数据/算法/评测角色"，而是如实呈现"角色覆盖偏科"。这本身也是算法的正确输出（正确识别该仓库无数据/评测角色需求与人才）。
⑤ 缺口识别：哪个角色无人匹配——不只是匹配人-任务，还识别"缺哪个角色"。如 forgeplus 缺数据/算法/评测 → 建议补充对应角色人才。这是对团队结构的诊断。
【forgeplus 结果】3人全落工程角色，无数据/算法/评测——诚实呈现偏科
【对应文件】
• skills/gitlink-research-matching/SKILL.md — 设计规格（含与 insight 边界）
• skills/gitlink-research-matching/examples/matching-run.md — forgeplus 真实匹配记录
• 委托 skills/gitlink-research-insight/ — 贡献者画像数据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必讲】终端运行+设计思路
【⏱ 约 1.5 分钟】
【💡 一句话】左图真实运行 Gitlink/gitlink-cli——6维风险信号检测。
【🧠 详细设计思路】
① 委托 project-health 静态 + 自研动态预警——project-health 问"现在健不健康"（静态快照：关闭率/合并率/活跃度评分），本 Skill 问"时间线上有没有该亮红灯的风险"（动态预警：停滞/突击/积压趋势）。两者正交，可串联。
② 6 维风险信号：停滞/高优无人/零回复/积压/突变/DDL——①长期停滞(&gt;60天) ②高优无人认领 ③零回复 ④积压恶化(新增&gt;关闭) ⑤提交突变(骤降/骤升) ⑥里程碑DDL。覆盖时间线风险全维度。
③ 证据导向预警清单（非单一健康分数）——不输出"健康度 62/100"了事，而是每条预警先呈现"看到了什么信号"（具体 Issue #、停留天数、提交分布），再给 🔴🟡🟢 风险等级和科研影响解读。不替读者下绝对结论。
④ 适应 GitLink 数据现实：里程碑多数为空——经探查发现 GitLink 里程碑几乎无人使用（total_count=0），due_date/done_ratio/start_date 普遍为空。因此信号⑥（里程碑DDL）设为可选：无数据则跳过。不以里程碑为核心，这是平台现实决定的务实选择。
⑤ 以 Issue+提交时间序列为预警锚点——由于里程碑数据缺失，本 Skill 以 Issue 的 created_at/updated_at（可靠可用）和提交时间序列（commit_time 秒级时间戳，可靠可用）为预警主数据源。这是 GitLink 数据现实决定的锚点选择。
【gitlink-cli 结果】关闭率53% · 🔴#2=86天 #5=65天 #6=64天 · 🟡#17#18零评论 · 🟢近30天15条vs前30天0条→活跃上升期
【对应文件】
• skills/gitlink-research-progress/SKILL.md — 设计规格（含 GitLink 数据现实约束表）
• skills/gitlink-research-progress/examples/progress-alert-gitlink-cli.md — gitlink-cli 真实预警记录
• skills/gitlink-research-progress/examples/progress-alert-fairmot.md — FairMOT 补充场景
• skills/gitlink-research-progress/examples/progress-alert-forgeplus.md — forgeplus 验证
• 委托 skills/gitlink-project-health/ — 静态健康度基线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必讲】评分权重设计理由
【⏱ 约 1.5 分钟】
【💡 一句话】两套评分系统，权重不是拍脑袋，每个都有设计理由。
【周报评分 4 维权重】
• Issue 关闭率 30% + PR 合并率 30%：并列最高，因为这两个直接反映社区是否活跃。Issue 积压=社区不响应，PR 不合并=贡献者流失。
• 贡献者 25%：次高，单人维护意味着巴士因子=1，是项目高风险信号。
• 响应速度 15%：最低，因为响应快不等于解决快，关闭率已经包含了"解决"信号，响应速度只是补充。
【科研洞察 4 维权重】
• 贡献模式 30%：最高，因为科研项目核心价值在人，贡献者数量和质量决定项目可持续性。
• 成熟度 25% + 社区健康度 25%：并列，一个反映项目阶段，一个反映是否活跃维护。
• 文档质量 20%：最低但不可忽略，科研项目更看重代码本身，但文档影响可复现性。
【阈值设计】统一梯度：&gt;80%→10分 | &gt;50%→7分 | &gt;30%→5分 | 其他→3分。参考了开源项目健康度评估的常见实践。
【⭐ 亮点】权重在 JS 引擎里硬编码，可以随时调整。评分完全可复现——同样的数据跑出来同样的分数。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必讲】操作中心统一入口
【⏱ 约 1 分钟】
【💡 一句话】/gitlink 命令作为统一入口，16 项操作上下选择执行。
三种触发：
• /gitlink → 呈现菜单
• /gitlink 代码审查 → 关键词直跳
• /gitlink gitlink.org.cn/z2_cc/gitlink-cli → 网址自动解析仓库
16 项操作覆盖：4 单项（代码审查/Issue分拣/Release/新人引导）+ 3 分析（健康度/合规/成长）+ 4 端到端（社区/质量/初始化/多仓库）+ 5 科研。
【⭐ 亮点】写操作默认 dry-run，科研类全程只读。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必讲】六条流水线联动
【⏱ 约 1 分钟】
【💡 一句话】6 条建木流水线，覆盖全生命周期。
• 构建（蓝）：push → go build 编译验证，GOPROXY 适配国内网络
• 质量门禁（绿）：PR → 调 pr-deep-review Skill → 门禁决策
• 社区运营（橙）：定时 → Issue 分拣 → 周报 → Release Notes
• 项目初始化（青）：手动 → 创建仓库 → 骨架 → 初始 Issue
• 多仓库协同（紫）：手动 → 跨仓库 Issue/PR 看板
• 贡献者成长（红）：定时 → 成长分 → 段位 → 徽章
【⭐ 亮点】6 条流水线和 5 个端到端场景一一对应，加构建和社区两条，形成 DevOps 闭环。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必讲】三人分工 + 贡献图
【⏱ 约 1 分钟】
【💡 一句话】三人分工，提交数来自 git log 真实统计，下方柱状图可视化。
• 赵昌 60 次（37%）：子任务三/四全部、5 端到端场景、5 科研 Skill、操作中心
• 刘焱 65 次（40%）：CLI 底层 14 模块、REPL 交互、Bug 修复、操作中心科研集成
• 曾蔚然 30 次（19%）：DevOps 流水线、PR 审查 Skill、CI 适配
团队合计 162 commits，占总计 215 的 75%（其余 53 条为 fork 上游历史提交）。
【📌 如被问提交数差异】三人贡献基本均衡，赵昌偏功能开发，刘焱偏底层迭代调试，曾蔚然偏 DevOps 和文档。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快速带过】四类交付物
【⏱ 约 40 秒】
【💡 一句话】交付物分四类：代码、DevOps、文档、运行产出。
• 代码：74 Go 文件 + 35 Skill + 20 测试 + 28 工作流脚本
• DevOps：6 条流水线 YAML + 4 平台包分发 + 操作中心 /gitlink
• 文档：3 份 Word 报告（分析建模/新需求/变更测试）+ 交接文档 + 工作日志
• 运行产出：4 个 HTML 报告（周报/Release/洞察/知识图谱），全是真实数据
【⭐ 亮点】三份 Word 报告覆盖软件工程设计-实现-测试全流程。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必讲】8 个核心数据 + 三层架构图
【⏱ 约 1 分钟】
【💡 一句话】fork 官方仓库，在初始 commit 基础上完成全部工作。
左边 8 个核心指标：211 次提交、170 个新增文件、1 万 7 千行 Go 代码、74 个 Go 源文件、35 个 AI Skills、14 个新增命令模块、20 个测试文件、6 条 DevOps 流水线。
右边是三层架构图：底层 CLI 命令引擎（24 模块覆盖全域 API）→ 中层 REPL 交互（命令面板+表单+视口）→ 上层 AI Agent + DevOps（35 Skills + 6 流水线 + 28 工作流脚本）。三层解耦，新增 Skill 不需要改 CLI 代码。
【⭐ 亮点强调】PPT 里所有截图都是用真实令牌调用 GitLink API 生成的实际运行结果。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【Q&amp;A 备答库 · 演讲者参考】
=== 一、设计思路类（最可能被问）===
Q1: 你们整体架构是怎么设计的？为什么这么分？
A: 分三层。底层是 shortcuts 命令模块，每个模块对应 GitLink 一个 API 资源（issue/pr/repo 等），负责 HTTP 调用和输出格式化。中间层是 cmd/interactive REPL 交互模式，基于 Bubble Tea TUI 框架，提供命令面板和表单输入。上层是 skills AI Agent 技能和 DevOps 工作流，调用底层 CLI 能力完成复杂场景。这样分层是因为底层稳定、上层灵活，新增 Skill 不需要改 CLI 代码。
Q2: REPL 交互模式是怎么设计的？为什么选 Bubble Tea？
A: 设计了 5 状态状态机：stateInput（输入）→ statePalette（命令面板）→ stateForm（表单）→ stateExecuting（执行中）→ stateOutput（滚动视口）。选 Bubble Tea 是因为它是 Go 生态最成熟的 TUI 框架，Elm 架构（Model-Update-View）清晰，适合状态机驱动的交互。对比了 promptui 和 go-prompt，前者不支持复杂表单，后者不支持滚动视口。
Q3: Skills 的 SKILL.md 规范是怎么定的？和 Claude Code 怎么集成？
A: 每个 Skill 包含三个文件：SKILL.md 写技能描述、触发关键词、使用示例、已知限制；REFERENCE.md 写 API 参考；examples/ 放完整工作流。Claude Code 读取 SKILL.md 后，根据用户输入的意图匹配触发关键词，路由到对应 Skill。我们在 CLAUDE.md 里配置了技能映射表，比如"Issue 分拣/分类/打标签" → gitlink-issue-triage Skill。
Q4: 工作流脚本为什么用 Bash + JS 混合而不是全用一种？
A: Bash 擅长编排（调 CLI、管管道、控流程），JS 擅长数据分析（JSON 解析、评分计算、HTML 生成）。所以 Bash 做流程编排，JS 做分析引擎，各取所长。比如 community-ops 三阶段用 Bash 串联，每阶段的评分逻辑用 JS 分析引擎做。JS 脚本可以独立运行，不依赖 Claude Code。
Q5: 知识图谱是怎么构建的？实体和关系怎么提取？
A: 五步流程：① 多关键词调 search +list 搜索 GitLink 仓库 → ② URL 去重 → ③ 对每个仓库调 repo +info 采集元数据 → ④ 从元数据提取实体（项目、组织、主题、技术栈）和关系（belongs_to / topic / language / depends_on）→ ⑤ 生成 Mermaid 图 + HTML 可视化。实体提取规则：owner 字段 → 组织实体，topics 字段 → 主题实体，language 字段 → 技术栈实体。
Q6: 评分体系的权重是怎么确定的？为什么这么分配？
A: 两套评分系统，每个权重都有具体理由：
【周报评分 4 维权重】综合 = 关闭率×30% + 合并率×30% + 贡献者×25% + 响应速度×15%
• 关闭率和合并率各 30%：这两个直接反映社区活跃度。Issue 积压=社区不响应，PR 不合并=贡献者流失。它们是"结果指标"。
• 贡献者 25%：次高，因为巴士因子（bus factor）。单人维护意味着 1 人离开项目就停摆，是高风险信号。权重不能最高，因为贡献者少不等于质量差。
• 响应速度 15%：最低，因为响应快不等于解决快。关闭率已经包含了"问题是否被解决"的信号，响应速度只是补充——快速响应但长期不关闭会拉低关闭率，所以不需要给响应速度太高权重。
【科研洞察 4 维权重】综合 = 成熟度×25% + 文档×20% + 贡献模式×30% + 社区健康度×25%
• 贡献模式 30% 最高：科研项目核心价值在人。一个有 16 个贡献者的项目比有 1 个 Star 的项目更有研究价值。贡献者数量和质量决定项目可持续性。
• 成熟度 25% + 社区健康度 25% 并列：成熟度反映项目阶段（年龄/Star/Fork），社区健康度反映是否活跃维护。两者互补——成熟但不活跃=维护停滞，活跃但不成熟=刚起步。
• 文档质量 20% 最低：科研项目更看重代码本身和算法实现，文档影响的是可复现性而非研究价值。但不可忽略——没有文档的科研项目很难被引用。
【成熟度子维度权重】成熟度 = 年龄×25% + Star×25% + Fork×20% + 维护×30%
• 维护活跃度 30% 最高：老项目不维护等于死项目。最近更新时间是最关键信号。
• 年龄和 Star 各 25%：年龄代表稳定性，Star 代表社区关注，同权重让新项目高 Star 能拉平老项目低 Star。
• Fork 20% 最低：Fork 多不等于贡献多，可能有大量废弃 Fork 污染数据。
【阈值设计】统一梯度：&gt;80%→10分 | &gt;50%→7分 | &gt;30%→5分 | 其他→3分
参考了开源项目健康度评估（如 CHAOSS 指标体系）的常见实践。80% 是优秀线，50% 是合格线，30% 是警告线。
【校验方式】权重在我们自己的仓库上跑了几轮调参。比如初始版本贡献者权重是 20%，但跑出来发现单人维护的项目也能得 7 分，不合理，于是调到 25%。
=== 二、技术实现类 ===
Q7: CLI 如何保证向后兼容？
A: 新增 Shortcut 模块不影响已有命令，输出格式统一为 JSON Envelope（{ok, data, meta}）。已有脚本无需修改就能兼容新命令。每个命令的 flag 定义向后兼容——新增 flag 有默认值，不传也不报错。
Q8: 工作流脚本安全吗？会不会误操作仓库数据？
A: 默认 DRY_RUN=true，只读不写。需要实际操作时显式设置 DRY_RUN=false。所有写操作前会打印变更预览。脚本里所有 gitlink-cli 写命令都先检查 DRY_RUN 环境变量。
Q9: 科研模块的数据来源是什么？
A: 全部通过 gitlink-cli 从 GitLink API 实时采集，不是预设数据。8 维数据覆盖仓库信息、贡献者、提交历史、Issue、PR 等。PPT 里的截图是用真实令牌调用 API 生成的。
Q10: 测试覆盖了哪些场景？
A: 20 个测试文件分两类：单元测试（如 branch_test.go 测试分支命令的各种 flag 组合）和端到端测试（如 e2e_command_test.go 测试从命令输入到执行输出的完整链路）。REPL 有 7 个 E2E 测试覆盖命令面板触发、表单提交、输出视口滚动等场景。
Q11: DevOps 流水线和 Skills 怎么联动？
A: 质量门禁流水线在 PR 触发时调用 quality-gate Skill 的脚本，脚本调 pr +list 获取待审 PR，调 pr-deep-review 做深度审查，输出审查报告。如果审查不通过，流水线会标记 PR。社区运营流水线定时调用 community-ops Skill 生成周报。
=== 三、项目管理类 ===
Q12: 你们怎么分工的？有没有用 Issue 管理？
A: 仓库有 17 个 Issue，用于跟踪 Bug 和功能需求。刘焱负责 CLI 底层和 REPL，赵昌负责工作流和科研模块，曾蔚然负责 DevOps 和审查 Skill。分工通过 Issue 标签和 assignee 管理。
Q13: 遇到最大的技术困难是什么？
A: 两个。第一是 REPL 的状态管理——Bubble Tea 的 Elm 架构要求状态不可变，但命令执行是异步的，需要用 tea.Cmd 做副作用。第二是 GitLink API 返回的字段类型不一致——比如 topics 字段有时返回字符串有时返回对象，需要做类型断言和兼容处理。
Q14: 如果给你们更多时间，会改进什么？
A: 三点：一是 REPL 加命令历史和自动补全；二是 Skills 接入更多 AI 分析能力（比如用 LLM 做 Issue 智能分类而不是关键词匹配）；三是知识图谱加时间维度，展示项目演化趋势。
Q15: 子任务四选做为什么也做了？
A: 两个原因。一是科研辅助场景和 GitLink 平台定位吻合——GitLink 本身就是科研代码托管平台，科研洞悉和热点追踪有实际价值。二是想挑战自己，不只是完成最低要求。虽然选做，但做了完整的数据采集、分析引擎和可视化，不是凑数。
=== 四、通用兜底回答 ===
如果被问到没准备的问题：
- 强调全部数据来自真实 API 调用，不是模拟
- 强调 20 个测试文件覆盖核心功能
- 强调 DevOps 三条流水线已跑通
- 强调子任务四选做但做得扎实
- 强调三份 Word 报告覆盖软件工程全流程
- 不知道的诚实说"这个我们后续可以改进"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简要过渡】
【⏱ 约 20 秒】
子任务一：CLI 能力扩展。新增 14 个命令模块 + REPL 交互模式（核心亮点）+ 20 测试 + 四平台分发。由刘焱主导。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必讲】14 个新模块 + 重点 3 个
【⏱ 约 1 分钟】
【💡 一句话】新增 14 个命令模块，覆盖 GitLink 全域 API 端点。
【必讲 3 个重点模块】
• collaborator：支持批量操作，4 命令含权限检查
• webhook：新增 +failed 投递监控 + +task-view 任务追踪（原项目没有）
• file：覆盖创建/读取/删除/批量上传，补全 CLI 文件管理空白
【⭐ 亮点】每个新增模块都有对应单元测试，不是写了就完事。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必讲】真实终端截图，逐行解释
【⏱ 约 1 分钟】
【💡 一句话】左边是真实终端截图，展示 4 个核心命令。
【逐行讲解】
• repo +info → 仓库详情，issues_count 17、forked_count 2 都是真实 API 数据
• issue +list → 格式化表格输出，不是原始 JSON
• collaborator +list → 三人 z2_cc/wqer/liuyan688，角色 Manager/Developer/Developer
• webhook +failed → 新增命令，投递失败监控
【⭐ 亮点】统一输出格式 JSON Envelope {ok, data, meta}，已有脚本无需修改即可兼容。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简要带过】测试 + 分发
【⏱ 约 40 秒】
20 个测试文件覆盖所有新增模块。REPL 有 7 个端到端测试（e2e_command_test、output_viewport_test 等）。四平台分发：npm/brew/scoop/choco。
【📌 引导】下一页是核心亮点 REPL 交互模式。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【⭐ 核心亮点页 · 重点讲】
【⏱ 约 1.5 分钟】
【💡 一句话】REPL 让 CLI 像 IDE 一样好用——输入 / 搜命令，Tab 填参数，不用记语法。
【三张截图逐个讲】
① 命令面板（左）：输入 / 唤起，fuzzy 子序列匹配（输入"islist"匹配"issue +list"），两级导航先选分组再选命令。和 VS Code Ctrl+Shift+P 一样。
② 表单输入（中）：选中命令自动生成参数表单，Tab 切换字段，必填校验红色提示，布尔字段 Space 切换。
③ 滚动视口（右）：输出超一屏自动进入滚动模式，↑↓/PgUp/PgDn 浏览，表格化渲染。
【技术实现】左下状态机图：5 状态 stateInput→statePalette→stateForm→stateExecuting→stateOutput。基于 Bubble Tea TUI 框架（Elm 架构），2646 行 Go 代码，7 个 E2E 测试。
【⭐ 核心亮点】不是简单命令补全，是完整 TUI 应用。体验接近 VS Code 命令面板，大幅降低 CLI 使用门槛。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【📌 简要过渡】
【⏱ 约 20 秒】
子任务二：AI Agent Skills。11→35（新增 24 个）。每个 Skill 含 SKILL.md + REFERENCE.md + examples，全部端到端验证。CLAUDE.md 配置技能映射，Claude Code 自动路由。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7772400" y="-1371600"/>
            <a:ext cx="5486400" cy="5486400"/>
          </a:xfrm>
          <a:prstGeom prst="ellipse">
            <a:avLst/>
          </a:prstGeom>
          <a:solidFill>
            <a:srgbClr val="1E3A5F">
              <a:alpha val="4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9144000" y="3657600"/>
            <a:ext cx="3657600" cy="3657600"/>
          </a:xfrm>
          <a:prstGeom prst="ellipse">
            <a:avLst/>
          </a:prstGeom>
          <a:solidFill>
            <a:srgbClr val="2E1065">
              <a:alpha val="3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-914400" y="4572000"/>
            <a:ext cx="2743200" cy="2743200"/>
          </a:xfrm>
          <a:prstGeom prst="ellipse">
            <a:avLst/>
          </a:prstGeom>
          <a:solidFill>
            <a:srgbClr val="1E3A5F">
              <a:alpha val="3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164592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《软件演化与运维》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914400" y="210312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GitLink 智能化能力提升项目</a:t>
            </a:r>
            <a:endParaRPr lang="en-US" sz="4200" dirty="0"/>
          </a:p>
        </p:txBody>
      </p:sp>
      <p:sp>
        <p:nvSpPr>
          <p:cNvPr id="8" name="Shape 6"/>
          <p:cNvSpPr/>
          <p:nvPr/>
        </p:nvSpPr>
        <p:spPr>
          <a:xfrm>
            <a:off x="914400" y="3108960"/>
            <a:ext cx="2743200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329184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gitlink-cli 命令行工具扩展 · AI Agent Skills · 端到端工作流 · 科研辅助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914400" y="41148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215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914400" y="4663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commits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017520" y="41148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</a:t>
            </a:r>
            <a:endParaRPr lang="en-US" sz="2800" dirty="0"/>
          </a:p>
        </p:txBody>
      </p:sp>
      <p:sp>
        <p:nvSpPr>
          <p:cNvPr id="13" name="Text 11"/>
          <p:cNvSpPr/>
          <p:nvPr/>
        </p:nvSpPr>
        <p:spPr>
          <a:xfrm>
            <a:off x="3017520" y="4663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Skills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5120640" y="41148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5120640" y="4663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新模块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7223760" y="41148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17,005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7223760" y="4663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行代码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9326880" y="41148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9326880" y="4663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DevOps流水线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914400" y="57607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赵昌 (wqer)  ·  曾蔚然 (z2_cc)  ·  刘焱 (liuyan688)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914400" y="612648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2026-07-04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Skills 全景：11 → 35（新增 24 个）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 大类 · 覆盖 Issue/代码质量/运维/科研/端到端场景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2801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13716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22C55E">
              <a:alpha val="20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3716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管理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31520" y="17830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issue-triage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743200" y="17830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自动分拣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31520" y="21031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duplicate-detector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2743200" y="21031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重复检测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31520" y="24231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newcomer-guide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2743200" y="24231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新人引导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4297680" y="12801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389120" y="13716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38BDF8">
              <a:alpha val="20000"/>
            </a:srgbClr>
          </a:solidFill>
          <a:ln/>
        </p:spPr>
      </p:sp>
      <p:sp>
        <p:nvSpPr>
          <p:cNvPr id="20" name="Text 18"/>
          <p:cNvSpPr/>
          <p:nvPr/>
        </p:nvSpPr>
        <p:spPr>
          <a:xfrm>
            <a:off x="4389120" y="13716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代码质量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4480560" y="17830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pr-deep-review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492240" y="17830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深度审查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4480560" y="21031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code-review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492240" y="21031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代码审查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4480560" y="24231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commit-quality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492240" y="24231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提交质量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4480560" y="274320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quality-gate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6492240" y="274320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质量门禁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8046720" y="12801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8138160" y="13716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FBBF24">
              <a:alpha val="20000"/>
            </a:srgbClr>
          </a:solidFill>
          <a:ln/>
        </p:spPr>
      </p:sp>
      <p:sp>
        <p:nvSpPr>
          <p:cNvPr id="31" name="Text 29"/>
          <p:cNvSpPr/>
          <p:nvPr/>
        </p:nvSpPr>
        <p:spPr>
          <a:xfrm>
            <a:off x="8138160" y="13716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项目运维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8229600" y="17830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project-health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10241280" y="17830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健康度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8229600" y="21031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release-auto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10241280" y="21031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自动发版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8229600" y="24231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compliance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10241280" y="24231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合规检查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548640" y="37947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640080" y="38862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F97316">
              <a:alpha val="20000"/>
            </a:srgbClr>
          </a:solidFill>
          <a:ln/>
        </p:spPr>
      </p:sp>
      <p:sp>
        <p:nvSpPr>
          <p:cNvPr id="40" name="Text 38"/>
          <p:cNvSpPr/>
          <p:nvPr/>
        </p:nvSpPr>
        <p:spPr>
          <a:xfrm>
            <a:off x="640080" y="38862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9731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端到端场景</a:t>
            </a:r>
            <a:endParaRPr lang="en-US" sz="1200" dirty="0"/>
          </a:p>
        </p:txBody>
      </p:sp>
      <p:sp>
        <p:nvSpPr>
          <p:cNvPr id="41" name="Text 39"/>
          <p:cNvSpPr/>
          <p:nvPr/>
        </p:nvSpPr>
        <p:spPr>
          <a:xfrm>
            <a:off x="731520" y="42976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community-ops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2743200" y="42976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社区运营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731520" y="46177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project-bootstrap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2743200" y="46177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项目初始化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731520" y="49377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multi-repo-coord</a:t>
            </a:r>
            <a:endParaRPr lang="en-US" sz="1000" dirty="0"/>
          </a:p>
        </p:txBody>
      </p:sp>
      <p:sp>
        <p:nvSpPr>
          <p:cNvPr id="46" name="Text 44"/>
          <p:cNvSpPr/>
          <p:nvPr/>
        </p:nvSpPr>
        <p:spPr>
          <a:xfrm>
            <a:off x="2743200" y="49377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多仓库协同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731520" y="525780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contributor-growth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2743200" y="525780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贡献者成长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4297680" y="37947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4389120" y="38862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2DD4BF">
              <a:alpha val="20000"/>
            </a:srgbClr>
          </a:solidFill>
          <a:ln/>
        </p:spPr>
      </p:sp>
      <p:sp>
        <p:nvSpPr>
          <p:cNvPr id="51" name="Text 49"/>
          <p:cNvSpPr/>
          <p:nvPr/>
        </p:nvSpPr>
        <p:spPr>
          <a:xfrm>
            <a:off x="4389120" y="38862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DD4B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科研辅助</a:t>
            </a:r>
            <a:endParaRPr lang="en-US" sz="1200" dirty="0"/>
          </a:p>
        </p:txBody>
      </p:sp>
      <p:sp>
        <p:nvSpPr>
          <p:cNvPr id="52" name="Text 50"/>
          <p:cNvSpPr/>
          <p:nvPr/>
        </p:nvSpPr>
        <p:spPr>
          <a:xfrm>
            <a:off x="4480560" y="42976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research-insight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6492240" y="42976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项目洞悉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4480560" y="46177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research-hotspot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6492240" y="46177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热点图谱</a:t>
            </a:r>
            <a:endParaRPr lang="en-US" sz="900" dirty="0"/>
          </a:p>
        </p:txBody>
      </p:sp>
      <p:sp>
        <p:nvSpPr>
          <p:cNvPr id="56" name="Text 54"/>
          <p:cNvSpPr/>
          <p:nvPr/>
        </p:nvSpPr>
        <p:spPr>
          <a:xfrm>
            <a:off x="4480560" y="49377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research-compliance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6492240" y="49377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复现性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4480560" y="525780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research-matching</a:t>
            </a:r>
            <a:endParaRPr lang="en-US" sz="1000" dirty="0"/>
          </a:p>
        </p:txBody>
      </p:sp>
      <p:sp>
        <p:nvSpPr>
          <p:cNvPr id="59" name="Text 57"/>
          <p:cNvSpPr/>
          <p:nvPr/>
        </p:nvSpPr>
        <p:spPr>
          <a:xfrm>
            <a:off x="6492240" y="525780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协作匹配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4480560" y="557784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research-progress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492240" y="557784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进度预警</a:t>
            </a:r>
            <a:endParaRPr lang="en-US" sz="900" dirty="0"/>
          </a:p>
        </p:txBody>
      </p:sp>
      <p:sp>
        <p:nvSpPr>
          <p:cNvPr id="62" name="Shape 60"/>
          <p:cNvSpPr/>
          <p:nvPr/>
        </p:nvSpPr>
        <p:spPr>
          <a:xfrm>
            <a:off x="8046720" y="3794760"/>
            <a:ext cx="3566160" cy="2331720"/>
          </a:xfrm>
          <a:prstGeom prst="roundRect">
            <a:avLst>
              <a:gd name="adj" fmla="val 313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8138160" y="3886200"/>
            <a:ext cx="3383280" cy="320040"/>
          </a:xfrm>
          <a:prstGeom prst="roundRect">
            <a:avLst>
              <a:gd name="adj" fmla="val 11429"/>
            </a:avLst>
          </a:prstGeom>
          <a:solidFill>
            <a:srgbClr val="A78BFA">
              <a:alpha val="20000"/>
            </a:srgbClr>
          </a:solidFill>
          <a:ln/>
        </p:spPr>
      </p:sp>
      <p:sp>
        <p:nvSpPr>
          <p:cNvPr id="64" name="Text 62"/>
          <p:cNvSpPr/>
          <p:nvPr/>
        </p:nvSpPr>
        <p:spPr>
          <a:xfrm>
            <a:off x="8138160" y="3886200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A78BF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平台扩展</a:t>
            </a:r>
            <a:endParaRPr lang="en-US" sz="1200" dirty="0"/>
          </a:p>
        </p:txBody>
      </p:sp>
      <p:sp>
        <p:nvSpPr>
          <p:cNvPr id="65" name="Text 63"/>
          <p:cNvSpPr/>
          <p:nvPr/>
        </p:nvSpPr>
        <p:spPr>
          <a:xfrm>
            <a:off x="8229600" y="429768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snippet</a:t>
            </a:r>
            <a:endParaRPr lang="en-US" sz="1000" dirty="0"/>
          </a:p>
        </p:txBody>
      </p:sp>
      <p:sp>
        <p:nvSpPr>
          <p:cNvPr id="66" name="Text 64"/>
          <p:cNvSpPr/>
          <p:nvPr/>
        </p:nvSpPr>
        <p:spPr>
          <a:xfrm>
            <a:off x="10241280" y="429768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代码片段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8229600" y="461772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webhook</a:t>
            </a:r>
            <a:endParaRPr lang="en-US" sz="1000" dirty="0"/>
          </a:p>
        </p:txBody>
      </p:sp>
      <p:sp>
        <p:nvSpPr>
          <p:cNvPr id="68" name="Text 66"/>
          <p:cNvSpPr/>
          <p:nvPr/>
        </p:nvSpPr>
        <p:spPr>
          <a:xfrm>
            <a:off x="10241280" y="461772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Webhook</a:t>
            </a:r>
            <a:endParaRPr lang="en-US" sz="900" dirty="0"/>
          </a:p>
        </p:txBody>
      </p:sp>
      <p:sp>
        <p:nvSpPr>
          <p:cNvPr id="69" name="Text 67"/>
          <p:cNvSpPr/>
          <p:nvPr/>
        </p:nvSpPr>
        <p:spPr>
          <a:xfrm>
            <a:off x="8229600" y="493776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wiki</a:t>
            </a:r>
            <a:endParaRPr lang="en-US" sz="1000" dirty="0"/>
          </a:p>
        </p:txBody>
      </p:sp>
      <p:sp>
        <p:nvSpPr>
          <p:cNvPr id="70" name="Text 68"/>
          <p:cNvSpPr/>
          <p:nvPr/>
        </p:nvSpPr>
        <p:spPr>
          <a:xfrm>
            <a:off x="10241280" y="493776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Wiki</a:t>
            </a:r>
            <a:endParaRPr lang="en-US" sz="900" dirty="0"/>
          </a:p>
        </p:txBody>
      </p:sp>
      <p:sp>
        <p:nvSpPr>
          <p:cNvPr id="71" name="Text 69"/>
          <p:cNvSpPr/>
          <p:nvPr/>
        </p:nvSpPr>
        <p:spPr>
          <a:xfrm>
            <a:off x="8229600" y="5257800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▸ branch</a:t>
            </a:r>
            <a:endParaRPr lang="en-US" sz="1000" dirty="0"/>
          </a:p>
        </p:txBody>
      </p:sp>
      <p:sp>
        <p:nvSpPr>
          <p:cNvPr id="72" name="Text 70"/>
          <p:cNvSpPr/>
          <p:nvPr/>
        </p:nvSpPr>
        <p:spPr>
          <a:xfrm>
            <a:off x="10241280" y="5257800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分支管理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F97316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2286000"/>
            <a:ext cx="10058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F9731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子任务三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914400" y="283464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端到端自动化工作流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914400" y="3931920"/>
            <a:ext cx="2743200" cy="54864"/>
          </a:xfrm>
          <a:prstGeom prst="rect">
            <a:avLst/>
          </a:prstGeom>
          <a:solidFill>
            <a:srgbClr val="F97316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41148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 个端到端场景 · 社区运营 / 质量门禁 / 项目初始化 / 多仓库协同 / 贡献者成长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场景一：社区运营自动化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community-ops-full.sh — 三阶段流水线一键执行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097280"/>
            <a:ext cx="7498080" cy="4215384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457200" y="5349240"/>
            <a:ext cx="7498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真实运行：DRY_RUN=true bash community-ops-full.sh z2_cc gitlink-cli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8138160" y="1097280"/>
            <a:ext cx="3657600" cy="1371600"/>
          </a:xfrm>
          <a:prstGeom prst="roundRect">
            <a:avLst>
              <a:gd name="adj" fmla="val 3333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321040" y="117043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9418320" y="1170432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自动分拣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321040" y="150876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 Issue → 按标签分类 → 分拣报告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8321040" y="20116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21 个（17 打开/4 关闭）</a:t>
            </a:r>
            <a:endParaRPr lang="en-US" sz="1000" dirty="0"/>
          </a:p>
        </p:txBody>
      </p:sp>
      <p:sp>
        <p:nvSpPr>
          <p:cNvPr id="16" name="Shape 13"/>
          <p:cNvSpPr/>
          <p:nvPr/>
        </p:nvSpPr>
        <p:spPr>
          <a:xfrm>
            <a:off x="8138160" y="2606040"/>
            <a:ext cx="3657600" cy="1371600"/>
          </a:xfrm>
          <a:prstGeom prst="roundRect">
            <a:avLst>
              <a:gd name="adj" fmla="val 3333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321040" y="267919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9418320" y="2679192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社区周报生成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321040" y="301752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采集数据 → 健康度评分 → HTML</a:t>
            </a:r>
            <a:endParaRPr lang="en-US" sz="1000" dirty="0"/>
          </a:p>
        </p:txBody>
      </p:sp>
      <p:sp>
        <p:nvSpPr>
          <p:cNvPr id="20" name="Text 17"/>
          <p:cNvSpPr/>
          <p:nvPr/>
        </p:nvSpPr>
        <p:spPr>
          <a:xfrm>
            <a:off x="8321040" y="352044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综合评分 3.5/10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8138160" y="4114800"/>
            <a:ext cx="3657600" cy="1371600"/>
          </a:xfrm>
          <a:prstGeom prst="roundRect">
            <a:avLst>
              <a:gd name="adj" fmla="val 3333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321040" y="4187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9418320" y="4187952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 Release Notes</a:t>
            </a:r>
            <a:endParaRPr lang="en-US" sz="1200" dirty="0"/>
          </a:p>
        </p:txBody>
      </p:sp>
      <p:sp>
        <p:nvSpPr>
          <p:cNvPr id="24" name="Text 21"/>
          <p:cNvSpPr/>
          <p:nvPr/>
        </p:nvSpPr>
        <p:spPr>
          <a:xfrm>
            <a:off x="8321040" y="4526280"/>
            <a:ext cx="3291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提交历史 → 分类 → HTML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8321040" y="502920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100 条提交，22 功能/15 修复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社区周报 — HTML 报告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weekly-health-report.html · 真实 API 数据生成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188720"/>
            <a:ext cx="7772400" cy="4169664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48640" y="5394960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截图：skills/gitlink-community-ops/scripts/_output/weekly-health-report.html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8503920" y="1188720"/>
            <a:ext cx="3108960" cy="5029200"/>
          </a:xfrm>
          <a:prstGeom prst="roundRect">
            <a:avLst>
              <a:gd name="adj" fmla="val 2353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686800" y="132588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真实数据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686800" y="182880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总数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10332720" y="182880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8686800" y="233172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关闭率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10332720" y="233172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19%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8686800" y="283464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总数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10332720" y="283464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8686800" y="333756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贡献者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10332720" y="333756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人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8686800" y="384048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综合评分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10332720" y="384048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3.5/10</a:t>
            </a:r>
            <a:endParaRPr lang="en-US" sz="1400" dirty="0"/>
          </a:p>
        </p:txBody>
      </p:sp>
      <p:sp>
        <p:nvSpPr>
          <p:cNvPr id="23" name="Text 20"/>
          <p:cNvSpPr/>
          <p:nvPr/>
        </p:nvSpPr>
        <p:spPr>
          <a:xfrm>
            <a:off x="8686800" y="434340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平均响应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10332720" y="434340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EAB3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21.5 天</a:t>
            </a:r>
            <a:endParaRPr lang="en-US" sz="1400" dirty="0"/>
          </a:p>
        </p:txBody>
      </p:sp>
      <p:sp>
        <p:nvSpPr>
          <p:cNvPr id="25" name="Shape 22"/>
          <p:cNvSpPr/>
          <p:nvPr/>
        </p:nvSpPr>
        <p:spPr>
          <a:xfrm>
            <a:off x="8503920" y="5029200"/>
            <a:ext cx="3108960" cy="1188720"/>
          </a:xfrm>
          <a:prstGeom prst="roundRect">
            <a:avLst>
              <a:gd name="adj" fmla="val 3846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8686800" y="51206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AI 分析引擎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8686800" y="5440680"/>
            <a:ext cx="2743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health-analyze.js 独立分析引擎，4 维度评分：Issue / PR / 贡献者 / 综合健康度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 Release Notes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release-notes-v0.1.0.html · AI 分类生成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188720"/>
            <a:ext cx="7772400" cy="404164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48640" y="5285232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截图：_output/release-notes-v0.1.0.html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8503920" y="1188720"/>
            <a:ext cx="3108960" cy="5029200"/>
          </a:xfrm>
          <a:prstGeom prst="roundRect">
            <a:avLst>
              <a:gd name="adj" fmla="val 2353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686800" y="132588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版本统计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686800" y="182880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提交数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10332720" y="182880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8686800" y="22402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涉及文件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10332720" y="224028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252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8686800" y="265176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新增行数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10332720" y="265176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22,410</a:t>
            </a:r>
            <a:endParaRPr lang="en-US" sz="1300" dirty="0"/>
          </a:p>
        </p:txBody>
      </p:sp>
      <p:sp>
        <p:nvSpPr>
          <p:cNvPr id="19" name="Text 16"/>
          <p:cNvSpPr/>
          <p:nvPr/>
        </p:nvSpPr>
        <p:spPr>
          <a:xfrm>
            <a:off x="8686800" y="306324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删除行数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10332720" y="306324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5,510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8686800" y="34747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贡献者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10332720" y="347472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 人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8686800" y="388620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新功能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10332720" y="388620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 项</a:t>
            </a:r>
            <a:endParaRPr lang="en-US" sz="1300" dirty="0"/>
          </a:p>
        </p:txBody>
      </p:sp>
      <p:sp>
        <p:nvSpPr>
          <p:cNvPr id="25" name="Text 22"/>
          <p:cNvSpPr/>
          <p:nvPr/>
        </p:nvSpPr>
        <p:spPr>
          <a:xfrm>
            <a:off x="8686800" y="42976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Bug 修复</a:t>
            </a:r>
            <a:endParaRPr lang="en-US" sz="1100" dirty="0"/>
          </a:p>
        </p:txBody>
      </p:sp>
      <p:sp>
        <p:nvSpPr>
          <p:cNvPr id="26" name="Text 23"/>
          <p:cNvSpPr/>
          <p:nvPr/>
        </p:nvSpPr>
        <p:spPr>
          <a:xfrm>
            <a:off x="10332720" y="429768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9731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项</a:t>
            </a:r>
            <a:endParaRPr lang="en-US" sz="1300" dirty="0"/>
          </a:p>
        </p:txBody>
      </p:sp>
      <p:sp>
        <p:nvSpPr>
          <p:cNvPr id="27" name="Text 24"/>
          <p:cNvSpPr/>
          <p:nvPr/>
        </p:nvSpPr>
        <p:spPr>
          <a:xfrm>
            <a:off x="8686800" y="470916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文档</a:t>
            </a:r>
            <a:endParaRPr lang="en-US" sz="1100" dirty="0"/>
          </a:p>
        </p:txBody>
      </p:sp>
      <p:sp>
        <p:nvSpPr>
          <p:cNvPr id="28" name="Text 25"/>
          <p:cNvSpPr/>
          <p:nvPr/>
        </p:nvSpPr>
        <p:spPr>
          <a:xfrm>
            <a:off x="10332720" y="4709160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818C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项</a:t>
            </a:r>
            <a:endParaRPr lang="en-US" sz="1300" dirty="0"/>
          </a:p>
        </p:txBody>
      </p:sp>
      <p:sp>
        <p:nvSpPr>
          <p:cNvPr id="29" name="Shape 26"/>
          <p:cNvSpPr/>
          <p:nvPr/>
        </p:nvSpPr>
        <p:spPr>
          <a:xfrm>
            <a:off x="8503920" y="5303520"/>
            <a:ext cx="3108960" cy="914400"/>
          </a:xfrm>
          <a:prstGeom prst="roundRect">
            <a:avLst>
              <a:gd name="adj" fmla="val 5000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8686800" y="53492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AI 分类</a:t>
            </a:r>
            <a:endParaRPr lang="en-US" sz="1100" dirty="0"/>
          </a:p>
        </p:txBody>
      </p:sp>
      <p:sp>
        <p:nvSpPr>
          <p:cNvPr id="31" name="Text 28"/>
          <p:cNvSpPr/>
          <p:nvPr/>
        </p:nvSpPr>
        <p:spPr>
          <a:xfrm>
            <a:off x="8686800" y="56692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自动识别 commit 类型并归类，计算功能占比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场景二：代码质量门禁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quality-gate-full.sh · PR 审查 → CI → 评分 → 自动合并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真实运行：4 阶段流水线 · 评分 83.9 → 建议合并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量化评分模型替代二元 CI 通过/失败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801368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Critical/Warning/Suggestion 三级严重度，扣分权重递减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85416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CI 一票否决制：有失败=0分（防止绕过）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69464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门槛 ≥70 + CI 通过双条件，避免低质量 PR 蒙混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953512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委托 pr-deep-review 做审查，正交不重复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8328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对应：skills/gitlink-quality-gate/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49040"/>
            <a:ext cx="5029200" cy="2651760"/>
          </a:xfrm>
          <a:prstGeom prst="roundRect">
            <a:avLst>
              <a:gd name="adj" fmla="val 172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9476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📊 评分模型 + 四阶段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BBF2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总分 = CodeReview×40% + CI×30% + 设计一致性×30%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6949440" y="434340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P1</a:t>
            </a:r>
            <a:endParaRPr lang="en-US" sz="1000" dirty="0"/>
          </a:p>
        </p:txBody>
      </p:sp>
      <p:sp>
        <p:nvSpPr>
          <p:cNvPr id="23" name="Text 20"/>
          <p:cNvSpPr/>
          <p:nvPr/>
        </p:nvSpPr>
        <p:spPr>
          <a:xfrm>
            <a:off x="7315200" y="43434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采集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8412480" y="434340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+list --state open</a:t>
            </a:r>
            <a:endParaRPr lang="en-US" sz="800" dirty="0"/>
          </a:p>
        </p:txBody>
      </p:sp>
      <p:sp>
        <p:nvSpPr>
          <p:cNvPr id="25" name="Text 22"/>
          <p:cNvSpPr/>
          <p:nvPr/>
        </p:nvSpPr>
        <p:spPr>
          <a:xfrm>
            <a:off x="6949440" y="480060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P2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7315200" y="48006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深度审查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8412480" y="480060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pr-deep-review · C/W/S 三级</a:t>
            </a:r>
            <a:endParaRPr lang="en-US" sz="800" dirty="0"/>
          </a:p>
        </p:txBody>
      </p:sp>
      <p:sp>
        <p:nvSpPr>
          <p:cNvPr id="28" name="Text 25"/>
          <p:cNvSpPr/>
          <p:nvPr/>
        </p:nvSpPr>
        <p:spPr>
          <a:xfrm>
            <a:off x="6949440" y="525780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P3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7315200" y="52578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CI 检查</a:t>
            </a:r>
            <a:endParaRPr lang="en-US" sz="900" dirty="0"/>
          </a:p>
        </p:txBody>
      </p:sp>
      <p:sp>
        <p:nvSpPr>
          <p:cNvPr id="30" name="Text 27"/>
          <p:cNvSpPr/>
          <p:nvPr/>
        </p:nvSpPr>
        <p:spPr>
          <a:xfrm>
            <a:off x="8412480" y="525780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构建+测试+lint</a:t>
            </a:r>
            <a:endParaRPr lang="en-US" sz="800" dirty="0"/>
          </a:p>
        </p:txBody>
      </p:sp>
      <p:sp>
        <p:nvSpPr>
          <p:cNvPr id="31" name="Text 28"/>
          <p:cNvSpPr/>
          <p:nvPr/>
        </p:nvSpPr>
        <p:spPr>
          <a:xfrm>
            <a:off x="6949440" y="571500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P4</a:t>
            </a:r>
            <a:endParaRPr lang="en-US" sz="1000" dirty="0"/>
          </a:p>
        </p:txBody>
      </p:sp>
      <p:sp>
        <p:nvSpPr>
          <p:cNvPr id="32" name="Text 29"/>
          <p:cNvSpPr/>
          <p:nvPr/>
        </p:nvSpPr>
        <p:spPr>
          <a:xfrm>
            <a:off x="7315200" y="57150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门禁决策</a:t>
            </a:r>
            <a:endParaRPr lang="en-US" sz="900" dirty="0"/>
          </a:p>
        </p:txBody>
      </p:sp>
      <p:sp>
        <p:nvSpPr>
          <p:cNvPr id="33" name="Text 30"/>
          <p:cNvSpPr/>
          <p:nvPr/>
        </p:nvSpPr>
        <p:spPr>
          <a:xfrm>
            <a:off x="8412480" y="571500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≥70+CI通过→合并</a:t>
            </a:r>
            <a:endParaRPr lang="en-US" sz="800" dirty="0"/>
          </a:p>
        </p:txBody>
      </p:sp>
      <p:sp>
        <p:nvSpPr>
          <p:cNvPr id="34" name="Text 31"/>
          <p:cNvSpPr/>
          <p:nvPr/>
        </p:nvSpPr>
        <p:spPr>
          <a:xfrm>
            <a:off x="6949440" y="6172200"/>
            <a:ext cx="46634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378 行 · DevOps：代码质量门禁流水线.yml（PR 触发）</a:t>
            </a:r>
            <a:endParaRPr lang="en-US" sz="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场景三：项目一键初始化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project-bootstrap-full.sh · 一句描述 → 仓库 → 骨架 → Issue/里程碑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真实运行：自然语言 → 解析 → 建仓 → 骨架 → Issue/里程碑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560320"/>
          </a:xfrm>
          <a:prstGeom prst="roundRect">
            <a:avLst>
              <a:gd name="adj" fmla="val 1786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AI 解析自然语言 → 结构化 spec（非表单填写）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三阶段原子化：建仓/骨架/Issue 各自独立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骨架按语言生成模板（Go/Python/JS 差异化）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初始 Issue 引导协作方向（非空仓库）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DRY_RUN 安全模式，预览不实际建仓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24612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对应：skills/gitlink-project-bootstrap/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🔧 三阶段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P1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7315200" y="40690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解析+建仓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8686800" y="406908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AI提取name/desc/lang/license→repo+create</a:t>
            </a:r>
            <a:endParaRPr lang="en-US" sz="800" dirty="0"/>
          </a:p>
        </p:txBody>
      </p:sp>
      <p:sp>
        <p:nvSpPr>
          <p:cNvPr id="24" name="Text 21"/>
          <p:cNvSpPr/>
          <p:nvPr/>
        </p:nvSpPr>
        <p:spPr>
          <a:xfrm>
            <a:off x="6949440" y="470916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P2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7315200" y="470916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生成骨架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8686800" y="470916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skeleton-gen.js: README/LICENSE/.gitignore/CI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6949440" y="534924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P3</a:t>
            </a:r>
            <a:endParaRPr lang="en-US" sz="1000" dirty="0"/>
          </a:p>
        </p:txBody>
      </p:sp>
      <p:sp>
        <p:nvSpPr>
          <p:cNvPr id="28" name="Text 25"/>
          <p:cNvSpPr/>
          <p:nvPr/>
        </p:nvSpPr>
        <p:spPr>
          <a:xfrm>
            <a:off x="7315200" y="534924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Issue+里程碑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8686800" y="534924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milestone v0.1.0 + 标签 + 3初始Issue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6949440" y="548640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输入："一个用Go编写的GitLink命令行工具"</a:t>
            </a:r>
            <a:endParaRPr lang="en-US" sz="800" dirty="0"/>
          </a:p>
        </p:txBody>
      </p:sp>
      <p:sp>
        <p:nvSpPr>
          <p:cNvPr id="31" name="Text 28"/>
          <p:cNvSpPr/>
          <p:nvPr/>
        </p:nvSpPr>
        <p:spPr>
          <a:xfrm>
            <a:off x="6949440" y="571500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 仓库+骨架+v0.1.0里程碑+3Issue+标签</a:t>
            </a:r>
            <a:endParaRPr lang="en-US" sz="800" dirty="0"/>
          </a:p>
        </p:txBody>
      </p:sp>
      <p:sp>
        <p:nvSpPr>
          <p:cNvPr id="32" name="Text 29"/>
          <p:cNvSpPr/>
          <p:nvPr/>
        </p:nvSpPr>
        <p:spPr>
          <a:xfrm>
            <a:off x="6949440" y="598932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601 行 · skeleton-gen.js · DevOps：项目初始化流水线.yml</a:t>
            </a:r>
            <a:endParaRPr lang="en-US" sz="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场景四：多仓库协同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multi-repo-full.sh · 跨仓库统一视图 + 看板 + Release 协调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真实运行：2 仓库协同 · 跨仓库关联发现 · 版本对齐分析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多仓库视为一个整体（非逐个单独操作）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标题相似度匹配发现跨仓库关联 Issue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PR 看板聚合状态，识别长期未合并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Release 版本对齐分析，找出落后仓库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环境变量 REPOS 灵活配置仓库列表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375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对应：skills/gitlink-multi-repo-coordination/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🔧 三阶段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P1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7315200" y="40690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 Issue 追踪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8686800" y="406908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遍历REPOS采集→相似度关联→看板</a:t>
            </a:r>
            <a:endParaRPr lang="en-US" sz="800" dirty="0"/>
          </a:p>
        </p:txBody>
      </p:sp>
      <p:sp>
        <p:nvSpPr>
          <p:cNvPr id="24" name="Text 21"/>
          <p:cNvSpPr/>
          <p:nvPr/>
        </p:nvSpPr>
        <p:spPr>
          <a:xfrm>
            <a:off x="6949440" y="470916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P2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7315200" y="470916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状态看板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8686800" y="470916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open/merged聚合→识别长期未合并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6949440" y="534924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P3</a:t>
            </a:r>
            <a:endParaRPr lang="en-US" sz="1000" dirty="0"/>
          </a:p>
        </p:txBody>
      </p:sp>
      <p:sp>
        <p:nvSpPr>
          <p:cNvPr id="28" name="Text 25"/>
          <p:cNvSpPr/>
          <p:nvPr/>
        </p:nvSpPr>
        <p:spPr>
          <a:xfrm>
            <a:off x="7315200" y="534924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Release 协调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8686800" y="534924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版本对齐分析→协调发布建议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6949440" y="55778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跨仓库关联："登录500报错"同时出现在两仓库</a:t>
            </a:r>
            <a:endParaRPr lang="en-US" sz="800" dirty="0"/>
          </a:p>
        </p:txBody>
      </p:sp>
      <p:sp>
        <p:nvSpPr>
          <p:cNvPr id="31" name="Text 28"/>
          <p:cNvSpPr/>
          <p:nvPr/>
        </p:nvSpPr>
        <p:spPr>
          <a:xfrm>
            <a:off x="6949440" y="594360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560 行 · dashboard-gen.js · DevOps：多仓库协同流水线.yml</a:t>
            </a:r>
            <a:endParaRPr lang="en-US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场景五：贡献者成长体系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contributor-growth-full.sh · 追踪 → 成长分 → 段位 → 自动徽章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真实运行：3 贡献者 → 成长分计算 → 段位划分 → 颁发徽章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多维加权成长分（commits/PR/Issue 三维）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PR 权重最高(5)：PR 是最有价值的贡献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4 级段位梯度：新芽→新星→中坚→核心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首次贡献者+10加成，鼓励新人参与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自动颁发徽章形成"贡献→反馈"闭环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375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对应：skills/gitlink-contributor-growth/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📊 成长分公式 + 段位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233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BBF2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commits×1 + mergedPR×5 + closedIssue×3 + (首次?+10)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6949440" y="43434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🌱 新芽</a:t>
            </a:r>
            <a:endParaRPr lang="en-US" sz="1000" dirty="0"/>
          </a:p>
        </p:txBody>
      </p:sp>
      <p:sp>
        <p:nvSpPr>
          <p:cNvPr id="23" name="Text 20"/>
          <p:cNvSpPr/>
          <p:nvPr/>
        </p:nvSpPr>
        <p:spPr>
          <a:xfrm>
            <a:off x="6949440" y="4617720"/>
            <a:ext cx="1097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0-9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8138160" y="43434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🌿 新星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8138160" y="4617720"/>
            <a:ext cx="1097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10-29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9326880" y="43434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🌳 中坚</a:t>
            </a:r>
            <a:endParaRPr lang="en-US" sz="1000" dirty="0"/>
          </a:p>
        </p:txBody>
      </p:sp>
      <p:sp>
        <p:nvSpPr>
          <p:cNvPr id="27" name="Text 24"/>
          <p:cNvSpPr/>
          <p:nvPr/>
        </p:nvSpPr>
        <p:spPr>
          <a:xfrm>
            <a:off x="9326880" y="4617720"/>
            <a:ext cx="1097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30-79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10515600" y="43434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🏆 核心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10515600" y="4617720"/>
            <a:ext cx="1097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80+</a:t>
            </a:r>
            <a:endParaRPr lang="en-US" sz="900" dirty="0"/>
          </a:p>
        </p:txBody>
      </p:sp>
      <p:sp>
        <p:nvSpPr>
          <p:cNvPr id="30" name="Text 27"/>
          <p:cNvSpPr/>
          <p:nvPr/>
        </p:nvSpPr>
        <p:spPr>
          <a:xfrm>
            <a:off x="6949440" y="49377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示例：alice 25×1+8×5+4×3=77→🌳中坚</a:t>
            </a:r>
            <a:endParaRPr lang="en-US" sz="800" dirty="0"/>
          </a:p>
        </p:txBody>
      </p:sp>
      <p:sp>
        <p:nvSpPr>
          <p:cNvPr id="31" name="Text 28"/>
          <p:cNvSpPr/>
          <p:nvPr/>
        </p:nvSpPr>
        <p:spPr>
          <a:xfrm>
            <a:off x="6949440" y="51663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carol 3×1+1×5+0+10=18→🌿新星(新人)</a:t>
            </a:r>
            <a:endParaRPr lang="en-US" sz="800" dirty="0"/>
          </a:p>
        </p:txBody>
      </p:sp>
      <p:sp>
        <p:nvSpPr>
          <p:cNvPr id="32" name="Text 29"/>
          <p:cNvSpPr/>
          <p:nvPr/>
        </p:nvSpPr>
        <p:spPr>
          <a:xfrm>
            <a:off x="6949440" y="557784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642 行 · growth-analyze.js · DevOps：贡献者成长流水线.yml</a:t>
            </a:r>
            <a:endParaRPr lang="en-US" sz="800" dirty="0"/>
          </a:p>
        </p:txBody>
      </p:sp>
      <p:sp>
        <p:nvSpPr>
          <p:cNvPr id="33" name="Text 30"/>
          <p:cNvSpPr/>
          <p:nvPr/>
        </p:nvSpPr>
        <p:spPr>
          <a:xfrm>
            <a:off x="6949440" y="589788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贡献→反馈→持续激励闭环</a:t>
            </a:r>
            <a:endParaRPr lang="en-US" sz="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2DD4BF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2286000"/>
            <a:ext cx="10058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2DD4B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子任务四（选做）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914400" y="283464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科研辅助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914400" y="3931920"/>
            <a:ext cx="2743200" cy="54864"/>
          </a:xfrm>
          <a:prstGeom prst="rect">
            <a:avLst/>
          </a:prstGeom>
          <a:solidFill>
            <a:srgbClr val="2DD4BF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41148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 大科研场景 · 项目洞悉 / 热点图谱 / 合规复现 / 协作匹配 / 进度预警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汇报目录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Agenda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914400" y="1371600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97280" y="1371600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2011680" y="1371600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项目概览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943600" y="1371600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总体数据与架构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914400" y="2084832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97280" y="2084832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2011680" y="2084832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子任务一 · CLI 扩展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5943600" y="2084832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 个新模块 · REPL 交互模式 · 跨平台分发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914400" y="2798064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97280" y="2798064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2011680" y="2798064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子任务二 · AI Agent Skills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5943600" y="2798064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→ 35（新增 24 个 Skill）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914400" y="3511296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97280" y="3511296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2011680" y="3511296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子任务三 · 端到端工作流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5943600" y="3511296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 个场景：社区/质量/初始化/多仓/成长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914400" y="4224528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97280" y="4224528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2200" dirty="0"/>
          </a:p>
        </p:txBody>
      </p:sp>
      <p:sp>
        <p:nvSpPr>
          <p:cNvPr id="27" name="Text 25"/>
          <p:cNvSpPr/>
          <p:nvPr/>
        </p:nvSpPr>
        <p:spPr>
          <a:xfrm>
            <a:off x="2011680" y="4224528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子任务四 · 科研辅助（选做）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5943600" y="4224528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 大场景：洞悉/热点/合规/匹配/预警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914400" y="4937760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97280" y="4937760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2200" dirty="0"/>
          </a:p>
        </p:txBody>
      </p:sp>
      <p:sp>
        <p:nvSpPr>
          <p:cNvPr id="31" name="Text 29"/>
          <p:cNvSpPr/>
          <p:nvPr/>
        </p:nvSpPr>
        <p:spPr>
          <a:xfrm>
            <a:off x="2011680" y="4937760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操作中心 + DevOps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5943600" y="4937760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/gitlink 统一入口 · 6 条建木流水线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914400" y="5650992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97280" y="5650992"/>
            <a:ext cx="7315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</a:t>
            </a:r>
            <a:endParaRPr lang="en-US" sz="2200" dirty="0"/>
          </a:p>
        </p:txBody>
      </p:sp>
      <p:sp>
        <p:nvSpPr>
          <p:cNvPr id="35" name="Text 33"/>
          <p:cNvSpPr/>
          <p:nvPr/>
        </p:nvSpPr>
        <p:spPr>
          <a:xfrm>
            <a:off x="2011680" y="5650992"/>
            <a:ext cx="3657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团队分工与交付物</a:t>
            </a:r>
            <a:endParaRPr lang="en-US" sz="1500" dirty="0"/>
          </a:p>
        </p:txBody>
      </p:sp>
      <p:sp>
        <p:nvSpPr>
          <p:cNvPr id="36" name="Text 34"/>
          <p:cNvSpPr/>
          <p:nvPr/>
        </p:nvSpPr>
        <p:spPr>
          <a:xfrm>
            <a:off x="5943600" y="5650992"/>
            <a:ext cx="5029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 A：科研项目洞悉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research-insight-full.sh · 8 维数据采集 + 4 维评分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097280"/>
            <a:ext cx="5669280" cy="3191256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457200" y="4315968"/>
            <a:ext cx="5669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终端运行</a:t>
            </a:r>
            <a:endParaRPr lang="en-US" sz="100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97280"/>
            <a:ext cx="5394960" cy="336499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6309360" y="4498848"/>
            <a:ext cx="5394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research-insight-report.html</a:t>
            </a:r>
            <a:endParaRPr lang="en-US" sz="1000" dirty="0"/>
          </a:p>
        </p:txBody>
      </p:sp>
      <p:sp>
        <p:nvSpPr>
          <p:cNvPr id="13" name="Shape 9"/>
          <p:cNvSpPr/>
          <p:nvPr/>
        </p:nvSpPr>
        <p:spPr>
          <a:xfrm>
            <a:off x="548640" y="5029200"/>
            <a:ext cx="2697480" cy="1463040"/>
          </a:xfrm>
          <a:prstGeom prst="roundRect">
            <a:avLst>
              <a:gd name="adj" fmla="val 500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685800" y="51206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成熟度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685800" y="5394960"/>
            <a:ext cx="23774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2.8/10</a:t>
            </a:r>
            <a:endParaRPr lang="en-US" sz="2200" dirty="0"/>
          </a:p>
        </p:txBody>
      </p:sp>
      <p:sp>
        <p:nvSpPr>
          <p:cNvPr id="16" name="Text 12"/>
          <p:cNvSpPr/>
          <p:nvPr/>
        </p:nvSpPr>
        <p:spPr>
          <a:xfrm>
            <a:off x="685800" y="5897880"/>
            <a:ext cx="2377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项目年龄 + Star + Fork + 维护活跃度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3383280" y="5029200"/>
            <a:ext cx="2697480" cy="1463040"/>
          </a:xfrm>
          <a:prstGeom prst="roundRect">
            <a:avLst>
              <a:gd name="adj" fmla="val 500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3520440" y="51206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文档质量</a:t>
            </a:r>
            <a:endParaRPr lang="en-US" sz="1200" dirty="0"/>
          </a:p>
        </p:txBody>
      </p:sp>
      <p:sp>
        <p:nvSpPr>
          <p:cNvPr id="19" name="Text 15"/>
          <p:cNvSpPr/>
          <p:nvPr/>
        </p:nvSpPr>
        <p:spPr>
          <a:xfrm>
            <a:off x="3520440" y="5394960"/>
            <a:ext cx="23774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AB3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5.0/10</a:t>
            </a:r>
            <a:endParaRPr lang="en-US" sz="2200" dirty="0"/>
          </a:p>
        </p:txBody>
      </p:sp>
      <p:sp>
        <p:nvSpPr>
          <p:cNvPr id="20" name="Text 16"/>
          <p:cNvSpPr/>
          <p:nvPr/>
        </p:nvSpPr>
        <p:spPr>
          <a:xfrm>
            <a:off x="3520440" y="5897880"/>
            <a:ext cx="2377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README / LICENSE / DevOps CI 检查</a:t>
            </a:r>
            <a:endParaRPr lang="en-US" sz="900" dirty="0"/>
          </a:p>
        </p:txBody>
      </p:sp>
      <p:sp>
        <p:nvSpPr>
          <p:cNvPr id="21" name="Shape 17"/>
          <p:cNvSpPr/>
          <p:nvPr/>
        </p:nvSpPr>
        <p:spPr>
          <a:xfrm>
            <a:off x="6217920" y="5029200"/>
            <a:ext cx="2697480" cy="1463040"/>
          </a:xfrm>
          <a:prstGeom prst="roundRect">
            <a:avLst>
              <a:gd name="adj" fmla="val 500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2" name="Text 18"/>
          <p:cNvSpPr/>
          <p:nvPr/>
        </p:nvSpPr>
        <p:spPr>
          <a:xfrm>
            <a:off x="6355080" y="51206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贡献模式</a:t>
            </a:r>
            <a:endParaRPr lang="en-US" sz="1200" dirty="0"/>
          </a:p>
        </p:txBody>
      </p:sp>
      <p:sp>
        <p:nvSpPr>
          <p:cNvPr id="23" name="Text 19"/>
          <p:cNvSpPr/>
          <p:nvPr/>
        </p:nvSpPr>
        <p:spPr>
          <a:xfrm>
            <a:off x="6355080" y="5394960"/>
            <a:ext cx="23774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6.8/10</a:t>
            </a:r>
            <a:endParaRPr lang="en-US" sz="2200" dirty="0"/>
          </a:p>
        </p:txBody>
      </p:sp>
      <p:sp>
        <p:nvSpPr>
          <p:cNvPr id="24" name="Text 20"/>
          <p:cNvSpPr/>
          <p:nvPr/>
        </p:nvSpPr>
        <p:spPr>
          <a:xfrm>
            <a:off x="6355080" y="5897880"/>
            <a:ext cx="2377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 位贡献者 + 提交活跃度分析</a:t>
            </a:r>
            <a:endParaRPr lang="en-US" sz="900" dirty="0"/>
          </a:p>
        </p:txBody>
      </p:sp>
      <p:sp>
        <p:nvSpPr>
          <p:cNvPr id="25" name="Shape 21"/>
          <p:cNvSpPr/>
          <p:nvPr/>
        </p:nvSpPr>
        <p:spPr>
          <a:xfrm>
            <a:off x="9052560" y="5029200"/>
            <a:ext cx="2697480" cy="1463040"/>
          </a:xfrm>
          <a:prstGeom prst="roundRect">
            <a:avLst>
              <a:gd name="adj" fmla="val 500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6" name="Text 22"/>
          <p:cNvSpPr/>
          <p:nvPr/>
        </p:nvSpPr>
        <p:spPr>
          <a:xfrm>
            <a:off x="9189720" y="51206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社区健康度</a:t>
            </a:r>
            <a:endParaRPr lang="en-US" sz="1200" dirty="0"/>
          </a:p>
        </p:txBody>
      </p:sp>
      <p:sp>
        <p:nvSpPr>
          <p:cNvPr id="27" name="Text 23"/>
          <p:cNvSpPr/>
          <p:nvPr/>
        </p:nvSpPr>
        <p:spPr>
          <a:xfrm>
            <a:off x="9189720" y="5394960"/>
            <a:ext cx="23774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9731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4.4/10</a:t>
            </a:r>
            <a:endParaRPr lang="en-US" sz="2200" dirty="0"/>
          </a:p>
        </p:txBody>
      </p:sp>
      <p:sp>
        <p:nvSpPr>
          <p:cNvPr id="28" name="Text 24"/>
          <p:cNvSpPr/>
          <p:nvPr/>
        </p:nvSpPr>
        <p:spPr>
          <a:xfrm>
            <a:off x="9189720" y="5897880"/>
            <a:ext cx="23774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处理 + PR 合并 + 响应速度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 B：热点追踪与知识图谱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多关键词搜索 → 实体关系图谱 → HTML 可视化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188720"/>
            <a:ext cx="7772400" cy="437083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48640" y="5596128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knowledge-graph-gitlink.html · 21 个仓库 · 4 主题 · 2 技术栈 · 4 组织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8503920" y="1188720"/>
            <a:ext cx="3108960" cy="5029200"/>
          </a:xfrm>
          <a:prstGeom prst="roundRect">
            <a:avLst>
              <a:gd name="adj" fmla="val 2353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686800" y="132588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工作流程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686800" y="182880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 1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9509760" y="182880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多关键词搜索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8686800" y="210312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搜索 "gitlink" + "CLI"</a:t>
            </a:r>
            <a:endParaRPr lang="en-US" sz="9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去重后 21 个仓库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8686800" y="269748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 2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9509760" y="269748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数据丰富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8686800" y="297180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采集每个仓库的 Star/</a:t>
            </a:r>
            <a:endParaRPr lang="en-US" sz="9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Fork/语言/主题/组织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8686800" y="356616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 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9509760" y="356616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实体识别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8686800" y="38404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21 | 主题 4</a:t>
            </a:r>
            <a:endParaRPr lang="en-US" sz="9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技术栈 2 | 组织 4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8686800" y="443484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A78BF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 4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9509760" y="443484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关系提取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8686800" y="4709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belongs_to / topic /</a:t>
            </a:r>
            <a:endParaRPr lang="en-US" sz="9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language / depends_on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8686800" y="530352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D4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 5</a:t>
            </a:r>
            <a:endParaRPr lang="en-US" sz="1100" dirty="0"/>
          </a:p>
        </p:txBody>
      </p:sp>
      <p:sp>
        <p:nvSpPr>
          <p:cNvPr id="26" name="Text 23"/>
          <p:cNvSpPr/>
          <p:nvPr/>
        </p:nvSpPr>
        <p:spPr>
          <a:xfrm>
            <a:off x="9509760" y="530352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可视化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8686800" y="557784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Mermaid 知识图谱</a:t>
            </a:r>
            <a:endParaRPr lang="en-US" sz="9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HTML 交互式渲染</a:t>
            </a:r>
            <a:endParaRPr lang="en-US" sz="900" dirty="0"/>
          </a:p>
        </p:txBody>
      </p:sp>
      <p:sp>
        <p:nvSpPr>
          <p:cNvPr id="28" name="Shape 25"/>
          <p:cNvSpPr/>
          <p:nvPr/>
        </p:nvSpPr>
        <p:spPr>
          <a:xfrm>
            <a:off x="548640" y="5943600"/>
            <a:ext cx="7772400" cy="548640"/>
          </a:xfrm>
          <a:prstGeom prst="roundRect">
            <a:avLst>
              <a:gd name="adj" fmla="val 8333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731520" y="59436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亮点：知识图谱支持缩放/拖拽/点击高亮，自动发现仓库间关联关系</a:t>
            </a:r>
            <a:endParaRPr lang="en-US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 C：科研合规与复现性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research-compliance · 真实验证 ifzhang/FairMOT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真实仓库验证：ifzhang/FairMOT · 纯远程只读审查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委托 compliance 通用合规 + 自研复现性证据链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三维证据链：数据/环境/结果（正交不重复）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证据导向审查记录（非分数排名）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先呈现"看到了什么"，让读者自行判断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全程只读，不污染他人仓库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375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对应：skills/gitlink-research-compliance/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🔬 FairMOT 审查发现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✅ 合规</a:t>
            </a:r>
            <a:endParaRPr lang="en-US" sz="1000" dirty="0"/>
          </a:p>
        </p:txBody>
      </p:sp>
      <p:sp>
        <p:nvSpPr>
          <p:cNvPr id="22" name="Text 19"/>
          <p:cNvSpPr/>
          <p:nvPr/>
        </p:nvSpPr>
        <p:spPr>
          <a:xfrm>
            <a:off x="7772400" y="4069080"/>
            <a:ext cx="3840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MIT License · Copyright (c) 2020 YifuZhang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6949440" y="448056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⚠️ 数据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7772400" y="4480560"/>
            <a:ext cx="3840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README 给下载来源，未随仓托管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6949440" y="489204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✅ 环境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7772400" y="4892040"/>
            <a:ext cx="3840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requirements.txt: yacs/opencv/cython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6949440" y="530352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❌ 结果</a:t>
            </a:r>
            <a:endParaRPr lang="en-US" sz="1000" dirty="0"/>
          </a:p>
        </p:txBody>
      </p:sp>
      <p:sp>
        <p:nvSpPr>
          <p:cNvPr id="28" name="Text 25"/>
          <p:cNvSpPr/>
          <p:nvPr/>
        </p:nvSpPr>
        <p:spPr>
          <a:xfrm>
            <a:off x="7772400" y="5303520"/>
            <a:ext cx="3840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release 0 个，无预训练权重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6949440" y="5715000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⚠️ 引用</a:t>
            </a:r>
            <a:endParaRPr lang="en-US" sz="1000" dirty="0"/>
          </a:p>
        </p:txBody>
      </p:sp>
      <p:sp>
        <p:nvSpPr>
          <p:cNvPr id="30" name="Text 27"/>
          <p:cNvSpPr/>
          <p:nvPr/>
        </p:nvSpPr>
        <p:spPr>
          <a:xfrm>
            <a:off x="7772400" y="5715000"/>
            <a:ext cx="3840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README 无 cite/BibTeX 关键词</a:t>
            </a:r>
            <a:endParaRPr lang="en-US" sz="900" dirty="0"/>
          </a:p>
        </p:txBody>
      </p:sp>
      <p:sp>
        <p:nvSpPr>
          <p:cNvPr id="31" name="Text 28"/>
          <p:cNvSpPr/>
          <p:nvPr/>
        </p:nvSpPr>
        <p:spPr>
          <a:xfrm>
            <a:off x="6949440" y="6172200"/>
            <a:ext cx="46634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产物：证据导向审查记录 · 全程只读</a:t>
            </a:r>
            <a:endParaRPr lang="en-US" sz="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 D：科研协作智能匹配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research-matching · 真实验证 Gitlink/forgeplus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真实仓库验证：Gitlink/forgeplus · 4246 Issue / 355 PR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委托 insight 画像 + 自研角色匹配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4 角色：数据/算法/工程/评测（科研分工）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PR 标题+分支名+文件路径推断角色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诚实呈现偏科，不掩饰算法局限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缺口识别：哪个角色无人匹配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375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对应：skills/gitlink-research-matching/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🔬 forgeplus 匹配结果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xxq250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8321040" y="406908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 PR → 工程</a:t>
            </a:r>
            <a:endParaRPr lang="en-US" sz="800" dirty="0"/>
          </a:p>
        </p:txBody>
      </p:sp>
      <p:sp>
        <p:nvSpPr>
          <p:cNvPr id="23" name="Text 20"/>
          <p:cNvSpPr/>
          <p:nvPr/>
        </p:nvSpPr>
        <p:spPr>
          <a:xfrm>
            <a:off x="10149840" y="40690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🟡 中</a:t>
            </a:r>
            <a:endParaRPr lang="en-US" sz="800" dirty="0"/>
          </a:p>
        </p:txBody>
      </p:sp>
      <p:sp>
        <p:nvSpPr>
          <p:cNvPr id="24" name="Text 21"/>
          <p:cNvSpPr/>
          <p:nvPr/>
        </p:nvSpPr>
        <p:spPr>
          <a:xfrm>
            <a:off x="6949440" y="443484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dtwdtw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8321040" y="44348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 PR → 工程</a:t>
            </a:r>
            <a:endParaRPr lang="en-US" sz="800" dirty="0"/>
          </a:p>
        </p:txBody>
      </p:sp>
      <p:sp>
        <p:nvSpPr>
          <p:cNvPr id="26" name="Text 23"/>
          <p:cNvSpPr/>
          <p:nvPr/>
        </p:nvSpPr>
        <p:spPr>
          <a:xfrm>
            <a:off x="10149840" y="443484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🟢 高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6949440" y="480060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maxjhandsome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8321040" y="480060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 PR → 工程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10149840" y="480060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🔴 低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6949440" y="525780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⚠️ 偏科：3人全落"工程"，无数据/算法/评测</a:t>
            </a:r>
            <a:endParaRPr lang="en-US" sz="900" dirty="0"/>
          </a:p>
        </p:txBody>
      </p:sp>
      <p:sp>
        <p:nvSpPr>
          <p:cNvPr id="31" name="Text 28"/>
          <p:cNvSpPr/>
          <p:nvPr/>
        </p:nvSpPr>
        <p:spPr>
          <a:xfrm>
            <a:off x="6949440" y="553212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 这本身也是匹配算法的正确输出</a:t>
            </a:r>
            <a:endParaRPr lang="en-US" sz="800" dirty="0"/>
          </a:p>
        </p:txBody>
      </p:sp>
      <p:sp>
        <p:nvSpPr>
          <p:cNvPr id="32" name="Text 29"/>
          <p:cNvSpPr/>
          <p:nvPr/>
        </p:nvSpPr>
        <p:spPr>
          <a:xfrm>
            <a:off x="6949440" y="58978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委托 insight 画像 + 自研角色匹配 · 全程只读</a:t>
            </a:r>
            <a:endParaRPr lang="en-US" sz="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 E：科研进度跟踪与预警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research-progress · 真实验证 Gitlink/gitlink-cli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51560"/>
            <a:ext cx="6400800" cy="4736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365760" y="585216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真实仓库验证：Gitlink/gitlink-cli · 19 Issue · 6 维风险信号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766560" y="1051560"/>
            <a:ext cx="5029200" cy="2743200"/>
          </a:xfrm>
          <a:prstGeom prst="roundRect">
            <a:avLst>
              <a:gd name="adj" fmla="val 1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949440" y="109728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🧠 设计思路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6949440" y="141732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委托 project-health 静态 + 自研动态预警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949440" y="178308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6 维风险信号：停滞/高优无人/零回复/积压/突变/DDL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949440" y="214884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证据导向预警清单（非单一健康分数）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6949440" y="251460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适应 GitLink 数据现实：里程碑多数为空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6949440" y="2880360"/>
            <a:ext cx="4663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以 Issue+提交时间序列为预警锚点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949440" y="333756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对应：skills/gitlink-research-progress/</a:t>
            </a:r>
            <a:endParaRPr lang="en-US" sz="800" dirty="0"/>
          </a:p>
        </p:txBody>
      </p:sp>
      <p:sp>
        <p:nvSpPr>
          <p:cNvPr id="19" name="Shape 16"/>
          <p:cNvSpPr/>
          <p:nvPr/>
        </p:nvSpPr>
        <p:spPr>
          <a:xfrm>
            <a:off x="6766560" y="3703320"/>
            <a:ext cx="5029200" cy="2697480"/>
          </a:xfrm>
          <a:prstGeom prst="roundRect">
            <a:avLst>
              <a:gd name="adj" fmla="val 169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949440" y="3749040"/>
            <a:ext cx="4663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🔬 gitlink-cli 预警结果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6949440" y="4069080"/>
            <a:ext cx="640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F444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🔴 高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7589520" y="40690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信号① 长期停滞</a:t>
            </a:r>
            <a:endParaRPr lang="en-US" sz="800" dirty="0"/>
          </a:p>
        </p:txBody>
      </p:sp>
      <p:sp>
        <p:nvSpPr>
          <p:cNvPr id="23" name="Text 20"/>
          <p:cNvSpPr/>
          <p:nvPr/>
        </p:nvSpPr>
        <p:spPr>
          <a:xfrm>
            <a:off x="9235440" y="406908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#2(86天) #5(65天) #6(64天)</a:t>
            </a:r>
            <a:endParaRPr lang="en-US" sz="700" dirty="0"/>
          </a:p>
        </p:txBody>
      </p:sp>
      <p:sp>
        <p:nvSpPr>
          <p:cNvPr id="24" name="Text 21"/>
          <p:cNvSpPr/>
          <p:nvPr/>
        </p:nvSpPr>
        <p:spPr>
          <a:xfrm>
            <a:off x="6949440" y="4709160"/>
            <a:ext cx="640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🟡 中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7589520" y="470916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信号③ 零回复</a:t>
            </a:r>
            <a:endParaRPr lang="en-US" sz="800" dirty="0"/>
          </a:p>
        </p:txBody>
      </p:sp>
      <p:sp>
        <p:nvSpPr>
          <p:cNvPr id="26" name="Text 23"/>
          <p:cNvSpPr/>
          <p:nvPr/>
        </p:nvSpPr>
        <p:spPr>
          <a:xfrm>
            <a:off x="9235440" y="470916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#17、#18 未解决且0评论</a:t>
            </a:r>
            <a:endParaRPr lang="en-US" sz="700" dirty="0"/>
          </a:p>
        </p:txBody>
      </p:sp>
      <p:sp>
        <p:nvSpPr>
          <p:cNvPr id="27" name="Text 24"/>
          <p:cNvSpPr/>
          <p:nvPr/>
        </p:nvSpPr>
        <p:spPr>
          <a:xfrm>
            <a:off x="6949440" y="5349240"/>
            <a:ext cx="640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🟢 低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7589520" y="534924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信号⑤ 提交突变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9235440" y="53492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近30天15条 vs 前30天0条→上升</a:t>
            </a:r>
            <a:endParaRPr lang="en-US" sz="700" dirty="0"/>
          </a:p>
        </p:txBody>
      </p:sp>
      <p:sp>
        <p:nvSpPr>
          <p:cNvPr id="30" name="Text 27"/>
          <p:cNvSpPr/>
          <p:nvPr/>
        </p:nvSpPr>
        <p:spPr>
          <a:xfrm>
            <a:off x="6949440" y="6035040"/>
            <a:ext cx="46634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关闭率53% · 评分62/100 · 全程只读</a:t>
            </a:r>
            <a:endParaRPr lang="en-US" sz="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评分体系权重设计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三套评分系统 · 权重有据可依 · 阈值梯度设计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097280"/>
            <a:ext cx="7772400" cy="512064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457200" y="6263640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评分权重可视化：周报 4 维 + 科研洞察 4 维 + 贡献者成长多维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8412480" y="1097280"/>
            <a:ext cx="3291840" cy="5120640"/>
          </a:xfrm>
          <a:prstGeom prst="roundRect">
            <a:avLst>
              <a:gd name="adj" fmla="val 2222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595360" y="1188720"/>
            <a:ext cx="2926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设计原则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595360" y="164592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信号优先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595360" y="192024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权重最高的维度是最能反映项目问题的信号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8595360" y="2395728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巴士因子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595360" y="2670048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贡献者权重高：单人维护 = 高风险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8595360" y="3145536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梯度阈值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595360" y="3419856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&gt;80%→10分 | &gt;50%→7分 | &gt;30%→5分 | 其他→3分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8595360" y="3895344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可调可复现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595360" y="4169664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权重在 JS 里硬编码，可调整，结果可复现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8595360" y="464515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⑤ 文档权重低</a:t>
            </a:r>
            <a:endParaRPr lang="en-US" sz="1200" dirty="0"/>
          </a:p>
        </p:txBody>
      </p:sp>
      <p:sp>
        <p:nvSpPr>
          <p:cNvPr id="22" name="Text 19"/>
          <p:cNvSpPr/>
          <p:nvPr/>
        </p:nvSpPr>
        <p:spPr>
          <a:xfrm>
            <a:off x="8595360" y="4919472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科研项目重代码不重文档，文档只给 20%</a:t>
            </a:r>
            <a:endParaRPr lang="en-US" sz="1000" dirty="0"/>
          </a:p>
        </p:txBody>
      </p:sp>
      <p:sp>
        <p:nvSpPr>
          <p:cNvPr id="23" name="Text 20"/>
          <p:cNvSpPr/>
          <p:nvPr/>
        </p:nvSpPr>
        <p:spPr>
          <a:xfrm>
            <a:off x="8595360" y="539496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⑥ 维护最关键</a:t>
            </a:r>
            <a:endParaRPr lang="en-US" sz="1200" dirty="0"/>
          </a:p>
        </p:txBody>
      </p:sp>
      <p:sp>
        <p:nvSpPr>
          <p:cNvPr id="24" name="Text 21"/>
          <p:cNvSpPr/>
          <p:nvPr/>
        </p:nvSpPr>
        <p:spPr>
          <a:xfrm>
            <a:off x="8595360" y="566928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成熟度里维护活跃度 30% 最高：老项目不维护=死项目</a:t>
            </a:r>
            <a:endParaRPr lang="en-US" sz="1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26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GitLink 操作中心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/gitlink 交互式菜单 · 16 项操作统一入口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188720"/>
            <a:ext cx="6400800" cy="5029200"/>
          </a:xfrm>
          <a:prstGeom prst="roundRect">
            <a:avLst>
              <a:gd name="adj" fmla="val 909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1280160"/>
            <a:ext cx="6035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🧭 GitLink 操作中心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640080" y="1600200"/>
            <a:ext cx="6035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🔍 单项操作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822960" y="1819656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  智能代码审查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22960" y="2020824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  Issue 自动分拣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822960" y="2221992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 Release Notes 生成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822960" y="2423160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  新人引导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" y="2679192"/>
            <a:ext cx="6035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📊 分析与成长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822960" y="2898648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  项目健康度报告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" y="3099816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 许可证合规检查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22960" y="3300984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  贡献者成长体系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640080" y="3557016"/>
            <a:ext cx="6035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🚀 端到端场景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22960" y="3776472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  社区运营自动化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22960" y="3977640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  代码质量看门人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822960" y="4178808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 项目一键初始化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4379976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多仓库协同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40080" y="4636008"/>
            <a:ext cx="6035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DD4B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🔬 科研辅助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822960" y="4855464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 科研项目洞悉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822960" y="5056632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 热点与知识图谱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822960" y="5257800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 合规与复现性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822960" y="5458968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15 协作智能匹配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822960" y="5660136"/>
            <a:ext cx="5852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 进度跟踪预警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640080" y="5943600"/>
            <a:ext cx="6035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上下方向键选择 · 输入序号/关键词 · 粘贴仓库网址</a:t>
            </a:r>
            <a:endParaRPr lang="en-US" sz="800" dirty="0"/>
          </a:p>
        </p:txBody>
      </p:sp>
      <p:sp>
        <p:nvSpPr>
          <p:cNvPr id="32" name="Shape 30"/>
          <p:cNvSpPr/>
          <p:nvPr/>
        </p:nvSpPr>
        <p:spPr>
          <a:xfrm>
            <a:off x="7040880" y="1188720"/>
            <a:ext cx="4663440" cy="5029200"/>
          </a:xfrm>
          <a:prstGeom prst="roundRect">
            <a:avLst>
              <a:gd name="adj" fmla="val 980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7223760" y="1325880"/>
            <a:ext cx="4297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三种触发方式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7223760" y="1828800"/>
            <a:ext cx="4297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① /gitlink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7223760" y="2121408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无参数 → 呈现 16 项菜单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7223760" y="2834640"/>
            <a:ext cx="4297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② /gitlink &lt;关键词&gt;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7223760" y="3127248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如"代码审查" → 直跳对应 Skill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7223760" y="3840480"/>
            <a:ext cx="4297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DD4B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③ /gitlink &lt;网址&gt;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7223760" y="4133088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 gitlink.org.cn/owner/repo</a:t>
            </a:r>
            <a:endParaRPr lang="en-US" sz="10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 自动解析仓库 → 选操作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7223760" y="4937760"/>
            <a:ext cx="4297680" cy="1097280"/>
          </a:xfrm>
          <a:prstGeom prst="roundRect">
            <a:avLst>
              <a:gd name="adj" fmla="val 416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7406640" y="498348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核心设计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7406640" y="5257800"/>
            <a:ext cx="3931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写操作默认 dry-run，确认后执行。支持自然短语触发："常用操作"自动唤起菜单。</a:t>
            </a:r>
            <a:endParaRPr lang="en-US" sz="9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DevOps 流水线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条建木（JianMu）流水线 · 覆盖构建/质量/运营/协同/成长/初始化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18872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126187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38BDF8">
              <a:alpha val="25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26187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构建流水线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85800" y="171907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触发：push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731520" y="2039112"/>
            <a:ext cx="164592" cy="164592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14" name="Text 12"/>
          <p:cNvSpPr/>
          <p:nvPr/>
        </p:nvSpPr>
        <p:spPr>
          <a:xfrm>
            <a:off x="731520" y="20391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960120" y="1993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拉取代码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731520" y="2359152"/>
            <a:ext cx="164592" cy="164592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17" name="Text 15"/>
          <p:cNvSpPr/>
          <p:nvPr/>
        </p:nvSpPr>
        <p:spPr>
          <a:xfrm>
            <a:off x="731520" y="23591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18" name="Text 16"/>
          <p:cNvSpPr/>
          <p:nvPr/>
        </p:nvSpPr>
        <p:spPr>
          <a:xfrm>
            <a:off x="960120" y="23134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GOPROXY 适配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731520" y="2679192"/>
            <a:ext cx="164592" cy="164592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20" name="Text 18"/>
          <p:cNvSpPr/>
          <p:nvPr/>
        </p:nvSpPr>
        <p:spPr>
          <a:xfrm>
            <a:off x="731520" y="267919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960120" y="26334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go build 编译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31520" y="2999232"/>
            <a:ext cx="164592" cy="164592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23" name="Text 21"/>
          <p:cNvSpPr/>
          <p:nvPr/>
        </p:nvSpPr>
        <p:spPr>
          <a:xfrm>
            <a:off x="731520" y="29992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960120" y="29535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version 验证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85800" y="324612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国内网络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4297680" y="118872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4389120" y="126187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22C55E">
              <a:alpha val="25000"/>
            </a:srgbClr>
          </a:solidFill>
          <a:ln/>
        </p:spPr>
      </p:sp>
      <p:sp>
        <p:nvSpPr>
          <p:cNvPr id="28" name="Text 26"/>
          <p:cNvSpPr/>
          <p:nvPr/>
        </p:nvSpPr>
        <p:spPr>
          <a:xfrm>
            <a:off x="4389120" y="126187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质量门禁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4434840" y="171907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触发：PR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4480560" y="2039112"/>
            <a:ext cx="164592" cy="164592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31" name="Text 29"/>
          <p:cNvSpPr/>
          <p:nvPr/>
        </p:nvSpPr>
        <p:spPr>
          <a:xfrm>
            <a:off x="4480560" y="20391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32" name="Text 30"/>
          <p:cNvSpPr/>
          <p:nvPr/>
        </p:nvSpPr>
        <p:spPr>
          <a:xfrm>
            <a:off x="4709160" y="1993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 PR 列表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4480560" y="2359152"/>
            <a:ext cx="164592" cy="164592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34" name="Text 32"/>
          <p:cNvSpPr/>
          <p:nvPr/>
        </p:nvSpPr>
        <p:spPr>
          <a:xfrm>
            <a:off x="4480560" y="23591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35" name="Text 33"/>
          <p:cNvSpPr/>
          <p:nvPr/>
        </p:nvSpPr>
        <p:spPr>
          <a:xfrm>
            <a:off x="4709160" y="23134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调 pr-deep-review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4480560" y="2679192"/>
            <a:ext cx="164592" cy="164592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37" name="Text 35"/>
          <p:cNvSpPr/>
          <p:nvPr/>
        </p:nvSpPr>
        <p:spPr>
          <a:xfrm>
            <a:off x="4480560" y="267919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38" name="Text 36"/>
          <p:cNvSpPr/>
          <p:nvPr/>
        </p:nvSpPr>
        <p:spPr>
          <a:xfrm>
            <a:off x="4709160" y="26334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CI 构建检查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4480560" y="2999232"/>
            <a:ext cx="164592" cy="164592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40" name="Text 38"/>
          <p:cNvSpPr/>
          <p:nvPr/>
        </p:nvSpPr>
        <p:spPr>
          <a:xfrm>
            <a:off x="4480560" y="29992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4709160" y="29535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门禁决策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4434840" y="324612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自动审查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8046720" y="118872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8138160" y="126187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FBBF24">
              <a:alpha val="25000"/>
            </a:srgbClr>
          </a:solidFill>
          <a:ln/>
        </p:spPr>
      </p:sp>
      <p:sp>
        <p:nvSpPr>
          <p:cNvPr id="45" name="Text 43"/>
          <p:cNvSpPr/>
          <p:nvPr/>
        </p:nvSpPr>
        <p:spPr>
          <a:xfrm>
            <a:off x="8138160" y="126187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社区运营</a:t>
            </a:r>
            <a:endParaRPr lang="en-US" sz="1300" dirty="0"/>
          </a:p>
        </p:txBody>
      </p:sp>
      <p:sp>
        <p:nvSpPr>
          <p:cNvPr id="46" name="Text 44"/>
          <p:cNvSpPr/>
          <p:nvPr/>
        </p:nvSpPr>
        <p:spPr>
          <a:xfrm>
            <a:off x="8183880" y="171907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触发：定时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8229600" y="2039112"/>
            <a:ext cx="164592" cy="164592"/>
          </a:xfrm>
          <a:prstGeom prst="ellipse">
            <a:avLst/>
          </a:prstGeom>
          <a:solidFill>
            <a:srgbClr val="FBBF24"/>
          </a:solidFill>
          <a:ln/>
        </p:spPr>
      </p:sp>
      <p:sp>
        <p:nvSpPr>
          <p:cNvPr id="48" name="Text 46"/>
          <p:cNvSpPr/>
          <p:nvPr/>
        </p:nvSpPr>
        <p:spPr>
          <a:xfrm>
            <a:off x="8229600" y="20391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49" name="Text 47"/>
          <p:cNvSpPr/>
          <p:nvPr/>
        </p:nvSpPr>
        <p:spPr>
          <a:xfrm>
            <a:off x="8458200" y="19933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定时触发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8229600" y="2359152"/>
            <a:ext cx="164592" cy="164592"/>
          </a:xfrm>
          <a:prstGeom prst="ellipse">
            <a:avLst/>
          </a:prstGeom>
          <a:solidFill>
            <a:srgbClr val="FBBF24"/>
          </a:solidFill>
          <a:ln/>
        </p:spPr>
      </p:sp>
      <p:sp>
        <p:nvSpPr>
          <p:cNvPr id="51" name="Text 49"/>
          <p:cNvSpPr/>
          <p:nvPr/>
        </p:nvSpPr>
        <p:spPr>
          <a:xfrm>
            <a:off x="8229600" y="23591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52" name="Text 50"/>
          <p:cNvSpPr/>
          <p:nvPr/>
        </p:nvSpPr>
        <p:spPr>
          <a:xfrm>
            <a:off x="8458200" y="23134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分拣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8229600" y="2679192"/>
            <a:ext cx="164592" cy="164592"/>
          </a:xfrm>
          <a:prstGeom prst="ellipse">
            <a:avLst/>
          </a:prstGeom>
          <a:solidFill>
            <a:srgbClr val="FBBF24"/>
          </a:solidFill>
          <a:ln/>
        </p:spPr>
      </p:sp>
      <p:sp>
        <p:nvSpPr>
          <p:cNvPr id="54" name="Text 52"/>
          <p:cNvSpPr/>
          <p:nvPr/>
        </p:nvSpPr>
        <p:spPr>
          <a:xfrm>
            <a:off x="8229600" y="267919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8458200" y="263347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周报生成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8229600" y="2999232"/>
            <a:ext cx="164592" cy="164592"/>
          </a:xfrm>
          <a:prstGeom prst="ellipse">
            <a:avLst/>
          </a:prstGeom>
          <a:solidFill>
            <a:srgbClr val="FBBF24"/>
          </a:solidFill>
          <a:ln/>
        </p:spPr>
      </p:sp>
      <p:sp>
        <p:nvSpPr>
          <p:cNvPr id="57" name="Text 55"/>
          <p:cNvSpPr/>
          <p:nvPr/>
        </p:nvSpPr>
        <p:spPr>
          <a:xfrm>
            <a:off x="8229600" y="29992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58" name="Text 56"/>
          <p:cNvSpPr/>
          <p:nvPr/>
        </p:nvSpPr>
        <p:spPr>
          <a:xfrm>
            <a:off x="8458200" y="29535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Release 发布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8183880" y="324612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无人值守</a:t>
            </a:r>
            <a:endParaRPr lang="en-US" sz="900" dirty="0"/>
          </a:p>
        </p:txBody>
      </p:sp>
      <p:sp>
        <p:nvSpPr>
          <p:cNvPr id="60" name="Shape 58"/>
          <p:cNvSpPr/>
          <p:nvPr/>
        </p:nvSpPr>
        <p:spPr>
          <a:xfrm>
            <a:off x="548640" y="374904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640080" y="382219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2DD4BF">
              <a:alpha val="25000"/>
            </a:srgbClr>
          </a:solidFill>
          <a:ln/>
        </p:spPr>
      </p:sp>
      <p:sp>
        <p:nvSpPr>
          <p:cNvPr id="62" name="Text 60"/>
          <p:cNvSpPr/>
          <p:nvPr/>
        </p:nvSpPr>
        <p:spPr>
          <a:xfrm>
            <a:off x="640080" y="382219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DD4B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项目初始化</a:t>
            </a:r>
            <a:endParaRPr lang="en-US" sz="1300" dirty="0"/>
          </a:p>
        </p:txBody>
      </p:sp>
      <p:sp>
        <p:nvSpPr>
          <p:cNvPr id="63" name="Text 61"/>
          <p:cNvSpPr/>
          <p:nvPr/>
        </p:nvSpPr>
        <p:spPr>
          <a:xfrm>
            <a:off x="685800" y="427939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触发：手动</a:t>
            </a:r>
            <a:endParaRPr lang="en-US" sz="900" dirty="0"/>
          </a:p>
        </p:txBody>
      </p:sp>
      <p:sp>
        <p:nvSpPr>
          <p:cNvPr id="64" name="Shape 62"/>
          <p:cNvSpPr/>
          <p:nvPr/>
        </p:nvSpPr>
        <p:spPr>
          <a:xfrm>
            <a:off x="731520" y="4599432"/>
            <a:ext cx="164592" cy="164592"/>
          </a:xfrm>
          <a:prstGeom prst="ellipse">
            <a:avLst/>
          </a:prstGeom>
          <a:solidFill>
            <a:srgbClr val="2DD4BF"/>
          </a:solidFill>
          <a:ln/>
        </p:spPr>
      </p:sp>
      <p:sp>
        <p:nvSpPr>
          <p:cNvPr id="65" name="Text 63"/>
          <p:cNvSpPr/>
          <p:nvPr/>
        </p:nvSpPr>
        <p:spPr>
          <a:xfrm>
            <a:off x="731520" y="45994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66" name="Text 64"/>
          <p:cNvSpPr/>
          <p:nvPr/>
        </p:nvSpPr>
        <p:spPr>
          <a:xfrm>
            <a:off x="960120" y="45537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解析描述</a:t>
            </a:r>
            <a:endParaRPr lang="en-US" sz="900" dirty="0"/>
          </a:p>
        </p:txBody>
      </p:sp>
      <p:sp>
        <p:nvSpPr>
          <p:cNvPr id="67" name="Shape 65"/>
          <p:cNvSpPr/>
          <p:nvPr/>
        </p:nvSpPr>
        <p:spPr>
          <a:xfrm>
            <a:off x="731520" y="4919472"/>
            <a:ext cx="164592" cy="164592"/>
          </a:xfrm>
          <a:prstGeom prst="ellipse">
            <a:avLst/>
          </a:prstGeom>
          <a:solidFill>
            <a:srgbClr val="2DD4BF"/>
          </a:solidFill>
          <a:ln/>
        </p:spPr>
      </p:sp>
      <p:sp>
        <p:nvSpPr>
          <p:cNvPr id="68" name="Text 66"/>
          <p:cNvSpPr/>
          <p:nvPr/>
        </p:nvSpPr>
        <p:spPr>
          <a:xfrm>
            <a:off x="731520" y="491947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69" name="Text 67"/>
          <p:cNvSpPr/>
          <p:nvPr/>
        </p:nvSpPr>
        <p:spPr>
          <a:xfrm>
            <a:off x="960120" y="487375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创建仓库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731520" y="5239512"/>
            <a:ext cx="164592" cy="164592"/>
          </a:xfrm>
          <a:prstGeom prst="ellipse">
            <a:avLst/>
          </a:prstGeom>
          <a:solidFill>
            <a:srgbClr val="2DD4BF"/>
          </a:solidFill>
          <a:ln/>
        </p:spPr>
      </p:sp>
      <p:sp>
        <p:nvSpPr>
          <p:cNvPr id="71" name="Text 69"/>
          <p:cNvSpPr/>
          <p:nvPr/>
        </p:nvSpPr>
        <p:spPr>
          <a:xfrm>
            <a:off x="731520" y="52395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72" name="Text 70"/>
          <p:cNvSpPr/>
          <p:nvPr/>
        </p:nvSpPr>
        <p:spPr>
          <a:xfrm>
            <a:off x="960120" y="51937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生成骨架</a:t>
            </a:r>
            <a:endParaRPr lang="en-US" sz="900" dirty="0"/>
          </a:p>
        </p:txBody>
      </p:sp>
      <p:sp>
        <p:nvSpPr>
          <p:cNvPr id="73" name="Shape 71"/>
          <p:cNvSpPr/>
          <p:nvPr/>
        </p:nvSpPr>
        <p:spPr>
          <a:xfrm>
            <a:off x="731520" y="5559552"/>
            <a:ext cx="164592" cy="164592"/>
          </a:xfrm>
          <a:prstGeom prst="ellipse">
            <a:avLst/>
          </a:prstGeom>
          <a:solidFill>
            <a:srgbClr val="2DD4BF"/>
          </a:solidFill>
          <a:ln/>
        </p:spPr>
      </p:sp>
      <p:sp>
        <p:nvSpPr>
          <p:cNvPr id="74" name="Text 72"/>
          <p:cNvSpPr/>
          <p:nvPr/>
        </p:nvSpPr>
        <p:spPr>
          <a:xfrm>
            <a:off x="731520" y="55595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75" name="Text 73"/>
          <p:cNvSpPr/>
          <p:nvPr/>
        </p:nvSpPr>
        <p:spPr>
          <a:xfrm>
            <a:off x="960120" y="55138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初始 Issue</a:t>
            </a:r>
            <a:endParaRPr lang="en-US" sz="900" dirty="0"/>
          </a:p>
        </p:txBody>
      </p:sp>
      <p:sp>
        <p:nvSpPr>
          <p:cNvPr id="76" name="Text 74"/>
          <p:cNvSpPr/>
          <p:nvPr/>
        </p:nvSpPr>
        <p:spPr>
          <a:xfrm>
            <a:off x="685800" y="580644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一键起项目</a:t>
            </a:r>
            <a:endParaRPr lang="en-US" sz="900" dirty="0"/>
          </a:p>
        </p:txBody>
      </p:sp>
      <p:sp>
        <p:nvSpPr>
          <p:cNvPr id="77" name="Shape 75"/>
          <p:cNvSpPr/>
          <p:nvPr/>
        </p:nvSpPr>
        <p:spPr>
          <a:xfrm>
            <a:off x="4297680" y="374904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4389120" y="382219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A78BFA">
              <a:alpha val="25000"/>
            </a:srgbClr>
          </a:solidFill>
          <a:ln/>
        </p:spPr>
      </p:sp>
      <p:sp>
        <p:nvSpPr>
          <p:cNvPr id="79" name="Text 77"/>
          <p:cNvSpPr/>
          <p:nvPr/>
        </p:nvSpPr>
        <p:spPr>
          <a:xfrm>
            <a:off x="4389120" y="382219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A78BF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多仓库协同</a:t>
            </a:r>
            <a:endParaRPr lang="en-US" sz="1300" dirty="0"/>
          </a:p>
        </p:txBody>
      </p:sp>
      <p:sp>
        <p:nvSpPr>
          <p:cNvPr id="80" name="Text 78"/>
          <p:cNvSpPr/>
          <p:nvPr/>
        </p:nvSpPr>
        <p:spPr>
          <a:xfrm>
            <a:off x="4434840" y="427939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触发：手动</a:t>
            </a:r>
            <a:endParaRPr lang="en-US" sz="900" dirty="0"/>
          </a:p>
        </p:txBody>
      </p:sp>
      <p:sp>
        <p:nvSpPr>
          <p:cNvPr id="81" name="Shape 79"/>
          <p:cNvSpPr/>
          <p:nvPr/>
        </p:nvSpPr>
        <p:spPr>
          <a:xfrm>
            <a:off x="4480560" y="4599432"/>
            <a:ext cx="164592" cy="164592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82" name="Text 80"/>
          <p:cNvSpPr/>
          <p:nvPr/>
        </p:nvSpPr>
        <p:spPr>
          <a:xfrm>
            <a:off x="4480560" y="45994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83" name="Text 81"/>
          <p:cNvSpPr/>
          <p:nvPr/>
        </p:nvSpPr>
        <p:spPr>
          <a:xfrm>
            <a:off x="4709160" y="45537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 Issue</a:t>
            </a:r>
            <a:endParaRPr lang="en-US" sz="900" dirty="0"/>
          </a:p>
        </p:txBody>
      </p:sp>
      <p:sp>
        <p:nvSpPr>
          <p:cNvPr id="84" name="Shape 82"/>
          <p:cNvSpPr/>
          <p:nvPr/>
        </p:nvSpPr>
        <p:spPr>
          <a:xfrm>
            <a:off x="4480560" y="4919472"/>
            <a:ext cx="164592" cy="164592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85" name="Text 83"/>
          <p:cNvSpPr/>
          <p:nvPr/>
        </p:nvSpPr>
        <p:spPr>
          <a:xfrm>
            <a:off x="4480560" y="491947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86" name="Text 84"/>
          <p:cNvSpPr/>
          <p:nvPr/>
        </p:nvSpPr>
        <p:spPr>
          <a:xfrm>
            <a:off x="4709160" y="487375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PR 看板</a:t>
            </a:r>
            <a:endParaRPr lang="en-US" sz="900" dirty="0"/>
          </a:p>
        </p:txBody>
      </p:sp>
      <p:sp>
        <p:nvSpPr>
          <p:cNvPr id="87" name="Shape 85"/>
          <p:cNvSpPr/>
          <p:nvPr/>
        </p:nvSpPr>
        <p:spPr>
          <a:xfrm>
            <a:off x="4480560" y="5239512"/>
            <a:ext cx="164592" cy="164592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88" name="Text 86"/>
          <p:cNvSpPr/>
          <p:nvPr/>
        </p:nvSpPr>
        <p:spPr>
          <a:xfrm>
            <a:off x="4480560" y="52395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89" name="Text 87"/>
          <p:cNvSpPr/>
          <p:nvPr/>
        </p:nvSpPr>
        <p:spPr>
          <a:xfrm>
            <a:off x="4709160" y="51937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Release 协调</a:t>
            </a:r>
            <a:endParaRPr lang="en-US" sz="900" dirty="0"/>
          </a:p>
        </p:txBody>
      </p:sp>
      <p:sp>
        <p:nvSpPr>
          <p:cNvPr id="90" name="Shape 88"/>
          <p:cNvSpPr/>
          <p:nvPr/>
        </p:nvSpPr>
        <p:spPr>
          <a:xfrm>
            <a:off x="4480560" y="5559552"/>
            <a:ext cx="164592" cy="164592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91" name="Text 89"/>
          <p:cNvSpPr/>
          <p:nvPr/>
        </p:nvSpPr>
        <p:spPr>
          <a:xfrm>
            <a:off x="4480560" y="55595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92" name="Text 90"/>
          <p:cNvSpPr/>
          <p:nvPr/>
        </p:nvSpPr>
        <p:spPr>
          <a:xfrm>
            <a:off x="4709160" y="55138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看板生成</a:t>
            </a:r>
            <a:endParaRPr lang="en-US" sz="900" dirty="0"/>
          </a:p>
        </p:txBody>
      </p:sp>
      <p:sp>
        <p:nvSpPr>
          <p:cNvPr id="93" name="Text 91"/>
          <p:cNvSpPr/>
          <p:nvPr/>
        </p:nvSpPr>
        <p:spPr>
          <a:xfrm>
            <a:off x="4434840" y="580644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跨仓视图</a:t>
            </a:r>
            <a:endParaRPr lang="en-US" sz="900" dirty="0"/>
          </a:p>
        </p:txBody>
      </p:sp>
      <p:sp>
        <p:nvSpPr>
          <p:cNvPr id="94" name="Shape 92"/>
          <p:cNvSpPr/>
          <p:nvPr/>
        </p:nvSpPr>
        <p:spPr>
          <a:xfrm>
            <a:off x="8046720" y="3749040"/>
            <a:ext cx="3566160" cy="2331720"/>
          </a:xfrm>
          <a:prstGeom prst="roundRect">
            <a:avLst>
              <a:gd name="adj" fmla="val 196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8138160" y="3822192"/>
            <a:ext cx="3383280" cy="411480"/>
          </a:xfrm>
          <a:prstGeom prst="roundRect">
            <a:avLst>
              <a:gd name="adj" fmla="val 11111"/>
            </a:avLst>
          </a:prstGeom>
          <a:solidFill>
            <a:srgbClr val="EF4444">
              <a:alpha val="25000"/>
            </a:srgbClr>
          </a:solidFill>
          <a:ln/>
        </p:spPr>
      </p:sp>
      <p:sp>
        <p:nvSpPr>
          <p:cNvPr id="96" name="Text 94"/>
          <p:cNvSpPr/>
          <p:nvPr/>
        </p:nvSpPr>
        <p:spPr>
          <a:xfrm>
            <a:off x="8138160" y="3822192"/>
            <a:ext cx="33832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EF444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贡献者成长</a:t>
            </a:r>
            <a:endParaRPr lang="en-US" sz="1300" dirty="0"/>
          </a:p>
        </p:txBody>
      </p:sp>
      <p:sp>
        <p:nvSpPr>
          <p:cNvPr id="97" name="Text 95"/>
          <p:cNvSpPr/>
          <p:nvPr/>
        </p:nvSpPr>
        <p:spPr>
          <a:xfrm>
            <a:off x="8183880" y="4279392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触发：定时</a:t>
            </a:r>
            <a:endParaRPr lang="en-US" sz="900" dirty="0"/>
          </a:p>
        </p:txBody>
      </p:sp>
      <p:sp>
        <p:nvSpPr>
          <p:cNvPr id="98" name="Shape 96"/>
          <p:cNvSpPr/>
          <p:nvPr/>
        </p:nvSpPr>
        <p:spPr>
          <a:xfrm>
            <a:off x="8229600" y="4599432"/>
            <a:ext cx="164592" cy="164592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99" name="Text 97"/>
          <p:cNvSpPr/>
          <p:nvPr/>
        </p:nvSpPr>
        <p:spPr>
          <a:xfrm>
            <a:off x="8229600" y="459943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700" dirty="0"/>
          </a:p>
        </p:txBody>
      </p:sp>
      <p:sp>
        <p:nvSpPr>
          <p:cNvPr id="100" name="Text 98"/>
          <p:cNvSpPr/>
          <p:nvPr/>
        </p:nvSpPr>
        <p:spPr>
          <a:xfrm>
            <a:off x="8458200" y="455371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活动追踪</a:t>
            </a:r>
            <a:endParaRPr lang="en-US" sz="900" dirty="0"/>
          </a:p>
        </p:txBody>
      </p:sp>
      <p:sp>
        <p:nvSpPr>
          <p:cNvPr id="101" name="Shape 99"/>
          <p:cNvSpPr/>
          <p:nvPr/>
        </p:nvSpPr>
        <p:spPr>
          <a:xfrm>
            <a:off x="8229600" y="4919472"/>
            <a:ext cx="164592" cy="164592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102" name="Text 100"/>
          <p:cNvSpPr/>
          <p:nvPr/>
        </p:nvSpPr>
        <p:spPr>
          <a:xfrm>
            <a:off x="8229600" y="491947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700" dirty="0"/>
          </a:p>
        </p:txBody>
      </p:sp>
      <p:sp>
        <p:nvSpPr>
          <p:cNvPr id="103" name="Text 101"/>
          <p:cNvSpPr/>
          <p:nvPr/>
        </p:nvSpPr>
        <p:spPr>
          <a:xfrm>
            <a:off x="8458200" y="487375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成长分计算</a:t>
            </a:r>
            <a:endParaRPr lang="en-US" sz="900" dirty="0"/>
          </a:p>
        </p:txBody>
      </p:sp>
      <p:sp>
        <p:nvSpPr>
          <p:cNvPr id="104" name="Shape 102"/>
          <p:cNvSpPr/>
          <p:nvPr/>
        </p:nvSpPr>
        <p:spPr>
          <a:xfrm>
            <a:off x="8229600" y="5239512"/>
            <a:ext cx="164592" cy="164592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105" name="Text 103"/>
          <p:cNvSpPr/>
          <p:nvPr/>
        </p:nvSpPr>
        <p:spPr>
          <a:xfrm>
            <a:off x="8229600" y="523951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700" dirty="0"/>
          </a:p>
        </p:txBody>
      </p:sp>
      <p:sp>
        <p:nvSpPr>
          <p:cNvPr id="106" name="Text 104"/>
          <p:cNvSpPr/>
          <p:nvPr/>
        </p:nvSpPr>
        <p:spPr>
          <a:xfrm>
            <a:off x="8458200" y="519379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段位划分</a:t>
            </a:r>
            <a:endParaRPr lang="en-US" sz="900" dirty="0"/>
          </a:p>
        </p:txBody>
      </p:sp>
      <p:sp>
        <p:nvSpPr>
          <p:cNvPr id="107" name="Shape 105"/>
          <p:cNvSpPr/>
          <p:nvPr/>
        </p:nvSpPr>
        <p:spPr>
          <a:xfrm>
            <a:off x="8229600" y="5559552"/>
            <a:ext cx="164592" cy="164592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108" name="Text 106"/>
          <p:cNvSpPr/>
          <p:nvPr/>
        </p:nvSpPr>
        <p:spPr>
          <a:xfrm>
            <a:off x="8229600" y="5559552"/>
            <a:ext cx="164592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700" dirty="0"/>
          </a:p>
        </p:txBody>
      </p:sp>
      <p:sp>
        <p:nvSpPr>
          <p:cNvPr id="109" name="Text 107"/>
          <p:cNvSpPr/>
          <p:nvPr/>
        </p:nvSpPr>
        <p:spPr>
          <a:xfrm>
            <a:off x="8458200" y="5513832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颁发徽章</a:t>
            </a:r>
            <a:endParaRPr lang="en-US" sz="900" dirty="0"/>
          </a:p>
        </p:txBody>
      </p:sp>
      <p:sp>
        <p:nvSpPr>
          <p:cNvPr id="110" name="Text 108"/>
          <p:cNvSpPr/>
          <p:nvPr/>
        </p:nvSpPr>
        <p:spPr>
          <a:xfrm>
            <a:off x="8183880" y="5806440"/>
            <a:ext cx="3291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自动激励</a:t>
            </a:r>
            <a:endParaRPr lang="en-US" sz="9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28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团队分工与贡献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 git log 真实统计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280160"/>
            <a:ext cx="3566160" cy="3657600"/>
          </a:xfrm>
          <a:prstGeom prst="roundRect">
            <a:avLst>
              <a:gd name="adj" fmla="val 205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1371600"/>
            <a:ext cx="3383280" cy="548640"/>
          </a:xfrm>
          <a:prstGeom prst="roundRect">
            <a:avLst>
              <a:gd name="adj" fmla="val 8333"/>
            </a:avLst>
          </a:prstGeom>
          <a:solidFill>
            <a:srgbClr val="38BDF8">
              <a:alpha val="25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13716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赵昌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2560320" y="1371600"/>
            <a:ext cx="1371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(wqer)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731520" y="205740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60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2103120" y="21488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commits (37%)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1520" y="27432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子任务三/四 全部实现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31520" y="32004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5 端到端场景 + 5 科研 Skill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31520" y="3657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DevOps 6 条流水线搭建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731520" y="41148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操作中心 /gitlink 命令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297680" y="1280160"/>
            <a:ext cx="3566160" cy="3657600"/>
          </a:xfrm>
          <a:prstGeom prst="roundRect">
            <a:avLst>
              <a:gd name="adj" fmla="val 205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389120" y="1371600"/>
            <a:ext cx="3383280" cy="548640"/>
          </a:xfrm>
          <a:prstGeom prst="roundRect">
            <a:avLst>
              <a:gd name="adj" fmla="val 8333"/>
            </a:avLst>
          </a:prstGeom>
          <a:solidFill>
            <a:srgbClr val="22C55E">
              <a:alpha val="25000"/>
            </a:srgbClr>
          </a:solidFill>
          <a:ln/>
        </p:spPr>
      </p:sp>
      <p:sp>
        <p:nvSpPr>
          <p:cNvPr id="21" name="Text 19"/>
          <p:cNvSpPr/>
          <p:nvPr/>
        </p:nvSpPr>
        <p:spPr>
          <a:xfrm>
            <a:off x="4480560" y="13716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刘焱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6309360" y="1371600"/>
            <a:ext cx="1371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(liuyan688)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480560" y="205740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65</a:t>
            </a:r>
            <a:endParaRPr lang="en-US" sz="2800" dirty="0"/>
          </a:p>
        </p:txBody>
      </p:sp>
      <p:sp>
        <p:nvSpPr>
          <p:cNvPr id="24" name="Text 22"/>
          <p:cNvSpPr/>
          <p:nvPr/>
        </p:nvSpPr>
        <p:spPr>
          <a:xfrm>
            <a:off x="5852160" y="21488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commits (40%)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480560" y="27432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CLI 底层 14 个 Shortcut 模块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4480560" y="32004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REPL 交互模式（Bubble Tea）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4480560" y="3657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Bug 修复 + 测试覆盖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4480560" y="41148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操作中心科研集成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8046720" y="1280160"/>
            <a:ext cx="3566160" cy="3657600"/>
          </a:xfrm>
          <a:prstGeom prst="roundRect">
            <a:avLst>
              <a:gd name="adj" fmla="val 2051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8138160" y="1371600"/>
            <a:ext cx="3383280" cy="548640"/>
          </a:xfrm>
          <a:prstGeom prst="roundRect">
            <a:avLst>
              <a:gd name="adj" fmla="val 8333"/>
            </a:avLst>
          </a:prstGeom>
          <a:solidFill>
            <a:srgbClr val="FBBF24">
              <a:alpha val="25000"/>
            </a:srgbClr>
          </a:solidFill>
          <a:ln/>
        </p:spPr>
      </p:sp>
      <p:sp>
        <p:nvSpPr>
          <p:cNvPr id="31" name="Text 29"/>
          <p:cNvSpPr/>
          <p:nvPr/>
        </p:nvSpPr>
        <p:spPr>
          <a:xfrm>
            <a:off x="8229600" y="1371600"/>
            <a:ext cx="1828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曾蔚然</a:t>
            </a:r>
            <a:endParaRPr lang="en-US" sz="1800" dirty="0"/>
          </a:p>
        </p:txBody>
      </p:sp>
      <p:sp>
        <p:nvSpPr>
          <p:cNvPr id="32" name="Text 30"/>
          <p:cNvSpPr/>
          <p:nvPr/>
        </p:nvSpPr>
        <p:spPr>
          <a:xfrm>
            <a:off x="10058400" y="1371600"/>
            <a:ext cx="1371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(z2_cc)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8229600" y="205740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</a:t>
            </a:r>
            <a:endParaRPr lang="en-US" sz="2800" dirty="0"/>
          </a:p>
        </p:txBody>
      </p:sp>
      <p:sp>
        <p:nvSpPr>
          <p:cNvPr id="34" name="Text 32"/>
          <p:cNvSpPr/>
          <p:nvPr/>
        </p:nvSpPr>
        <p:spPr>
          <a:xfrm>
            <a:off x="9601200" y="214884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commits (19%)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8229600" y="27432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DevOps 流水线适配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8229600" y="32004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PR 审查 Skill 实现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8229600" y="3657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CI 构建检查适配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229600" y="41148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文档与交接</a:t>
            </a:r>
            <a:endParaRPr lang="en-US" sz="1000" dirty="0"/>
          </a:p>
        </p:txBody>
      </p:sp>
      <p:pic>
        <p:nvPicPr>
          <p:cNvPr id="3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4892040"/>
            <a:ext cx="941832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29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交付物清单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 + 文档 + 报告 + 演示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280160"/>
            <a:ext cx="5440680" cy="2377440"/>
          </a:xfrm>
          <a:prstGeom prst="roundRect">
            <a:avLst>
              <a:gd name="adj" fmla="val 307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1371600"/>
            <a:ext cx="5257800" cy="365760"/>
          </a:xfrm>
          <a:prstGeom prst="roundRect">
            <a:avLst>
              <a:gd name="adj" fmla="val 10000"/>
            </a:avLst>
          </a:prstGeom>
          <a:solidFill>
            <a:srgbClr val="38BDF8">
              <a:alpha val="20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13716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31520" y="18288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74 个 Go 源文件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474720" y="1828800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shortcuts/ + cmd/ + internal/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31520" y="2212848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35 个 AI Skills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474720" y="2212848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skills/gitlink-*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31520" y="2596896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20 个测试文件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474720" y="2596896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单元测试 + E2E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731520" y="2980944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28 个工作流脚本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3474720" y="2980944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Bash + JS 分析引擎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6217920" y="1280160"/>
            <a:ext cx="5440680" cy="2377440"/>
          </a:xfrm>
          <a:prstGeom prst="roundRect">
            <a:avLst>
              <a:gd name="adj" fmla="val 307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6309360" y="1371600"/>
            <a:ext cx="5257800" cy="365760"/>
          </a:xfrm>
          <a:prstGeom prst="roundRect">
            <a:avLst>
              <a:gd name="adj" fmla="val 10000"/>
            </a:avLst>
          </a:prstGeom>
          <a:solidFill>
            <a:srgbClr val="22C55E">
              <a:alpha val="20000"/>
            </a:srgbClr>
          </a:solidFill>
          <a:ln/>
        </p:spPr>
      </p:sp>
      <p:sp>
        <p:nvSpPr>
          <p:cNvPr id="22" name="Text 20"/>
          <p:cNvSpPr/>
          <p:nvPr/>
        </p:nvSpPr>
        <p:spPr>
          <a:xfrm>
            <a:off x="6400800" y="13716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DevOps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6400800" y="18288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6 条建木流水线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9144000" y="1828800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.devops/*.yml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400800" y="2212848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4 平台包分发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9144000" y="2212848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npm/brew/scoop/choco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400800" y="2596896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操作中心 /gitlink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9144000" y="2596896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.claude/commands/gitlink.md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548640" y="3840480"/>
            <a:ext cx="5440680" cy="2377440"/>
          </a:xfrm>
          <a:prstGeom prst="roundRect">
            <a:avLst>
              <a:gd name="adj" fmla="val 307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40080" y="3931920"/>
            <a:ext cx="5257800" cy="365760"/>
          </a:xfrm>
          <a:prstGeom prst="roundRect">
            <a:avLst>
              <a:gd name="adj" fmla="val 10000"/>
            </a:avLst>
          </a:prstGeom>
          <a:solidFill>
            <a:srgbClr val="FBBF24">
              <a:alpha val="20000"/>
            </a:srgbClr>
          </a:solidFill>
          <a:ln/>
        </p:spPr>
      </p:sp>
      <p:sp>
        <p:nvSpPr>
          <p:cNvPr id="31" name="Text 29"/>
          <p:cNvSpPr/>
          <p:nvPr/>
        </p:nvSpPr>
        <p:spPr>
          <a:xfrm>
            <a:off x="731520" y="393192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文档报告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73152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软件分析及建模报告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3474720" y="4389120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doc/软件分析及建模报告.docx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731520" y="4773168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新需求构思报告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3474720" y="4773168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doc/新需求构思报告.docx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31520" y="5157216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变更影响分析及测试报告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3474720" y="5157216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doc/变更影响分析及测试报告.docx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731520" y="5541264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交接文档 + 工作日志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3474720" y="5541264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doc/sub-task34-*.md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731520" y="5925312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RELEASE-NOTES.md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3474720" y="5925312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12KB 发布说明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731520" y="630936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汇报 PPT + 演示脚本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3474720" y="6309360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doc/汇报PPT-新版.pptx</a:t>
            </a:r>
            <a:endParaRPr lang="en-US" sz="900" dirty="0"/>
          </a:p>
        </p:txBody>
      </p:sp>
      <p:sp>
        <p:nvSpPr>
          <p:cNvPr id="44" name="Shape 42"/>
          <p:cNvSpPr/>
          <p:nvPr/>
        </p:nvSpPr>
        <p:spPr>
          <a:xfrm>
            <a:off x="6217920" y="3840480"/>
            <a:ext cx="5440680" cy="2377440"/>
          </a:xfrm>
          <a:prstGeom prst="roundRect">
            <a:avLst>
              <a:gd name="adj" fmla="val 307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6309360" y="3931920"/>
            <a:ext cx="5257800" cy="365760"/>
          </a:xfrm>
          <a:prstGeom prst="roundRect">
            <a:avLst>
              <a:gd name="adj" fmla="val 10000"/>
            </a:avLst>
          </a:prstGeom>
          <a:solidFill>
            <a:srgbClr val="A78BFA">
              <a:alpha val="20000"/>
            </a:srgbClr>
          </a:solidFill>
          <a:ln/>
        </p:spPr>
      </p:sp>
      <p:sp>
        <p:nvSpPr>
          <p:cNvPr id="46" name="Text 44"/>
          <p:cNvSpPr/>
          <p:nvPr/>
        </p:nvSpPr>
        <p:spPr>
          <a:xfrm>
            <a:off x="6400800" y="393192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A78BF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运行产出</a:t>
            </a:r>
            <a:endParaRPr lang="en-US" sz="1300" dirty="0"/>
          </a:p>
        </p:txBody>
      </p:sp>
      <p:sp>
        <p:nvSpPr>
          <p:cNvPr id="47" name="Text 45"/>
          <p:cNvSpPr/>
          <p:nvPr/>
        </p:nvSpPr>
        <p:spPr>
          <a:xfrm>
            <a:off x="64008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社区周报 HTML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9144000" y="4389120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weekly-health-report.html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6400800" y="4773168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Release Notes HTML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9144000" y="4773168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release-notes-v0.1.0.html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6400800" y="5157216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科研洞察报告 HTML</a:t>
            </a:r>
            <a:endParaRPr lang="en-US" sz="1100" dirty="0"/>
          </a:p>
        </p:txBody>
      </p:sp>
      <p:sp>
        <p:nvSpPr>
          <p:cNvPr id="52" name="Text 50"/>
          <p:cNvSpPr/>
          <p:nvPr/>
        </p:nvSpPr>
        <p:spPr>
          <a:xfrm>
            <a:off x="9144000" y="5157216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research-insight-report.html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6400800" y="5541264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✓ 知识图谱 HTML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9144000" y="5541264"/>
            <a:ext cx="2377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knowledge-graph-gitlink.html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项目概览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 gitlink-cli fork，扩展 CLI + AI Skills + 工作流 + 科研辅助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28016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48640" y="137160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211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548640" y="187452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Git 提交总数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468880" y="128016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468880" y="137160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818C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170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2468880" y="187452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新增文件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389120" y="128016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389120" y="137160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BB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17,005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4389120" y="187452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Go 代码行数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309360" y="128016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309360" y="137160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DD4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74</a:t>
            </a:r>
            <a:endParaRPr lang="en-US" sz="2400" dirty="0"/>
          </a:p>
        </p:txBody>
      </p:sp>
      <p:sp>
        <p:nvSpPr>
          <p:cNvPr id="20" name="Text 18"/>
          <p:cNvSpPr/>
          <p:nvPr/>
        </p:nvSpPr>
        <p:spPr>
          <a:xfrm>
            <a:off x="6309360" y="187452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Go 源文件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548640" y="246888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48640" y="256032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A78BF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</a:t>
            </a:r>
            <a:endParaRPr lang="en-US" sz="2400" dirty="0"/>
          </a:p>
        </p:txBody>
      </p:sp>
      <p:sp>
        <p:nvSpPr>
          <p:cNvPr id="23" name="Text 21"/>
          <p:cNvSpPr/>
          <p:nvPr/>
        </p:nvSpPr>
        <p:spPr>
          <a:xfrm>
            <a:off x="548640" y="306324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Skills 总数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468880" y="246888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468880" y="256032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400" dirty="0"/>
          </a:p>
        </p:txBody>
      </p:sp>
      <p:sp>
        <p:nvSpPr>
          <p:cNvPr id="26" name="Text 24"/>
          <p:cNvSpPr/>
          <p:nvPr/>
        </p:nvSpPr>
        <p:spPr>
          <a:xfrm>
            <a:off x="2468880" y="306324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 Shortcut 模块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4389120" y="246888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4389120" y="256032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9731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2400" dirty="0"/>
          </a:p>
        </p:txBody>
      </p:sp>
      <p:sp>
        <p:nvSpPr>
          <p:cNvPr id="29" name="Text 27"/>
          <p:cNvSpPr/>
          <p:nvPr/>
        </p:nvSpPr>
        <p:spPr>
          <a:xfrm>
            <a:off x="4389120" y="306324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测试文件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6309360" y="2468880"/>
            <a:ext cx="1783080" cy="1051560"/>
          </a:xfrm>
          <a:prstGeom prst="roundRect">
            <a:avLst>
              <a:gd name="adj" fmla="val 6957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309360" y="256032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EAB3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400" dirty="0"/>
          </a:p>
        </p:txBody>
      </p:sp>
      <p:sp>
        <p:nvSpPr>
          <p:cNvPr id="32" name="Text 30"/>
          <p:cNvSpPr/>
          <p:nvPr/>
        </p:nvSpPr>
        <p:spPr>
          <a:xfrm>
            <a:off x="6309360" y="3063240"/>
            <a:ext cx="1783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DevOps 流水线</a:t>
            </a:r>
            <a:endParaRPr lang="en-US" sz="1000" dirty="0"/>
          </a:p>
        </p:txBody>
      </p:sp>
      <p:pic>
        <p:nvPicPr>
          <p:cNvPr id="3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0" y="1188720"/>
            <a:ext cx="4114800" cy="2560320"/>
          </a:xfrm>
          <a:prstGeom prst="rect">
            <a:avLst/>
          </a:prstGeom>
        </p:spPr>
      </p:pic>
      <p:sp>
        <p:nvSpPr>
          <p:cNvPr id="34" name="Text 31"/>
          <p:cNvSpPr/>
          <p:nvPr/>
        </p:nvSpPr>
        <p:spPr>
          <a:xfrm>
            <a:off x="7772400" y="374904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三层架构</a:t>
            </a:r>
            <a:endParaRPr lang="en-US" sz="1000" dirty="0"/>
          </a:p>
        </p:txBody>
      </p:sp>
      <p:sp>
        <p:nvSpPr>
          <p:cNvPr id="35" name="Shape 32"/>
          <p:cNvSpPr/>
          <p:nvPr/>
        </p:nvSpPr>
        <p:spPr>
          <a:xfrm>
            <a:off x="7772400" y="4114800"/>
            <a:ext cx="4114800" cy="1371600"/>
          </a:xfrm>
          <a:prstGeom prst="roundRect">
            <a:avLst>
              <a:gd name="adj" fmla="val 5333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7955280" y="41605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技术栈</a:t>
            </a:r>
            <a:endParaRPr lang="en-US" sz="1200" dirty="0"/>
          </a:p>
        </p:txBody>
      </p:sp>
      <p:sp>
        <p:nvSpPr>
          <p:cNvPr id="37" name="Text 34"/>
          <p:cNvSpPr/>
          <p:nvPr/>
        </p:nvSpPr>
        <p:spPr>
          <a:xfrm>
            <a:off x="7955280" y="4434840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Go 70.1% · JS 22.7% · Shell 6.7%</a:t>
            </a:r>
            <a:endParaRPr lang="en-US" sz="1000" dirty="0"/>
          </a:p>
        </p:txBody>
      </p:sp>
      <p:sp>
        <p:nvSpPr>
          <p:cNvPr id="38" name="Text 35"/>
          <p:cNvSpPr/>
          <p:nvPr/>
        </p:nvSpPr>
        <p:spPr>
          <a:xfrm>
            <a:off x="7955280" y="4690872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spf13/cobra + keyring</a:t>
            </a:r>
            <a:endParaRPr lang="en-US" sz="1000" dirty="0"/>
          </a:p>
        </p:txBody>
      </p:sp>
      <p:sp>
        <p:nvSpPr>
          <p:cNvPr id="39" name="Text 36"/>
          <p:cNvSpPr/>
          <p:nvPr/>
        </p:nvSpPr>
        <p:spPr>
          <a:xfrm>
            <a:off x="7955280" y="4946904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npm / brew / scoop / choco</a:t>
            </a:r>
            <a:endParaRPr lang="en-US" sz="1000" dirty="0"/>
          </a:p>
        </p:txBody>
      </p:sp>
      <p:sp>
        <p:nvSpPr>
          <p:cNvPr id="40" name="Text 37"/>
          <p:cNvSpPr/>
          <p:nvPr/>
        </p:nvSpPr>
        <p:spPr>
          <a:xfrm>
            <a:off x="7955280" y="5202936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Bubble Tea TUI + Mermaid</a:t>
            </a:r>
            <a:endParaRPr lang="en-US" sz="1000" dirty="0"/>
          </a:p>
        </p:txBody>
      </p:sp>
      <p:sp>
        <p:nvSpPr>
          <p:cNvPr id="41" name="Shape 38"/>
          <p:cNvSpPr/>
          <p:nvPr/>
        </p:nvSpPr>
        <p:spPr>
          <a:xfrm>
            <a:off x="548640" y="5669280"/>
            <a:ext cx="11064240" cy="822960"/>
          </a:xfrm>
          <a:prstGeom prst="roundRect">
            <a:avLst>
              <a:gd name="adj" fmla="val 5556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2" name="Text 39"/>
          <p:cNvSpPr/>
          <p:nvPr/>
        </p:nvSpPr>
        <p:spPr>
          <a:xfrm>
            <a:off x="731520" y="56692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亮点：全部数据来自 GitLink API 实时采集，PPT 截图均为真实运行结果</a:t>
            </a:r>
            <a:endParaRPr lang="en-US" sz="1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-1828800" y="-1828800"/>
            <a:ext cx="5486400" cy="5486400"/>
          </a:xfrm>
          <a:prstGeom prst="ellipse">
            <a:avLst/>
          </a:prstGeom>
          <a:solidFill>
            <a:srgbClr val="1E3A5F">
              <a:alpha val="3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8229600" y="3200400"/>
            <a:ext cx="4572000" cy="4572000"/>
          </a:xfrm>
          <a:prstGeom prst="ellipse">
            <a:avLst/>
          </a:prstGeom>
          <a:solidFill>
            <a:srgbClr val="2E1065">
              <a:alpha val="3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0" y="1828800"/>
            <a:ext cx="1219169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Q &amp; A</a:t>
            </a:r>
            <a:endParaRPr lang="en-US" sz="6000" dirty="0"/>
          </a:p>
        </p:txBody>
      </p:sp>
      <p:sp>
        <p:nvSpPr>
          <p:cNvPr id="6" name="Shape 4"/>
          <p:cNvSpPr/>
          <p:nvPr/>
        </p:nvSpPr>
        <p:spPr>
          <a:xfrm>
            <a:off x="5029200" y="3291840"/>
            <a:ext cx="2103120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3474720"/>
            <a:ext cx="12191695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感谢聆听 · 欢迎提问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0" y="457200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赵昌 (wqer) · 曾蔚然 (z2_cc) · 刘焱 (liuyan688)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0" y="502920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仓库：https://www.gitlink.org.cn/z2_cc/gitlink-cli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2286000"/>
            <a:ext cx="10058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子任务一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914400" y="283464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CLI 能力扩展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914400" y="3931920"/>
            <a:ext cx="2743200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41148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 14 个 Shortcut 模块 · REPL 交互模式 · 跨平台分发 · 20 个测试文件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 14 个 Shortcut 模块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覆盖 GitLink 平台 API 全域端点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collaborator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48640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协作者管理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48640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 命令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2176272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267712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16" name="Text 14"/>
          <p:cNvSpPr/>
          <p:nvPr/>
        </p:nvSpPr>
        <p:spPr>
          <a:xfrm>
            <a:off x="2267712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tag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2176272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标签管理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176272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命令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3803904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3895344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21" name="Text 19"/>
          <p:cNvSpPr/>
          <p:nvPr/>
        </p:nvSpPr>
        <p:spPr>
          <a:xfrm>
            <a:off x="3895344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milestone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3803904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里程碑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3803904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CRUD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5431536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522976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26" name="Text 24"/>
          <p:cNvSpPr/>
          <p:nvPr/>
        </p:nvSpPr>
        <p:spPr>
          <a:xfrm>
            <a:off x="5522976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file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5431536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文件管理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5431536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读写/删除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7059168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7150608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31" name="Text 29"/>
          <p:cNvSpPr/>
          <p:nvPr/>
        </p:nvSpPr>
        <p:spPr>
          <a:xfrm>
            <a:off x="7150608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commit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7059168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提交记录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7059168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查询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8686800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8778240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36" name="Text 34"/>
          <p:cNvSpPr/>
          <p:nvPr/>
        </p:nvSpPr>
        <p:spPr>
          <a:xfrm>
            <a:off x="8778240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label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8686800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标签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8686800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CRUD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10314432" y="13716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10405872" y="14630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41" name="Text 39"/>
          <p:cNvSpPr/>
          <p:nvPr/>
        </p:nvSpPr>
        <p:spPr>
          <a:xfrm>
            <a:off x="10405872" y="14630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sshkey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314432" y="17830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SSH 密钥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10314432" y="21031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</a:t>
            </a:r>
            <a:endParaRPr lang="en-US" sz="900" dirty="0"/>
          </a:p>
        </p:txBody>
      </p:sp>
      <p:sp>
        <p:nvSpPr>
          <p:cNvPr id="44" name="Shape 42"/>
          <p:cNvSpPr/>
          <p:nvPr/>
        </p:nvSpPr>
        <p:spPr>
          <a:xfrm>
            <a:off x="548640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640080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46" name="Text 44"/>
          <p:cNvSpPr/>
          <p:nvPr/>
        </p:nvSpPr>
        <p:spPr>
          <a:xfrm>
            <a:off x="640080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webhook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548640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Webhook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548640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投递监控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2176272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2267712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51" name="Text 49"/>
          <p:cNvSpPr/>
          <p:nvPr/>
        </p:nvSpPr>
        <p:spPr>
          <a:xfrm>
            <a:off x="2267712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wiki</a:t>
            </a:r>
            <a:endParaRPr lang="en-US" sz="1100" dirty="0"/>
          </a:p>
        </p:txBody>
      </p:sp>
      <p:sp>
        <p:nvSpPr>
          <p:cNvPr id="52" name="Text 50"/>
          <p:cNvSpPr/>
          <p:nvPr/>
        </p:nvSpPr>
        <p:spPr>
          <a:xfrm>
            <a:off x="2176272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Wiki 管理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2176272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页面 CRUD</a:t>
            </a:r>
            <a:endParaRPr lang="en-US" sz="900" dirty="0"/>
          </a:p>
        </p:txBody>
      </p:sp>
      <p:sp>
        <p:nvSpPr>
          <p:cNvPr id="54" name="Shape 52"/>
          <p:cNvSpPr/>
          <p:nvPr/>
        </p:nvSpPr>
        <p:spPr>
          <a:xfrm>
            <a:off x="3803904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3895344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56" name="Text 54"/>
          <p:cNvSpPr/>
          <p:nvPr/>
        </p:nvSpPr>
        <p:spPr>
          <a:xfrm>
            <a:off x="3895344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snippet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3803904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代码片段</a:t>
            </a:r>
            <a:endParaRPr lang="en-US" sz="1100" dirty="0"/>
          </a:p>
        </p:txBody>
      </p:sp>
      <p:sp>
        <p:nvSpPr>
          <p:cNvPr id="58" name="Text 56"/>
          <p:cNvSpPr/>
          <p:nvPr/>
        </p:nvSpPr>
        <p:spPr>
          <a:xfrm>
            <a:off x="3803904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CRUD</a:t>
            </a:r>
            <a:endParaRPr lang="en-US" sz="900" dirty="0"/>
          </a:p>
        </p:txBody>
      </p:sp>
      <p:sp>
        <p:nvSpPr>
          <p:cNvPr id="59" name="Shape 57"/>
          <p:cNvSpPr/>
          <p:nvPr/>
        </p:nvSpPr>
        <p:spPr>
          <a:xfrm>
            <a:off x="5431536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5522976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61" name="Text 59"/>
          <p:cNvSpPr/>
          <p:nvPr/>
        </p:nvSpPr>
        <p:spPr>
          <a:xfrm>
            <a:off x="5522976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attachment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5431536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附件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5431536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上传</a:t>
            </a:r>
            <a:endParaRPr lang="en-US" sz="900" dirty="0"/>
          </a:p>
        </p:txBody>
      </p:sp>
      <p:sp>
        <p:nvSpPr>
          <p:cNvPr id="64" name="Shape 62"/>
          <p:cNvSpPr/>
          <p:nvPr/>
        </p:nvSpPr>
        <p:spPr>
          <a:xfrm>
            <a:off x="7059168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150608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66" name="Text 64"/>
          <p:cNvSpPr/>
          <p:nvPr/>
        </p:nvSpPr>
        <p:spPr>
          <a:xfrm>
            <a:off x="7150608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dataset</a:t>
            </a:r>
            <a:endParaRPr lang="en-US" sz="1100" dirty="0"/>
          </a:p>
        </p:txBody>
      </p:sp>
      <p:sp>
        <p:nvSpPr>
          <p:cNvPr id="67" name="Text 65"/>
          <p:cNvSpPr/>
          <p:nvPr/>
        </p:nvSpPr>
        <p:spPr>
          <a:xfrm>
            <a:off x="7059168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数据集</a:t>
            </a:r>
            <a:endParaRPr lang="en-US" sz="1100" dirty="0"/>
          </a:p>
        </p:txBody>
      </p:sp>
      <p:sp>
        <p:nvSpPr>
          <p:cNvPr id="68" name="Text 66"/>
          <p:cNvSpPr/>
          <p:nvPr/>
        </p:nvSpPr>
        <p:spPr>
          <a:xfrm>
            <a:off x="7059168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</a:t>
            </a:r>
            <a:endParaRPr lang="en-US" sz="900" dirty="0"/>
          </a:p>
        </p:txBody>
      </p:sp>
      <p:sp>
        <p:nvSpPr>
          <p:cNvPr id="69" name="Shape 67"/>
          <p:cNvSpPr/>
          <p:nvPr/>
        </p:nvSpPr>
        <p:spPr>
          <a:xfrm>
            <a:off x="8686800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70" name="Shape 68"/>
          <p:cNvSpPr/>
          <p:nvPr/>
        </p:nvSpPr>
        <p:spPr>
          <a:xfrm>
            <a:off x="8778240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71" name="Text 69"/>
          <p:cNvSpPr/>
          <p:nvPr/>
        </p:nvSpPr>
        <p:spPr>
          <a:xfrm>
            <a:off x="8778240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template</a:t>
            </a:r>
            <a:endParaRPr lang="en-US" sz="1100" dirty="0"/>
          </a:p>
        </p:txBody>
      </p:sp>
      <p:sp>
        <p:nvSpPr>
          <p:cNvPr id="72" name="Text 70"/>
          <p:cNvSpPr/>
          <p:nvPr/>
        </p:nvSpPr>
        <p:spPr>
          <a:xfrm>
            <a:off x="8686800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模板</a:t>
            </a:r>
            <a:endParaRPr lang="en-US" sz="1100" dirty="0"/>
          </a:p>
        </p:txBody>
      </p:sp>
      <p:sp>
        <p:nvSpPr>
          <p:cNvPr id="73" name="Text 71"/>
          <p:cNvSpPr/>
          <p:nvPr/>
        </p:nvSpPr>
        <p:spPr>
          <a:xfrm>
            <a:off x="8686800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</a:t>
            </a:r>
            <a:endParaRPr lang="en-US" sz="900" dirty="0"/>
          </a:p>
        </p:txBody>
      </p:sp>
      <p:sp>
        <p:nvSpPr>
          <p:cNvPr id="74" name="Shape 72"/>
          <p:cNvSpPr/>
          <p:nvPr/>
        </p:nvSpPr>
        <p:spPr>
          <a:xfrm>
            <a:off x="10314432" y="2743200"/>
            <a:ext cx="1508760" cy="1188720"/>
          </a:xfrm>
          <a:prstGeom prst="roundRect">
            <a:avLst>
              <a:gd name="adj" fmla="val 6154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75" name="Shape 73"/>
          <p:cNvSpPr/>
          <p:nvPr/>
        </p:nvSpPr>
        <p:spPr>
          <a:xfrm>
            <a:off x="10405872" y="2834640"/>
            <a:ext cx="1325880" cy="274320"/>
          </a:xfrm>
          <a:prstGeom prst="roundRect">
            <a:avLst>
              <a:gd name="adj" fmla="val 13333"/>
            </a:avLst>
          </a:prstGeom>
          <a:solidFill>
            <a:srgbClr val="1E3A5F"/>
          </a:solidFill>
          <a:ln/>
        </p:spPr>
      </p:sp>
      <p:sp>
        <p:nvSpPr>
          <p:cNvPr id="76" name="Text 74"/>
          <p:cNvSpPr/>
          <p:nvPr/>
        </p:nvSpPr>
        <p:spPr>
          <a:xfrm>
            <a:off x="10405872" y="2834640"/>
            <a:ext cx="1325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util</a:t>
            </a:r>
            <a:endParaRPr lang="en-US" sz="1100" dirty="0"/>
          </a:p>
        </p:txBody>
      </p:sp>
      <p:sp>
        <p:nvSpPr>
          <p:cNvPr id="77" name="Text 75"/>
          <p:cNvSpPr/>
          <p:nvPr/>
        </p:nvSpPr>
        <p:spPr>
          <a:xfrm>
            <a:off x="10314432" y="3154680"/>
            <a:ext cx="1508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工具</a:t>
            </a:r>
            <a:endParaRPr lang="en-US" sz="1100" dirty="0"/>
          </a:p>
        </p:txBody>
      </p:sp>
      <p:sp>
        <p:nvSpPr>
          <p:cNvPr id="78" name="Text 76"/>
          <p:cNvSpPr/>
          <p:nvPr/>
        </p:nvSpPr>
        <p:spPr>
          <a:xfrm>
            <a:off x="10314432" y="3474720"/>
            <a:ext cx="1508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辅助</a:t>
            </a:r>
            <a:endParaRPr lang="en-US" sz="900" dirty="0"/>
          </a:p>
        </p:txBody>
      </p:sp>
      <p:sp>
        <p:nvSpPr>
          <p:cNvPr id="79" name="Shape 77"/>
          <p:cNvSpPr/>
          <p:nvPr/>
        </p:nvSpPr>
        <p:spPr>
          <a:xfrm>
            <a:off x="548640" y="4297680"/>
            <a:ext cx="11064240" cy="914400"/>
          </a:xfrm>
          <a:prstGeom prst="roundRect">
            <a:avLst>
              <a:gd name="adj" fmla="val 800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80" name="Text 78"/>
          <p:cNvSpPr/>
          <p:nvPr/>
        </p:nvSpPr>
        <p:spPr>
          <a:xfrm>
            <a:off x="73152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原有 10 个模块（增强）：</a:t>
            </a:r>
            <a:endParaRPr lang="en-US" sz="1100" dirty="0"/>
          </a:p>
        </p:txBody>
      </p:sp>
      <p:sp>
        <p:nvSpPr>
          <p:cNvPr id="81" name="Text 79"/>
          <p:cNvSpPr/>
          <p:nvPr/>
        </p:nvSpPr>
        <p:spPr>
          <a:xfrm>
            <a:off x="731520" y="470916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branch  ·  ci  ·  issue  ·  org  ·  pr  ·  release  ·  repo  ·  search  ·  user  ·  common</a:t>
            </a:r>
            <a:endParaRPr lang="en-US" sz="1200" dirty="0"/>
          </a:p>
        </p:txBody>
      </p:sp>
      <p:sp>
        <p:nvSpPr>
          <p:cNvPr id="82" name="Shape 80"/>
          <p:cNvSpPr/>
          <p:nvPr/>
        </p:nvSpPr>
        <p:spPr>
          <a:xfrm>
            <a:off x="548640" y="5394960"/>
            <a:ext cx="11064240" cy="1005840"/>
          </a:xfrm>
          <a:prstGeom prst="roundRect">
            <a:avLst>
              <a:gd name="adj" fmla="val 4545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731520" y="544068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亮点</a:t>
            </a:r>
            <a:endParaRPr lang="en-US" sz="1300" dirty="0"/>
          </a:p>
        </p:txBody>
      </p:sp>
      <p:sp>
        <p:nvSpPr>
          <p:cNvPr id="84" name="Text 82"/>
          <p:cNvSpPr/>
          <p:nvPr/>
        </p:nvSpPr>
        <p:spPr>
          <a:xfrm>
            <a:off x="731520" y="5760720"/>
            <a:ext cx="10515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• collaborator 模块支持批量操作（batch.go），4 命令含权限检查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• webhook 新增 +failed 投递监控 + +task-view 任务追踪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• file 模块覆盖创建/读取/删除/批量上传，补全了 CLI 文件管理空白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CLI 命令演示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真实终端运行截图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188720"/>
            <a:ext cx="7498080" cy="420624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48640" y="5440680"/>
            <a:ext cx="7498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▲ 终端实际运行：repo +info / issue +list / collaborator +list / webhook +failed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8321040" y="1188720"/>
            <a:ext cx="3383280" cy="4206240"/>
          </a:xfrm>
          <a:prstGeom prst="roundRect">
            <a:avLst>
              <a:gd name="adj" fmla="val 2162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503920" y="132588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演示说明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503920" y="1828800"/>
            <a:ext cx="3017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repo +info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8503920" y="210312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获取仓库详情，返回 JSON 结构化输出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8503920" y="2606040"/>
            <a:ext cx="3017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issue +list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8503920" y="288036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列出 Issue，支持分页和状态过滤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8503920" y="3383280"/>
            <a:ext cx="3017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collaborator +list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8503920" y="365760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列出协作者及角色权限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8503920" y="4160520"/>
            <a:ext cx="3017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webhook +failed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8503920" y="44348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查看最近 7 天投递失败记录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8321040" y="5029200"/>
            <a:ext cx="3383280" cy="1188720"/>
          </a:xfrm>
          <a:prstGeom prst="roundRect">
            <a:avLst>
              <a:gd name="adj" fmla="val 3846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503920" y="5120640"/>
            <a:ext cx="3017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统一输出格式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8503920" y="5440680"/>
            <a:ext cx="30175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所有命令支持 --format json/table/yaml，适配人工查看和 AI 解析两种场景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测试覆盖与跨平台分发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 个测试文件 + 4 平台包管理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1280160"/>
            <a:ext cx="6858000" cy="5029200"/>
          </a:xfrm>
          <a:prstGeom prst="roundRect">
            <a:avLst>
              <a:gd name="adj" fmla="val 1455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31520" y="141732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测试文件覆盖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31520" y="1920240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branch_test.go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017520" y="1920240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分支管理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4023360" y="1920240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collaborator_test.go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309360" y="1920240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协作者 + 批量操作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731520" y="222199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issue_test.go + batch_test.go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017520" y="2221992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Issue + 批量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4023360" y="222199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pr_test.go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309360" y="2221992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Pull Request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31520" y="252374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repo_test.go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3017520" y="2523744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仓库管理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4023360" y="252374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snippet_test.go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309360" y="2523744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代码片段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731520" y="2825496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tag_test.go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3017520" y="2825496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标签管理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4023360" y="2825496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user_test.go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309360" y="2825496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用户信息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731520" y="3127248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webhook_test.go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3017520" y="3127248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Webhook 管理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4023360" y="3127248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wiki_test.go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6309360" y="3127248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Wiki 页面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731520" y="3429000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common/runner_test.go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3017520" y="3429000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通用运行器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4023360" y="3429000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interactive E2E (7个)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309360" y="3429000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REPL 端到端测试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731520" y="373075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output/formatter_test.go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3017520" y="3730752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输出格式化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4023360" y="373075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interactive 模块 (5个)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6309360" y="3730752"/>
            <a:ext cx="914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命令面板/视口/执行器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7680960" y="1280160"/>
            <a:ext cx="3931920" cy="5029200"/>
          </a:xfrm>
          <a:prstGeom prst="roundRect">
            <a:avLst>
              <a:gd name="adj" fmla="val 1860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7863840" y="141732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跨平台分发</a:t>
            </a:r>
            <a:endParaRPr lang="en-US" sz="1400" dirty="0"/>
          </a:p>
        </p:txBody>
      </p:sp>
      <p:sp>
        <p:nvSpPr>
          <p:cNvPr id="41" name="Shape 39"/>
          <p:cNvSpPr/>
          <p:nvPr/>
        </p:nvSpPr>
        <p:spPr>
          <a:xfrm>
            <a:off x="7863840" y="1920240"/>
            <a:ext cx="3566160" cy="685800"/>
          </a:xfrm>
          <a:prstGeom prst="roundRect">
            <a:avLst>
              <a:gd name="adj" fmla="val 6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8046720" y="196596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npm</a:t>
            </a:r>
            <a:endParaRPr lang="en-US" sz="1300" dirty="0"/>
          </a:p>
        </p:txBody>
      </p:sp>
      <p:sp>
        <p:nvSpPr>
          <p:cNvPr id="43" name="Text 41"/>
          <p:cNvSpPr/>
          <p:nvPr/>
        </p:nvSpPr>
        <p:spPr>
          <a:xfrm>
            <a:off x="8046720" y="224028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@gitlink-ai/cli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9692640" y="196596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Node.js 全平台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7863840" y="2743200"/>
            <a:ext cx="3566160" cy="685800"/>
          </a:xfrm>
          <a:prstGeom prst="roundRect">
            <a:avLst>
              <a:gd name="adj" fmla="val 6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8046720" y="27889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Homebrew</a:t>
            </a:r>
            <a:endParaRPr lang="en-US" sz="1300" dirty="0"/>
          </a:p>
        </p:txBody>
      </p:sp>
      <p:sp>
        <p:nvSpPr>
          <p:cNvPr id="47" name="Text 45"/>
          <p:cNvSpPr/>
          <p:nvPr/>
        </p:nvSpPr>
        <p:spPr>
          <a:xfrm>
            <a:off x="8046720" y="306324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brew install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9692640" y="27889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macOS / Linux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7863840" y="3566160"/>
            <a:ext cx="3566160" cy="685800"/>
          </a:xfrm>
          <a:prstGeom prst="roundRect">
            <a:avLst>
              <a:gd name="adj" fmla="val 6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8046720" y="36118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18C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Scoop</a:t>
            </a:r>
            <a:endParaRPr lang="en-US" sz="1300" dirty="0"/>
          </a:p>
        </p:txBody>
      </p:sp>
      <p:sp>
        <p:nvSpPr>
          <p:cNvPr id="51" name="Text 49"/>
          <p:cNvSpPr/>
          <p:nvPr/>
        </p:nvSpPr>
        <p:spPr>
          <a:xfrm>
            <a:off x="8046720" y="38862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scoop install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9692640" y="361188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Windows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7863840" y="4389120"/>
            <a:ext cx="3566160" cy="685800"/>
          </a:xfrm>
          <a:prstGeom prst="roundRect">
            <a:avLst>
              <a:gd name="adj" fmla="val 6667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8046720" y="443484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A78BF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Chocolatey</a:t>
            </a:r>
            <a:endParaRPr lang="en-US" sz="1300" dirty="0"/>
          </a:p>
        </p:txBody>
      </p:sp>
      <p:sp>
        <p:nvSpPr>
          <p:cNvPr id="55" name="Text 53"/>
          <p:cNvSpPr/>
          <p:nvPr/>
        </p:nvSpPr>
        <p:spPr>
          <a:xfrm>
            <a:off x="8046720" y="470916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choco install</a:t>
            </a:r>
            <a:endParaRPr lang="en-US" sz="1000" dirty="0"/>
          </a:p>
        </p:txBody>
      </p:sp>
      <p:sp>
        <p:nvSpPr>
          <p:cNvPr id="56" name="Text 54"/>
          <p:cNvSpPr/>
          <p:nvPr/>
        </p:nvSpPr>
        <p:spPr>
          <a:xfrm>
            <a:off x="9692640" y="443484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Windows</a:t>
            </a:r>
            <a:endParaRPr lang="en-US" sz="900" dirty="0"/>
          </a:p>
        </p:txBody>
      </p:sp>
      <p:sp>
        <p:nvSpPr>
          <p:cNvPr id="57" name="Shape 55"/>
          <p:cNvSpPr/>
          <p:nvPr/>
        </p:nvSpPr>
        <p:spPr>
          <a:xfrm>
            <a:off x="7863840" y="5303520"/>
            <a:ext cx="3566160" cy="914400"/>
          </a:xfrm>
          <a:prstGeom prst="roundRect">
            <a:avLst>
              <a:gd name="adj" fmla="val 5000"/>
            </a:avLst>
          </a:prstGeom>
          <a:solidFill>
            <a:srgbClr val="1E3A5F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8046720" y="534924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⭐ REPL 交互模式 →</a:t>
            </a:r>
            <a:endParaRPr lang="en-US" sz="1200" dirty="0"/>
          </a:p>
        </p:txBody>
      </p:sp>
      <p:sp>
        <p:nvSpPr>
          <p:cNvPr id="59" name="Text 57"/>
          <p:cNvSpPr/>
          <p:nvPr/>
        </p:nvSpPr>
        <p:spPr>
          <a:xfrm>
            <a:off x="8046720" y="566928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下一页详细展示命令面板 / 表单输入 / 滚动视口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11338560" y="256032"/>
            <a:ext cx="457200" cy="457200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5" name="Text 3"/>
          <p:cNvSpPr/>
          <p:nvPr/>
        </p:nvSpPr>
        <p:spPr>
          <a:xfrm>
            <a:off x="11338560" y="2560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48640" y="22860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REPL 交互模式 — IDE 级命令行体验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48640" y="713232"/>
            <a:ext cx="9144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2027 行 Go 代码 · 12 个文件 · 7 个 E2E 测试 · 基于 Bubble Tea TUI 框架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051560"/>
            <a:ext cx="11064240" cy="0"/>
          </a:xfrm>
          <a:prstGeom prst="line">
            <a:avLst/>
          </a:prstGeom>
          <a:noFill/>
          <a:ln w="12700">
            <a:solidFill>
              <a:srgbClr val="1E293B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097280"/>
            <a:ext cx="5577840" cy="233172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457200" y="3456432"/>
            <a:ext cx="5577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命令面板 — 输入 / 唤起，fuzzy 搜索</a:t>
            </a:r>
            <a:endParaRPr lang="en-US" sz="120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1097280"/>
            <a:ext cx="5577840" cy="23317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6217920" y="3456432"/>
            <a:ext cx="5577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表单输入 — Tab 切换，必填校验</a:t>
            </a:r>
            <a:endParaRPr lang="en-US" sz="12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40480"/>
            <a:ext cx="5577840" cy="210312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57200" y="5961888"/>
            <a:ext cx="5577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滚动视口 — 长输出浏览，表格化渲染</a:t>
            </a:r>
            <a:endParaRPr lang="en-US" sz="1200" dirty="0"/>
          </a:p>
        </p:txBody>
      </p:sp>
      <p:sp>
        <p:nvSpPr>
          <p:cNvPr id="15" name="Shape 10"/>
          <p:cNvSpPr/>
          <p:nvPr/>
        </p:nvSpPr>
        <p:spPr>
          <a:xfrm>
            <a:off x="6217920" y="3840480"/>
            <a:ext cx="5577840" cy="2423160"/>
          </a:xfrm>
          <a:prstGeom prst="roundRect">
            <a:avLst>
              <a:gd name="adj" fmla="val 1509"/>
            </a:avLst>
          </a:prstGeom>
          <a:solidFill>
            <a:srgbClr val="1E293B"/>
          </a:solidFill>
          <a:ln w="6350">
            <a:solidFill>
              <a:srgbClr val="38BDF8">
                <a:alpha val="20000"/>
              </a:srgbClr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400800" y="3931920"/>
            <a:ext cx="5212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818CF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核心特性</a:t>
            </a:r>
            <a:endParaRPr lang="en-US" sz="1400" dirty="0"/>
          </a:p>
        </p:txBody>
      </p:sp>
      <p:sp>
        <p:nvSpPr>
          <p:cNvPr id="17" name="Text 12"/>
          <p:cNvSpPr/>
          <p:nvPr/>
        </p:nvSpPr>
        <p:spPr>
          <a:xfrm>
            <a:off x="6400800" y="429768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命令面板</a:t>
            </a:r>
            <a:endParaRPr lang="en-US" sz="1100" dirty="0"/>
          </a:p>
        </p:txBody>
      </p:sp>
      <p:sp>
        <p:nvSpPr>
          <p:cNvPr id="18" name="Text 13"/>
          <p:cNvSpPr/>
          <p:nvPr/>
        </p:nvSpPr>
        <p:spPr>
          <a:xfrm>
            <a:off x="7772400" y="42976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 / 唤起 → fuzzy 子序列匹配 → 两级导航（分组→命令）→ Esc 返回</a:t>
            </a:r>
            <a:endParaRPr lang="en-US" sz="1000" dirty="0"/>
          </a:p>
        </p:txBody>
      </p:sp>
      <p:sp>
        <p:nvSpPr>
          <p:cNvPr id="19" name="Text 14"/>
          <p:cNvSpPr/>
          <p:nvPr/>
        </p:nvSpPr>
        <p:spPr>
          <a:xfrm>
            <a:off x="6400800" y="475488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表单输入</a:t>
            </a:r>
            <a:endParaRPr lang="en-US" sz="1100" dirty="0"/>
          </a:p>
        </p:txBody>
      </p:sp>
      <p:sp>
        <p:nvSpPr>
          <p:cNvPr id="20" name="Text 15"/>
          <p:cNvSpPr/>
          <p:nvPr/>
        </p:nvSpPr>
        <p:spPr>
          <a:xfrm>
            <a:off x="7772400" y="47548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选中命令自动生成表单 → Tab/Shift+Tab 切换 → 必填校验 → Space 切换布尔</a:t>
            </a:r>
            <a:endParaRPr lang="en-US" sz="1000" dirty="0"/>
          </a:p>
        </p:txBody>
      </p:sp>
      <p:sp>
        <p:nvSpPr>
          <p:cNvPr id="21" name="Text 16"/>
          <p:cNvSpPr/>
          <p:nvPr/>
        </p:nvSpPr>
        <p:spPr>
          <a:xfrm>
            <a:off x="6400800" y="521208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滚动视口</a:t>
            </a:r>
            <a:endParaRPr lang="en-US" sz="1100" dirty="0"/>
          </a:p>
        </p:txBody>
      </p:sp>
      <p:sp>
        <p:nvSpPr>
          <p:cNvPr id="22" name="Text 17"/>
          <p:cNvSpPr/>
          <p:nvPr/>
        </p:nvSpPr>
        <p:spPr>
          <a:xfrm>
            <a:off x="7772400" y="52120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输出超一屏自动进入 → ↑↓/PgUp/PgDn → q/Esc 返回 → 表格化渲染</a:t>
            </a:r>
            <a:endParaRPr lang="en-US" sz="1000" dirty="0"/>
          </a:p>
        </p:txBody>
      </p:sp>
      <p:sp>
        <p:nvSpPr>
          <p:cNvPr id="23" name="Text 18"/>
          <p:cNvSpPr/>
          <p:nvPr/>
        </p:nvSpPr>
        <p:spPr>
          <a:xfrm>
            <a:off x="6400800" y="566928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▸ 技术实现</a:t>
            </a:r>
            <a:endParaRPr lang="en-US" sz="1100" dirty="0"/>
          </a:p>
        </p:txBody>
      </p:sp>
      <p:sp>
        <p:nvSpPr>
          <p:cNvPr id="24" name="Text 19"/>
          <p:cNvSpPr/>
          <p:nvPr/>
        </p:nvSpPr>
        <p:spPr>
          <a:xfrm>
            <a:off x="7772400" y="56692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E2E8F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Bubble Tea TUI (Elm 架构) · 2027 行 Go · 5 状态状态机 · 7 个 E2E 测试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2286000"/>
            <a:ext cx="10058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A78BF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子任务二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914400" y="283464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Agent Skills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914400" y="3931920"/>
            <a:ext cx="2743200" cy="54864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41148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→ 35（新增 24 个）· 遵循 Claude Code SKILL.md 规范 · 端到端验证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2026-07-04T01:51:19Z</dcterms:created>
  <dcterms:modified xsi:type="dcterms:W3CDTF">2026-07-04T01:51:19Z</dcterms:modified>
</cp:coreProperties>
</file>