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4"/>
  </p:notesMasterIdLst>
  <p:sldIdLst>
    <p:sldId id="297" r:id="rId2"/>
    <p:sldId id="266" r:id="rId3"/>
    <p:sldId id="298" r:id="rId4"/>
    <p:sldId id="310" r:id="rId5"/>
    <p:sldId id="332" r:id="rId6"/>
    <p:sldId id="311" r:id="rId7"/>
    <p:sldId id="331" r:id="rId8"/>
    <p:sldId id="309" r:id="rId9"/>
    <p:sldId id="312" r:id="rId10"/>
    <p:sldId id="333" r:id="rId11"/>
    <p:sldId id="339" r:id="rId12"/>
    <p:sldId id="313" r:id="rId13"/>
    <p:sldId id="314" r:id="rId14"/>
    <p:sldId id="330" r:id="rId15"/>
    <p:sldId id="315" r:id="rId16"/>
    <p:sldId id="329" r:id="rId17"/>
    <p:sldId id="301" r:id="rId18"/>
    <p:sldId id="317" r:id="rId19"/>
    <p:sldId id="316" r:id="rId20"/>
    <p:sldId id="303" r:id="rId21"/>
    <p:sldId id="322" r:id="rId22"/>
    <p:sldId id="337" r:id="rId23"/>
    <p:sldId id="338" r:id="rId24"/>
    <p:sldId id="326" r:id="rId25"/>
    <p:sldId id="328" r:id="rId26"/>
    <p:sldId id="325" r:id="rId27"/>
    <p:sldId id="327" r:id="rId28"/>
    <p:sldId id="321" r:id="rId29"/>
    <p:sldId id="334" r:id="rId30"/>
    <p:sldId id="319" r:id="rId31"/>
    <p:sldId id="320" r:id="rId32"/>
    <p:sldId id="288" r:id="rId33"/>
  </p:sldIdLst>
  <p:sldSz cx="9144000" cy="6858000" type="screen4x3"/>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 userDrawn="1">
          <p15:clr>
            <a:srgbClr val="A4A3A4"/>
          </p15:clr>
        </p15:guide>
        <p15:guide id="2" pos="5125" userDrawn="1">
          <p15:clr>
            <a:srgbClr val="A4A3A4"/>
          </p15:clr>
        </p15:guide>
        <p15:guide id="3" pos="1519" userDrawn="1">
          <p15:clr>
            <a:srgbClr val="A4A3A4"/>
          </p15:clr>
        </p15:guide>
        <p15:guide id="5" orient="horz" pos="1185" userDrawn="1">
          <p15:clr>
            <a:srgbClr val="A4A3A4"/>
          </p15:clr>
        </p15:guide>
        <p15:guide id="6" orient="horz" pos="2319" userDrawn="1">
          <p15:clr>
            <a:srgbClr val="A4A3A4"/>
          </p15:clr>
        </p15:guide>
        <p15:guide id="7" orient="horz" pos="32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4AB"/>
    <a:srgbClr val="E74E3E"/>
    <a:srgbClr val="9F9D9A"/>
    <a:srgbClr val="969696"/>
    <a:srgbClr val="666666"/>
    <a:srgbClr val="7C233E"/>
    <a:srgbClr val="92D14F"/>
    <a:srgbClr val="BFC0C0"/>
    <a:srgbClr val="0A377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34" autoAdjust="0"/>
    <p:restoredTop sz="91727" autoAdjust="0"/>
  </p:normalViewPr>
  <p:slideViewPr>
    <p:cSldViewPr snapToGrid="0" showGuides="1">
      <p:cViewPr varScale="1">
        <p:scale>
          <a:sx n="106" d="100"/>
          <a:sy n="106" d="100"/>
        </p:scale>
        <p:origin x="756" y="120"/>
      </p:cViewPr>
      <p:guideLst>
        <p:guide orient="horz" pos="255"/>
        <p:guide pos="5125"/>
        <p:guide pos="1519"/>
        <p:guide orient="horz" pos="1185"/>
        <p:guide orient="horz" pos="2319"/>
        <p:guide orient="horz" pos="322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CBB8CF-74AC-4416-A19D-3E1D1783B869}" type="doc">
      <dgm:prSet loTypeId="urn:microsoft.com/office/officeart/2005/8/layout/process2" loCatId="process" qsTypeId="urn:microsoft.com/office/officeart/2005/8/quickstyle/simple1" qsCatId="simple" csTypeId="urn:microsoft.com/office/officeart/2005/8/colors/accent1_2" csCatId="accent1" phldr="1"/>
      <dgm:spPr/>
    </dgm:pt>
    <dgm:pt modelId="{5CEAA64C-D7A4-4388-BECA-F5B5C2369D65}">
      <dgm:prSet phldrT="[文本]"/>
      <dgm:spPr>
        <a:solidFill>
          <a:srgbClr val="0174AB"/>
        </a:solidFill>
      </dgm:spPr>
      <dgm:t>
        <a:bodyPr/>
        <a:lstStyle/>
        <a:p>
          <a:r>
            <a:rPr lang="zh-CN" altLang="en-US" dirty="0" smtClean="0"/>
            <a:t>代码标注</a:t>
          </a:r>
          <a:endParaRPr lang="zh-CN" altLang="en-US" dirty="0"/>
        </a:p>
      </dgm:t>
    </dgm:pt>
    <dgm:pt modelId="{DA6511BC-D425-40B1-A677-D1FDB9E63F0A}" type="parTrans" cxnId="{88B3006C-6FA4-4AB2-AB4F-53D839C1A5D0}">
      <dgm:prSet/>
      <dgm:spPr/>
      <dgm:t>
        <a:bodyPr/>
        <a:lstStyle/>
        <a:p>
          <a:endParaRPr lang="zh-CN" altLang="en-US"/>
        </a:p>
      </dgm:t>
    </dgm:pt>
    <dgm:pt modelId="{DCA36707-83B0-43BD-A17C-61E090643A18}" type="sibTrans" cxnId="{88B3006C-6FA4-4AB2-AB4F-53D839C1A5D0}">
      <dgm:prSet/>
      <dgm:spPr>
        <a:solidFill>
          <a:srgbClr val="0174AB"/>
        </a:solidFill>
      </dgm:spPr>
      <dgm:t>
        <a:bodyPr/>
        <a:lstStyle/>
        <a:p>
          <a:endParaRPr lang="zh-CN" altLang="en-US" dirty="0"/>
        </a:p>
      </dgm:t>
    </dgm:pt>
    <dgm:pt modelId="{EA203247-736B-4B86-A39B-089CB2934A54}">
      <dgm:prSet phldrT="[文本]"/>
      <dgm:spPr>
        <a:solidFill>
          <a:srgbClr val="0174AB"/>
        </a:solidFill>
      </dgm:spPr>
      <dgm:t>
        <a:bodyPr/>
        <a:lstStyle/>
        <a:p>
          <a:r>
            <a:rPr lang="zh-CN" altLang="en-US" dirty="0" smtClean="0"/>
            <a:t>代码复用</a:t>
          </a:r>
          <a:endParaRPr lang="zh-CN" altLang="en-US" dirty="0"/>
        </a:p>
      </dgm:t>
    </dgm:pt>
    <dgm:pt modelId="{138516FF-F804-4E0D-AA74-5720A267134A}" type="parTrans" cxnId="{24F4A30B-23E1-49BE-AAAE-7BE77713418C}">
      <dgm:prSet/>
      <dgm:spPr/>
      <dgm:t>
        <a:bodyPr/>
        <a:lstStyle/>
        <a:p>
          <a:endParaRPr lang="zh-CN" altLang="en-US"/>
        </a:p>
      </dgm:t>
    </dgm:pt>
    <dgm:pt modelId="{4C8CA2D5-B6D7-446E-B00A-ED0F0831B3EA}" type="sibTrans" cxnId="{24F4A30B-23E1-49BE-AAAE-7BE77713418C}">
      <dgm:prSet/>
      <dgm:spPr/>
      <dgm:t>
        <a:bodyPr/>
        <a:lstStyle/>
        <a:p>
          <a:endParaRPr lang="zh-CN" altLang="en-US"/>
        </a:p>
      </dgm:t>
    </dgm:pt>
    <dgm:pt modelId="{353CCEBA-699F-4E24-B4C1-A8C845449D3E}" type="pres">
      <dgm:prSet presAssocID="{7DCBB8CF-74AC-4416-A19D-3E1D1783B869}" presName="linearFlow" presStyleCnt="0">
        <dgm:presLayoutVars>
          <dgm:resizeHandles val="exact"/>
        </dgm:presLayoutVars>
      </dgm:prSet>
      <dgm:spPr/>
    </dgm:pt>
    <dgm:pt modelId="{3DD82462-B3BB-46D9-A0CB-E88EAE355316}" type="pres">
      <dgm:prSet presAssocID="{5CEAA64C-D7A4-4388-BECA-F5B5C2369D65}" presName="node" presStyleLbl="node1" presStyleIdx="0" presStyleCnt="2" custScaleY="24636">
        <dgm:presLayoutVars>
          <dgm:bulletEnabled val="1"/>
        </dgm:presLayoutVars>
      </dgm:prSet>
      <dgm:spPr/>
    </dgm:pt>
    <dgm:pt modelId="{48EEAA1D-2901-4C9D-BA61-39FCF93A17F9}" type="pres">
      <dgm:prSet presAssocID="{DCA36707-83B0-43BD-A17C-61E090643A18}" presName="sibTrans" presStyleLbl="sibTrans2D1" presStyleIdx="0" presStyleCnt="1" custScaleX="79463" custScaleY="30709" custLinFactNeighborX="4135" custLinFactNeighborY="2081"/>
      <dgm:spPr/>
    </dgm:pt>
    <dgm:pt modelId="{CBEBAB6E-3920-4D08-AF5F-152F892AC8E3}" type="pres">
      <dgm:prSet presAssocID="{DCA36707-83B0-43BD-A17C-61E090643A18}" presName="connectorText" presStyleLbl="sibTrans2D1" presStyleIdx="0" presStyleCnt="1"/>
      <dgm:spPr/>
    </dgm:pt>
    <dgm:pt modelId="{6378FEDC-3299-4950-BE73-F30381BFD9C8}" type="pres">
      <dgm:prSet presAssocID="{EA203247-736B-4B86-A39B-089CB2934A54}" presName="node" presStyleLbl="node1" presStyleIdx="1" presStyleCnt="2" custScaleY="23597">
        <dgm:presLayoutVars>
          <dgm:bulletEnabled val="1"/>
        </dgm:presLayoutVars>
      </dgm:prSet>
      <dgm:spPr/>
    </dgm:pt>
  </dgm:ptLst>
  <dgm:cxnLst>
    <dgm:cxn modelId="{88B3006C-6FA4-4AB2-AB4F-53D839C1A5D0}" srcId="{7DCBB8CF-74AC-4416-A19D-3E1D1783B869}" destId="{5CEAA64C-D7A4-4388-BECA-F5B5C2369D65}" srcOrd="0" destOrd="0" parTransId="{DA6511BC-D425-40B1-A677-D1FDB9E63F0A}" sibTransId="{DCA36707-83B0-43BD-A17C-61E090643A18}"/>
    <dgm:cxn modelId="{07FC1CDF-C32D-4DE0-B2CA-46D743C03273}" type="presOf" srcId="{7DCBB8CF-74AC-4416-A19D-3E1D1783B869}" destId="{353CCEBA-699F-4E24-B4C1-A8C845449D3E}" srcOrd="0" destOrd="0" presId="urn:microsoft.com/office/officeart/2005/8/layout/process2"/>
    <dgm:cxn modelId="{8B5BEBAA-A0AD-42EA-B4E3-42FE473AB32F}" type="presOf" srcId="{DCA36707-83B0-43BD-A17C-61E090643A18}" destId="{48EEAA1D-2901-4C9D-BA61-39FCF93A17F9}" srcOrd="0" destOrd="0" presId="urn:microsoft.com/office/officeart/2005/8/layout/process2"/>
    <dgm:cxn modelId="{DD736C91-E934-404B-882A-5EF85E7B4BBD}" type="presOf" srcId="{5CEAA64C-D7A4-4388-BECA-F5B5C2369D65}" destId="{3DD82462-B3BB-46D9-A0CB-E88EAE355316}" srcOrd="0" destOrd="0" presId="urn:microsoft.com/office/officeart/2005/8/layout/process2"/>
    <dgm:cxn modelId="{3F94C22C-1BCB-4C7D-8510-EAE8F0B4CED0}" type="presOf" srcId="{DCA36707-83B0-43BD-A17C-61E090643A18}" destId="{CBEBAB6E-3920-4D08-AF5F-152F892AC8E3}" srcOrd="1" destOrd="0" presId="urn:microsoft.com/office/officeart/2005/8/layout/process2"/>
    <dgm:cxn modelId="{6F59C70B-F598-4AD6-832B-DD6BC0BA91AC}" type="presOf" srcId="{EA203247-736B-4B86-A39B-089CB2934A54}" destId="{6378FEDC-3299-4950-BE73-F30381BFD9C8}" srcOrd="0" destOrd="0" presId="urn:microsoft.com/office/officeart/2005/8/layout/process2"/>
    <dgm:cxn modelId="{24F4A30B-23E1-49BE-AAAE-7BE77713418C}" srcId="{7DCBB8CF-74AC-4416-A19D-3E1D1783B869}" destId="{EA203247-736B-4B86-A39B-089CB2934A54}" srcOrd="1" destOrd="0" parTransId="{138516FF-F804-4E0D-AA74-5720A267134A}" sibTransId="{4C8CA2D5-B6D7-446E-B00A-ED0F0831B3EA}"/>
    <dgm:cxn modelId="{8251E19F-8789-4542-9F51-FB2315BB6BE6}" type="presParOf" srcId="{353CCEBA-699F-4E24-B4C1-A8C845449D3E}" destId="{3DD82462-B3BB-46D9-A0CB-E88EAE355316}" srcOrd="0" destOrd="0" presId="urn:microsoft.com/office/officeart/2005/8/layout/process2"/>
    <dgm:cxn modelId="{4A195FE5-149B-4DC6-AF75-755909BA72C2}" type="presParOf" srcId="{353CCEBA-699F-4E24-B4C1-A8C845449D3E}" destId="{48EEAA1D-2901-4C9D-BA61-39FCF93A17F9}" srcOrd="1" destOrd="0" presId="urn:microsoft.com/office/officeart/2005/8/layout/process2"/>
    <dgm:cxn modelId="{952952F3-4F55-4DDD-A3E8-2CACB76DC3D9}" type="presParOf" srcId="{48EEAA1D-2901-4C9D-BA61-39FCF93A17F9}" destId="{CBEBAB6E-3920-4D08-AF5F-152F892AC8E3}" srcOrd="0" destOrd="0" presId="urn:microsoft.com/office/officeart/2005/8/layout/process2"/>
    <dgm:cxn modelId="{4DE18C9A-4B0C-4E84-A512-674E8DF34F1C}" type="presParOf" srcId="{353CCEBA-699F-4E24-B4C1-A8C845449D3E}" destId="{6378FEDC-3299-4950-BE73-F30381BFD9C8}" srcOrd="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2272A1-B466-4E37-BAF6-905BE9485351}" type="doc">
      <dgm:prSet loTypeId="urn:microsoft.com/office/officeart/2005/8/layout/process1" loCatId="process" qsTypeId="urn:microsoft.com/office/officeart/2005/8/quickstyle/simple1" qsCatId="simple" csTypeId="urn:microsoft.com/office/officeart/2005/8/colors/accent1_2" csCatId="accent1" phldr="1"/>
      <dgm:spPr/>
    </dgm:pt>
    <dgm:pt modelId="{42574D4B-69E3-4ED7-8D9A-9F989BA33127}">
      <dgm:prSet phldrT="[文本]"/>
      <dgm:spPr>
        <a:solidFill>
          <a:srgbClr val="0174AB"/>
        </a:solidFill>
      </dgm:spPr>
      <dgm:t>
        <a:bodyPr/>
        <a:lstStyle/>
        <a:p>
          <a:pPr>
            <a:spcAft>
              <a:spcPts val="0"/>
            </a:spcAft>
          </a:pPr>
          <a:r>
            <a:rPr lang="zh-CN" altLang="en-US" dirty="0" smtClean="0">
              <a:latin typeface="微软雅黑" panose="020B0503020204020204" pitchFamily="34" charset="-122"/>
              <a:ea typeface="微软雅黑" panose="020B0503020204020204" pitchFamily="34" charset="-122"/>
            </a:rPr>
            <a:t>大众贡献的</a:t>
          </a:r>
          <a:endParaRPr lang="en-US" altLang="zh-CN" dirty="0" smtClean="0">
            <a:latin typeface="微软雅黑" panose="020B0503020204020204" pitchFamily="34" charset="-122"/>
            <a:ea typeface="微软雅黑" panose="020B0503020204020204" pitchFamily="34" charset="-122"/>
          </a:endParaRPr>
        </a:p>
        <a:p>
          <a:pPr>
            <a:spcAft>
              <a:spcPct val="35000"/>
            </a:spcAft>
          </a:pPr>
          <a:r>
            <a:rPr lang="zh-CN" altLang="en-US" dirty="0" smtClean="0">
              <a:latin typeface="微软雅黑" panose="020B0503020204020204" pitchFamily="34" charset="-122"/>
              <a:ea typeface="微软雅黑" panose="020B0503020204020204" pitchFamily="34" charset="-122"/>
            </a:rPr>
            <a:t>审阅类型识别</a:t>
          </a:r>
          <a:endParaRPr lang="zh-CN" altLang="en-US" dirty="0">
            <a:latin typeface="微软雅黑" panose="020B0503020204020204" pitchFamily="34" charset="-122"/>
            <a:ea typeface="微软雅黑" panose="020B0503020204020204" pitchFamily="34" charset="-122"/>
          </a:endParaRPr>
        </a:p>
      </dgm:t>
    </dgm:pt>
    <dgm:pt modelId="{B81572E4-89CF-432B-9A86-5878D5A2B60A}" type="parTrans" cxnId="{F18395DF-D887-45BC-B361-1EAD77F6A380}">
      <dgm:prSet/>
      <dgm:spPr/>
      <dgm:t>
        <a:bodyPr/>
        <a:lstStyle/>
        <a:p>
          <a:endParaRPr lang="zh-CN" altLang="en-US">
            <a:latin typeface="微软雅黑" panose="020B0503020204020204" pitchFamily="34" charset="-122"/>
            <a:ea typeface="微软雅黑" panose="020B0503020204020204" pitchFamily="34" charset="-122"/>
          </a:endParaRPr>
        </a:p>
      </dgm:t>
    </dgm:pt>
    <dgm:pt modelId="{78C977B4-B860-45F2-BBFE-729001B345D9}" type="sibTrans" cxnId="{F18395DF-D887-45BC-B361-1EAD77F6A380}">
      <dgm:prSet/>
      <dgm:spPr/>
      <dgm:t>
        <a:bodyPr/>
        <a:lstStyle/>
        <a:p>
          <a:endParaRPr lang="zh-CN" altLang="en-US">
            <a:latin typeface="微软雅黑" panose="020B0503020204020204" pitchFamily="34" charset="-122"/>
            <a:ea typeface="微软雅黑" panose="020B0503020204020204" pitchFamily="34" charset="-122"/>
          </a:endParaRPr>
        </a:p>
      </dgm:t>
    </dgm:pt>
    <dgm:pt modelId="{74CC1E02-3424-4BDE-BF52-6F400BDAE36D}">
      <dgm:prSet phldrT="[文本]"/>
      <dgm:spPr>
        <a:solidFill>
          <a:srgbClr val="0174AB"/>
        </a:solidFill>
      </dgm:spPr>
      <dgm:t>
        <a:bodyPr/>
        <a:lstStyle/>
        <a:p>
          <a:pPr>
            <a:spcAft>
              <a:spcPts val="0"/>
            </a:spcAft>
          </a:pPr>
          <a:r>
            <a:rPr lang="zh-CN" altLang="en-US" dirty="0" smtClean="0">
              <a:latin typeface="微软雅黑" panose="020B0503020204020204" pitchFamily="34" charset="-122"/>
              <a:ea typeface="微软雅黑" panose="020B0503020204020204" pitchFamily="34" charset="-122"/>
            </a:rPr>
            <a:t>大众贡献的</a:t>
          </a:r>
          <a:endParaRPr lang="en-US" altLang="zh-CN" dirty="0" smtClean="0">
            <a:latin typeface="微软雅黑" panose="020B0503020204020204" pitchFamily="34" charset="-122"/>
            <a:ea typeface="微软雅黑" panose="020B0503020204020204" pitchFamily="34" charset="-122"/>
          </a:endParaRPr>
        </a:p>
        <a:p>
          <a:pPr>
            <a:spcAft>
              <a:spcPct val="35000"/>
            </a:spcAft>
          </a:pPr>
          <a:r>
            <a:rPr lang="zh-CN" altLang="en-US" dirty="0" smtClean="0">
              <a:latin typeface="微软雅黑" panose="020B0503020204020204" pitchFamily="34" charset="-122"/>
              <a:ea typeface="微软雅黑" panose="020B0503020204020204" pitchFamily="34" charset="-122"/>
            </a:rPr>
            <a:t>缺陷自动发现</a:t>
          </a:r>
          <a:endParaRPr lang="zh-CN" altLang="en-US" dirty="0">
            <a:latin typeface="微软雅黑" panose="020B0503020204020204" pitchFamily="34" charset="-122"/>
            <a:ea typeface="微软雅黑" panose="020B0503020204020204" pitchFamily="34" charset="-122"/>
          </a:endParaRPr>
        </a:p>
      </dgm:t>
    </dgm:pt>
    <dgm:pt modelId="{77F6E2F3-630E-4993-84BD-90E1C80B3BA6}" type="parTrans" cxnId="{9BC926AD-662D-4E3A-B945-C828ABB76827}">
      <dgm:prSet/>
      <dgm:spPr/>
      <dgm:t>
        <a:bodyPr/>
        <a:lstStyle/>
        <a:p>
          <a:endParaRPr lang="zh-CN" altLang="en-US">
            <a:latin typeface="微软雅黑" panose="020B0503020204020204" pitchFamily="34" charset="-122"/>
            <a:ea typeface="微软雅黑" panose="020B0503020204020204" pitchFamily="34" charset="-122"/>
          </a:endParaRPr>
        </a:p>
      </dgm:t>
    </dgm:pt>
    <dgm:pt modelId="{B25AA444-EF39-4BBF-989E-AFAB819357A9}" type="sibTrans" cxnId="{9BC926AD-662D-4E3A-B945-C828ABB76827}">
      <dgm:prSet/>
      <dgm:spPr/>
      <dgm:t>
        <a:bodyPr/>
        <a:lstStyle/>
        <a:p>
          <a:endParaRPr lang="zh-CN" altLang="en-US">
            <a:latin typeface="微软雅黑" panose="020B0503020204020204" pitchFamily="34" charset="-122"/>
            <a:ea typeface="微软雅黑" panose="020B0503020204020204" pitchFamily="34" charset="-122"/>
          </a:endParaRPr>
        </a:p>
      </dgm:t>
    </dgm:pt>
    <dgm:pt modelId="{0515603E-234F-43A2-A832-80E25764C2EC}">
      <dgm:prSet phldrT="[文本]"/>
      <dgm:spPr>
        <a:solidFill>
          <a:srgbClr val="0174AB"/>
        </a:solidFill>
      </dgm:spPr>
      <dgm:t>
        <a:bodyPr/>
        <a:lstStyle/>
        <a:p>
          <a:pPr>
            <a:spcAft>
              <a:spcPts val="0"/>
            </a:spcAft>
          </a:pPr>
          <a:r>
            <a:rPr lang="zh-CN" altLang="en-US" dirty="0" smtClean="0">
              <a:latin typeface="微软雅黑" panose="020B0503020204020204" pitchFamily="34" charset="-122"/>
              <a:ea typeface="微软雅黑" panose="020B0503020204020204" pitchFamily="34" charset="-122"/>
            </a:rPr>
            <a:t>大众贡献的</a:t>
          </a:r>
          <a:endParaRPr lang="en-US" altLang="zh-CN" dirty="0" smtClean="0">
            <a:latin typeface="微软雅黑" panose="020B0503020204020204" pitchFamily="34" charset="-122"/>
            <a:ea typeface="微软雅黑" panose="020B0503020204020204" pitchFamily="34" charset="-122"/>
          </a:endParaRPr>
        </a:p>
        <a:p>
          <a:pPr>
            <a:spcAft>
              <a:spcPts val="0"/>
            </a:spcAft>
          </a:pPr>
          <a:r>
            <a:rPr lang="zh-CN" altLang="en-US" dirty="0" smtClean="0">
              <a:latin typeface="微软雅黑" panose="020B0503020204020204" pitchFamily="34" charset="-122"/>
              <a:ea typeface="微软雅黑" panose="020B0503020204020204" pitchFamily="34" charset="-122"/>
            </a:rPr>
            <a:t>质量持续优化</a:t>
          </a:r>
          <a:endParaRPr lang="zh-CN" altLang="en-US" dirty="0">
            <a:latin typeface="微软雅黑" panose="020B0503020204020204" pitchFamily="34" charset="-122"/>
            <a:ea typeface="微软雅黑" panose="020B0503020204020204" pitchFamily="34" charset="-122"/>
          </a:endParaRPr>
        </a:p>
      </dgm:t>
    </dgm:pt>
    <dgm:pt modelId="{2F10047B-F335-43B2-9E3C-32D8AC117161}" type="parTrans" cxnId="{8F63500F-049B-47D3-A599-82A826FDF192}">
      <dgm:prSet/>
      <dgm:spPr/>
      <dgm:t>
        <a:bodyPr/>
        <a:lstStyle/>
        <a:p>
          <a:endParaRPr lang="zh-CN" altLang="en-US">
            <a:latin typeface="微软雅黑" panose="020B0503020204020204" pitchFamily="34" charset="-122"/>
            <a:ea typeface="微软雅黑" panose="020B0503020204020204" pitchFamily="34" charset="-122"/>
          </a:endParaRPr>
        </a:p>
      </dgm:t>
    </dgm:pt>
    <dgm:pt modelId="{1B72FB04-D76F-46F3-8AC2-D3D84D12CB7C}" type="sibTrans" cxnId="{8F63500F-049B-47D3-A599-82A826FDF192}">
      <dgm:prSet/>
      <dgm:spPr/>
      <dgm:t>
        <a:bodyPr/>
        <a:lstStyle/>
        <a:p>
          <a:endParaRPr lang="zh-CN" altLang="en-US">
            <a:latin typeface="微软雅黑" panose="020B0503020204020204" pitchFamily="34" charset="-122"/>
            <a:ea typeface="微软雅黑" panose="020B0503020204020204" pitchFamily="34" charset="-122"/>
          </a:endParaRPr>
        </a:p>
      </dgm:t>
    </dgm:pt>
    <dgm:pt modelId="{BA3046C5-7E70-4BA6-99D1-1E26DA33946A}">
      <dgm:prSet/>
      <dgm:spPr>
        <a:solidFill>
          <a:srgbClr val="0174AB"/>
        </a:solidFill>
      </dgm:spPr>
      <dgm:t>
        <a:bodyPr/>
        <a:lstStyle/>
        <a:p>
          <a:r>
            <a:rPr lang="zh-CN" altLang="en-US" dirty="0" smtClean="0">
              <a:latin typeface="微软雅黑" panose="020B0503020204020204" pitchFamily="34" charset="-122"/>
              <a:ea typeface="微软雅黑" panose="020B0503020204020204" pitchFamily="34" charset="-122"/>
            </a:rPr>
            <a:t>数据收集</a:t>
          </a:r>
          <a:endParaRPr lang="zh-CN" altLang="en-US" dirty="0">
            <a:latin typeface="微软雅黑" panose="020B0503020204020204" pitchFamily="34" charset="-122"/>
            <a:ea typeface="微软雅黑" panose="020B0503020204020204" pitchFamily="34" charset="-122"/>
          </a:endParaRPr>
        </a:p>
      </dgm:t>
    </dgm:pt>
    <dgm:pt modelId="{7DD1889A-8377-4D4F-BFC2-F2F4B55F3561}" type="parTrans" cxnId="{2B38A642-7757-41A6-BDCC-F852F2E5F845}">
      <dgm:prSet/>
      <dgm:spPr/>
      <dgm:t>
        <a:bodyPr/>
        <a:lstStyle/>
        <a:p>
          <a:endParaRPr lang="zh-CN" altLang="en-US"/>
        </a:p>
      </dgm:t>
    </dgm:pt>
    <dgm:pt modelId="{3ECFA2CA-E10F-4D67-8959-AFE4D4F7FF6A}" type="sibTrans" cxnId="{2B38A642-7757-41A6-BDCC-F852F2E5F845}">
      <dgm:prSet/>
      <dgm:spPr/>
      <dgm:t>
        <a:bodyPr/>
        <a:lstStyle/>
        <a:p>
          <a:endParaRPr lang="zh-CN" altLang="en-US"/>
        </a:p>
      </dgm:t>
    </dgm:pt>
    <dgm:pt modelId="{9005488E-59FE-42FF-AF7F-58BFF151D4E4}" type="pres">
      <dgm:prSet presAssocID="{3C2272A1-B466-4E37-BAF6-905BE9485351}" presName="Name0" presStyleCnt="0">
        <dgm:presLayoutVars>
          <dgm:dir/>
          <dgm:resizeHandles val="exact"/>
        </dgm:presLayoutVars>
      </dgm:prSet>
      <dgm:spPr/>
    </dgm:pt>
    <dgm:pt modelId="{DA9EEB51-8459-4DF9-90EC-FFA7AB32BE8D}" type="pres">
      <dgm:prSet presAssocID="{BA3046C5-7E70-4BA6-99D1-1E26DA33946A}" presName="node" presStyleLbl="node1" presStyleIdx="0" presStyleCnt="4">
        <dgm:presLayoutVars>
          <dgm:bulletEnabled val="1"/>
        </dgm:presLayoutVars>
      </dgm:prSet>
      <dgm:spPr/>
      <dgm:t>
        <a:bodyPr/>
        <a:lstStyle/>
        <a:p>
          <a:endParaRPr lang="zh-CN" altLang="en-US"/>
        </a:p>
      </dgm:t>
    </dgm:pt>
    <dgm:pt modelId="{61E747BC-0072-4910-9488-330EFAEF9286}" type="pres">
      <dgm:prSet presAssocID="{3ECFA2CA-E10F-4D67-8959-AFE4D4F7FF6A}" presName="sibTrans" presStyleLbl="sibTrans2D1" presStyleIdx="0" presStyleCnt="3"/>
      <dgm:spPr/>
      <dgm:t>
        <a:bodyPr/>
        <a:lstStyle/>
        <a:p>
          <a:endParaRPr lang="zh-CN" altLang="en-US"/>
        </a:p>
      </dgm:t>
    </dgm:pt>
    <dgm:pt modelId="{209F88B6-3B95-4DFC-8154-710079FBDFAF}" type="pres">
      <dgm:prSet presAssocID="{3ECFA2CA-E10F-4D67-8959-AFE4D4F7FF6A}" presName="connectorText" presStyleLbl="sibTrans2D1" presStyleIdx="0" presStyleCnt="3"/>
      <dgm:spPr/>
      <dgm:t>
        <a:bodyPr/>
        <a:lstStyle/>
        <a:p>
          <a:endParaRPr lang="zh-CN" altLang="en-US"/>
        </a:p>
      </dgm:t>
    </dgm:pt>
    <dgm:pt modelId="{4AC29F0F-4173-495D-95D8-974EF3245F21}" type="pres">
      <dgm:prSet presAssocID="{42574D4B-69E3-4ED7-8D9A-9F989BA33127}" presName="node" presStyleLbl="node1" presStyleIdx="1" presStyleCnt="4">
        <dgm:presLayoutVars>
          <dgm:bulletEnabled val="1"/>
        </dgm:presLayoutVars>
      </dgm:prSet>
      <dgm:spPr/>
      <dgm:t>
        <a:bodyPr/>
        <a:lstStyle/>
        <a:p>
          <a:endParaRPr lang="zh-CN" altLang="en-US"/>
        </a:p>
      </dgm:t>
    </dgm:pt>
    <dgm:pt modelId="{15CD2F28-454A-4AA7-A228-7179F95BDCA3}" type="pres">
      <dgm:prSet presAssocID="{78C977B4-B860-45F2-BBFE-729001B345D9}" presName="sibTrans" presStyleLbl="sibTrans2D1" presStyleIdx="1" presStyleCnt="3"/>
      <dgm:spPr/>
      <dgm:t>
        <a:bodyPr/>
        <a:lstStyle/>
        <a:p>
          <a:endParaRPr lang="zh-CN" altLang="en-US"/>
        </a:p>
      </dgm:t>
    </dgm:pt>
    <dgm:pt modelId="{A9B2ECC0-099F-4414-9C02-648E46CBE057}" type="pres">
      <dgm:prSet presAssocID="{78C977B4-B860-45F2-BBFE-729001B345D9}" presName="connectorText" presStyleLbl="sibTrans2D1" presStyleIdx="1" presStyleCnt="3"/>
      <dgm:spPr/>
      <dgm:t>
        <a:bodyPr/>
        <a:lstStyle/>
        <a:p>
          <a:endParaRPr lang="zh-CN" altLang="en-US"/>
        </a:p>
      </dgm:t>
    </dgm:pt>
    <dgm:pt modelId="{96B0868D-7C00-41BB-8FB9-D655E50F7B55}" type="pres">
      <dgm:prSet presAssocID="{74CC1E02-3424-4BDE-BF52-6F400BDAE36D}" presName="node" presStyleLbl="node1" presStyleIdx="2" presStyleCnt="4">
        <dgm:presLayoutVars>
          <dgm:bulletEnabled val="1"/>
        </dgm:presLayoutVars>
      </dgm:prSet>
      <dgm:spPr/>
      <dgm:t>
        <a:bodyPr/>
        <a:lstStyle/>
        <a:p>
          <a:endParaRPr lang="zh-CN" altLang="en-US"/>
        </a:p>
      </dgm:t>
    </dgm:pt>
    <dgm:pt modelId="{A03413F4-43E9-454E-A424-0B9679751CDC}" type="pres">
      <dgm:prSet presAssocID="{B25AA444-EF39-4BBF-989E-AFAB819357A9}" presName="sibTrans" presStyleLbl="sibTrans2D1" presStyleIdx="2" presStyleCnt="3"/>
      <dgm:spPr/>
      <dgm:t>
        <a:bodyPr/>
        <a:lstStyle/>
        <a:p>
          <a:endParaRPr lang="zh-CN" altLang="en-US"/>
        </a:p>
      </dgm:t>
    </dgm:pt>
    <dgm:pt modelId="{C9CCBB34-715E-4240-B3AB-7530EF745AB9}" type="pres">
      <dgm:prSet presAssocID="{B25AA444-EF39-4BBF-989E-AFAB819357A9}" presName="connectorText" presStyleLbl="sibTrans2D1" presStyleIdx="2" presStyleCnt="3"/>
      <dgm:spPr/>
      <dgm:t>
        <a:bodyPr/>
        <a:lstStyle/>
        <a:p>
          <a:endParaRPr lang="zh-CN" altLang="en-US"/>
        </a:p>
      </dgm:t>
    </dgm:pt>
    <dgm:pt modelId="{FE09CD3D-6154-4CDD-8EB5-48003430313C}" type="pres">
      <dgm:prSet presAssocID="{0515603E-234F-43A2-A832-80E25764C2EC}" presName="node" presStyleLbl="node1" presStyleIdx="3" presStyleCnt="4">
        <dgm:presLayoutVars>
          <dgm:bulletEnabled val="1"/>
        </dgm:presLayoutVars>
      </dgm:prSet>
      <dgm:spPr/>
      <dgm:t>
        <a:bodyPr/>
        <a:lstStyle/>
        <a:p>
          <a:endParaRPr lang="zh-CN" altLang="en-US"/>
        </a:p>
      </dgm:t>
    </dgm:pt>
  </dgm:ptLst>
  <dgm:cxnLst>
    <dgm:cxn modelId="{EE0853F2-B537-45B5-97AA-5135CBFA1A96}" type="presOf" srcId="{42574D4B-69E3-4ED7-8D9A-9F989BA33127}" destId="{4AC29F0F-4173-495D-95D8-974EF3245F21}" srcOrd="0" destOrd="0" presId="urn:microsoft.com/office/officeart/2005/8/layout/process1"/>
    <dgm:cxn modelId="{F18395DF-D887-45BC-B361-1EAD77F6A380}" srcId="{3C2272A1-B466-4E37-BAF6-905BE9485351}" destId="{42574D4B-69E3-4ED7-8D9A-9F989BA33127}" srcOrd="1" destOrd="0" parTransId="{B81572E4-89CF-432B-9A86-5878D5A2B60A}" sibTransId="{78C977B4-B860-45F2-BBFE-729001B345D9}"/>
    <dgm:cxn modelId="{0A829E46-6577-4233-BF05-97F0E23B08FD}" type="presOf" srcId="{3ECFA2CA-E10F-4D67-8959-AFE4D4F7FF6A}" destId="{209F88B6-3B95-4DFC-8154-710079FBDFAF}" srcOrd="1" destOrd="0" presId="urn:microsoft.com/office/officeart/2005/8/layout/process1"/>
    <dgm:cxn modelId="{583DF8A6-7B3E-4F38-93CB-4404E0D1A43C}" type="presOf" srcId="{3C2272A1-B466-4E37-BAF6-905BE9485351}" destId="{9005488E-59FE-42FF-AF7F-58BFF151D4E4}" srcOrd="0" destOrd="0" presId="urn:microsoft.com/office/officeart/2005/8/layout/process1"/>
    <dgm:cxn modelId="{F5D936C0-8CE2-4F95-9540-D9F0A165740E}" type="presOf" srcId="{74CC1E02-3424-4BDE-BF52-6F400BDAE36D}" destId="{96B0868D-7C00-41BB-8FB9-D655E50F7B55}" srcOrd="0" destOrd="0" presId="urn:microsoft.com/office/officeart/2005/8/layout/process1"/>
    <dgm:cxn modelId="{8E0C40EB-D992-4424-9DFE-4C6978AF4463}" type="presOf" srcId="{B25AA444-EF39-4BBF-989E-AFAB819357A9}" destId="{A03413F4-43E9-454E-A424-0B9679751CDC}" srcOrd="0" destOrd="0" presId="urn:microsoft.com/office/officeart/2005/8/layout/process1"/>
    <dgm:cxn modelId="{273D4675-8E07-48E2-9955-95D755AF032A}" type="presOf" srcId="{0515603E-234F-43A2-A832-80E25764C2EC}" destId="{FE09CD3D-6154-4CDD-8EB5-48003430313C}" srcOrd="0" destOrd="0" presId="urn:microsoft.com/office/officeart/2005/8/layout/process1"/>
    <dgm:cxn modelId="{BD7FE2A5-E1AE-4E9A-80B9-655AD8A3F9C6}" type="presOf" srcId="{3ECFA2CA-E10F-4D67-8959-AFE4D4F7FF6A}" destId="{61E747BC-0072-4910-9488-330EFAEF9286}" srcOrd="0" destOrd="0" presId="urn:microsoft.com/office/officeart/2005/8/layout/process1"/>
    <dgm:cxn modelId="{9BC926AD-662D-4E3A-B945-C828ABB76827}" srcId="{3C2272A1-B466-4E37-BAF6-905BE9485351}" destId="{74CC1E02-3424-4BDE-BF52-6F400BDAE36D}" srcOrd="2" destOrd="0" parTransId="{77F6E2F3-630E-4993-84BD-90E1C80B3BA6}" sibTransId="{B25AA444-EF39-4BBF-989E-AFAB819357A9}"/>
    <dgm:cxn modelId="{2B38A642-7757-41A6-BDCC-F852F2E5F845}" srcId="{3C2272A1-B466-4E37-BAF6-905BE9485351}" destId="{BA3046C5-7E70-4BA6-99D1-1E26DA33946A}" srcOrd="0" destOrd="0" parTransId="{7DD1889A-8377-4D4F-BFC2-F2F4B55F3561}" sibTransId="{3ECFA2CA-E10F-4D67-8959-AFE4D4F7FF6A}"/>
    <dgm:cxn modelId="{8F63500F-049B-47D3-A599-82A826FDF192}" srcId="{3C2272A1-B466-4E37-BAF6-905BE9485351}" destId="{0515603E-234F-43A2-A832-80E25764C2EC}" srcOrd="3" destOrd="0" parTransId="{2F10047B-F335-43B2-9E3C-32D8AC117161}" sibTransId="{1B72FB04-D76F-46F3-8AC2-D3D84D12CB7C}"/>
    <dgm:cxn modelId="{E39B02C8-54FE-4798-B5ED-9B51FE8FCFD8}" type="presOf" srcId="{78C977B4-B860-45F2-BBFE-729001B345D9}" destId="{15CD2F28-454A-4AA7-A228-7179F95BDCA3}" srcOrd="0" destOrd="0" presId="urn:microsoft.com/office/officeart/2005/8/layout/process1"/>
    <dgm:cxn modelId="{624B0819-4A8A-4020-8C88-44963BF07098}" type="presOf" srcId="{78C977B4-B860-45F2-BBFE-729001B345D9}" destId="{A9B2ECC0-099F-4414-9C02-648E46CBE057}" srcOrd="1" destOrd="0" presId="urn:microsoft.com/office/officeart/2005/8/layout/process1"/>
    <dgm:cxn modelId="{9A3FAB16-EE8E-4C50-A635-7D547432811F}" type="presOf" srcId="{BA3046C5-7E70-4BA6-99D1-1E26DA33946A}" destId="{DA9EEB51-8459-4DF9-90EC-FFA7AB32BE8D}" srcOrd="0" destOrd="0" presId="urn:microsoft.com/office/officeart/2005/8/layout/process1"/>
    <dgm:cxn modelId="{C46D2456-4857-493A-BAF7-CA48D613C85F}" type="presOf" srcId="{B25AA444-EF39-4BBF-989E-AFAB819357A9}" destId="{C9CCBB34-715E-4240-B3AB-7530EF745AB9}" srcOrd="1" destOrd="0" presId="urn:microsoft.com/office/officeart/2005/8/layout/process1"/>
    <dgm:cxn modelId="{4B3C3888-3330-4DDE-829A-D4C065844B7B}" type="presParOf" srcId="{9005488E-59FE-42FF-AF7F-58BFF151D4E4}" destId="{DA9EEB51-8459-4DF9-90EC-FFA7AB32BE8D}" srcOrd="0" destOrd="0" presId="urn:microsoft.com/office/officeart/2005/8/layout/process1"/>
    <dgm:cxn modelId="{DC3FEB70-1D34-4035-8D64-3987706B2110}" type="presParOf" srcId="{9005488E-59FE-42FF-AF7F-58BFF151D4E4}" destId="{61E747BC-0072-4910-9488-330EFAEF9286}" srcOrd="1" destOrd="0" presId="urn:microsoft.com/office/officeart/2005/8/layout/process1"/>
    <dgm:cxn modelId="{56FBCC77-0CCD-4DC2-940D-F019E2D40C8D}" type="presParOf" srcId="{61E747BC-0072-4910-9488-330EFAEF9286}" destId="{209F88B6-3B95-4DFC-8154-710079FBDFAF}" srcOrd="0" destOrd="0" presId="urn:microsoft.com/office/officeart/2005/8/layout/process1"/>
    <dgm:cxn modelId="{5F1AFA1B-F0C5-4C63-A462-0EA088C90C57}" type="presParOf" srcId="{9005488E-59FE-42FF-AF7F-58BFF151D4E4}" destId="{4AC29F0F-4173-495D-95D8-974EF3245F21}" srcOrd="2" destOrd="0" presId="urn:microsoft.com/office/officeart/2005/8/layout/process1"/>
    <dgm:cxn modelId="{2FD30772-9789-4560-B0FD-1B93AF6673DB}" type="presParOf" srcId="{9005488E-59FE-42FF-AF7F-58BFF151D4E4}" destId="{15CD2F28-454A-4AA7-A228-7179F95BDCA3}" srcOrd="3" destOrd="0" presId="urn:microsoft.com/office/officeart/2005/8/layout/process1"/>
    <dgm:cxn modelId="{E824E58D-F7C8-4CB8-AE85-D3667A432927}" type="presParOf" srcId="{15CD2F28-454A-4AA7-A228-7179F95BDCA3}" destId="{A9B2ECC0-099F-4414-9C02-648E46CBE057}" srcOrd="0" destOrd="0" presId="urn:microsoft.com/office/officeart/2005/8/layout/process1"/>
    <dgm:cxn modelId="{09F70E3D-0BE4-40C0-B489-9E13159C61A9}" type="presParOf" srcId="{9005488E-59FE-42FF-AF7F-58BFF151D4E4}" destId="{96B0868D-7C00-41BB-8FB9-D655E50F7B55}" srcOrd="4" destOrd="0" presId="urn:microsoft.com/office/officeart/2005/8/layout/process1"/>
    <dgm:cxn modelId="{EF81A87E-AB12-4DAE-91B0-D7582E8DD5F7}" type="presParOf" srcId="{9005488E-59FE-42FF-AF7F-58BFF151D4E4}" destId="{A03413F4-43E9-454E-A424-0B9679751CDC}" srcOrd="5" destOrd="0" presId="urn:microsoft.com/office/officeart/2005/8/layout/process1"/>
    <dgm:cxn modelId="{873B126D-53DE-4811-9131-624F4DAE1E34}" type="presParOf" srcId="{A03413F4-43E9-454E-A424-0B9679751CDC}" destId="{C9CCBB34-715E-4240-B3AB-7530EF745AB9}" srcOrd="0" destOrd="0" presId="urn:microsoft.com/office/officeart/2005/8/layout/process1"/>
    <dgm:cxn modelId="{5EFC7CC9-A58F-4DFC-A7C8-EB49DEB85A0E}" type="presParOf" srcId="{9005488E-59FE-42FF-AF7F-58BFF151D4E4}" destId="{FE09CD3D-6154-4CDD-8EB5-48003430313C}" srcOrd="6"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D82462-B3BB-46D9-A0CB-E88EAE355316}">
      <dsp:nvSpPr>
        <dsp:cNvPr id="0" name=""/>
        <dsp:cNvSpPr/>
      </dsp:nvSpPr>
      <dsp:spPr>
        <a:xfrm>
          <a:off x="0" y="18476"/>
          <a:ext cx="1336895" cy="488212"/>
        </a:xfrm>
        <a:prstGeom prst="roundRect">
          <a:avLst>
            <a:gd name="adj" fmla="val 10000"/>
          </a:avLst>
        </a:prstGeom>
        <a:solidFill>
          <a:srgbClr val="0174A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smtClean="0"/>
            <a:t>代码标注</a:t>
          </a:r>
          <a:endParaRPr lang="zh-CN" altLang="en-US" sz="1800" kern="1200" dirty="0"/>
        </a:p>
      </dsp:txBody>
      <dsp:txXfrm>
        <a:off x="14299" y="32775"/>
        <a:ext cx="1308297" cy="459614"/>
      </dsp:txXfrm>
    </dsp:sp>
    <dsp:sp modelId="{48EEAA1D-2901-4C9D-BA61-39FCF93A17F9}">
      <dsp:nvSpPr>
        <dsp:cNvPr id="0" name=""/>
        <dsp:cNvSpPr/>
      </dsp:nvSpPr>
      <dsp:spPr>
        <a:xfrm rot="5400000">
          <a:off x="403916" y="883745"/>
          <a:ext cx="590519" cy="273852"/>
        </a:xfrm>
        <a:prstGeom prst="rightArrow">
          <a:avLst>
            <a:gd name="adj1" fmla="val 60000"/>
            <a:gd name="adj2" fmla="val 50000"/>
          </a:avLst>
        </a:prstGeom>
        <a:solidFill>
          <a:srgbClr val="0174AB"/>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dirty="0"/>
        </a:p>
      </dsp:txBody>
      <dsp:txXfrm rot="-5400000">
        <a:off x="617019" y="725412"/>
        <a:ext cx="164312" cy="508363"/>
      </dsp:txXfrm>
    </dsp:sp>
    <dsp:sp modelId="{6378FEDC-3299-4950-BE73-F30381BFD9C8}">
      <dsp:nvSpPr>
        <dsp:cNvPr id="0" name=""/>
        <dsp:cNvSpPr/>
      </dsp:nvSpPr>
      <dsp:spPr>
        <a:xfrm>
          <a:off x="0" y="1497539"/>
          <a:ext cx="1336895" cy="467622"/>
        </a:xfrm>
        <a:prstGeom prst="roundRect">
          <a:avLst>
            <a:gd name="adj" fmla="val 10000"/>
          </a:avLst>
        </a:prstGeom>
        <a:solidFill>
          <a:srgbClr val="0174A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smtClean="0"/>
            <a:t>代码复用</a:t>
          </a:r>
          <a:endParaRPr lang="zh-CN" altLang="en-US" sz="1800" kern="1200" dirty="0"/>
        </a:p>
      </dsp:txBody>
      <dsp:txXfrm>
        <a:off x="13696" y="1511235"/>
        <a:ext cx="1309503" cy="4402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8E1399-8B3C-4667-A518-76FFD4E9D9E9}" type="datetimeFigureOut">
              <a:rPr lang="zh-CN" altLang="en-US" smtClean="0"/>
              <a:t>2017/3/22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B1970E-E29C-416C-808F-22B4AEB86AB6}" type="slidenum">
              <a:rPr lang="zh-CN" altLang="en-US" smtClean="0"/>
              <a:t>‹#›</a:t>
            </a:fld>
            <a:endParaRPr lang="zh-CN" altLang="en-US"/>
          </a:p>
        </p:txBody>
      </p:sp>
    </p:spTree>
    <p:extLst>
      <p:ext uri="{BB962C8B-B14F-4D97-AF65-F5344CB8AC3E}">
        <p14:creationId xmlns:p14="http://schemas.microsoft.com/office/powerpoint/2010/main" val="84252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a:t>
            </a:fld>
            <a:endParaRPr lang="zh-CN" altLang="en-US"/>
          </a:p>
        </p:txBody>
      </p:sp>
    </p:spTree>
    <p:extLst>
      <p:ext uri="{BB962C8B-B14F-4D97-AF65-F5344CB8AC3E}">
        <p14:creationId xmlns:p14="http://schemas.microsoft.com/office/powerpoint/2010/main" val="1123539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面向。。。</a:t>
            </a:r>
            <a:endParaRPr lang="en-US" altLang="zh-CN" dirty="0" smtClean="0"/>
          </a:p>
          <a:p>
            <a:pPr marL="228600" indent="-228600">
              <a:buAutoNum type="arabicPeriod"/>
            </a:pPr>
            <a:r>
              <a:rPr lang="zh-CN" altLang="en-US" dirty="0" smtClean="0"/>
              <a:t>首先需要对代码的审阅评论进行标注，指明哪些评论是关于哪个方面</a:t>
            </a:r>
            <a:endParaRPr lang="en-US" altLang="zh-CN" dirty="0" smtClean="0"/>
          </a:p>
          <a:p>
            <a:pPr marL="0" indent="0">
              <a:buNone/>
            </a:pPr>
            <a:r>
              <a:rPr lang="en-US" altLang="zh-CN" baseline="0" dirty="0" smtClean="0"/>
              <a:t>         </a:t>
            </a:r>
            <a:r>
              <a:rPr lang="zh-CN" altLang="en-US" baseline="0" dirty="0" smtClean="0"/>
              <a:t>第一步。。，然后，，最后</a:t>
            </a:r>
            <a:endParaRPr lang="en-US" altLang="zh-CN" baseline="0" dirty="0" smtClean="0"/>
          </a:p>
          <a:p>
            <a:pPr marL="0" indent="0">
              <a:buNone/>
            </a:pPr>
            <a:r>
              <a:rPr lang="en-US" altLang="zh-CN" baseline="0" dirty="0" smtClean="0"/>
              <a:t>2. </a:t>
            </a:r>
            <a:r>
              <a:rPr lang="zh-CN" altLang="en-US" baseline="0" dirty="0" smtClean="0"/>
              <a:t>根据标注的数据集，能否实现</a:t>
            </a:r>
            <a:endParaRPr lang="en-US" altLang="zh-CN" baseline="0" dirty="0" smtClean="0"/>
          </a:p>
          <a:p>
            <a:pPr marL="0" indent="0">
              <a:buNone/>
            </a:pPr>
            <a:r>
              <a:rPr lang="en-US" altLang="zh-CN" baseline="0" dirty="0" smtClean="0"/>
              <a:t>3. </a:t>
            </a:r>
            <a:r>
              <a:rPr lang="zh-CN" altLang="en-US" baseline="0" dirty="0" smtClean="0"/>
              <a:t>以及 。。。</a:t>
            </a:r>
            <a:endParaRPr lang="en-US" altLang="zh-CN" dirty="0" smtClean="0"/>
          </a:p>
          <a:p>
            <a:endParaRPr lang="en-US" altLang="zh-CN" dirty="0" smtClean="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11</a:t>
            </a:fld>
            <a:endParaRPr lang="zh-CN" altLang="en-US"/>
          </a:p>
        </p:txBody>
      </p:sp>
    </p:spTree>
    <p:extLst>
      <p:ext uri="{BB962C8B-B14F-4D97-AF65-F5344CB8AC3E}">
        <p14:creationId xmlns:p14="http://schemas.microsoft.com/office/powerpoint/2010/main" val="866712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13</a:t>
            </a:fld>
            <a:endParaRPr lang="zh-CN" altLang="en-US"/>
          </a:p>
        </p:txBody>
      </p:sp>
    </p:spTree>
    <p:extLst>
      <p:ext uri="{BB962C8B-B14F-4D97-AF65-F5344CB8AC3E}">
        <p14:creationId xmlns:p14="http://schemas.microsoft.com/office/powerpoint/2010/main" val="4121124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i="0" kern="1200" dirty="0" smtClean="0">
                <a:solidFill>
                  <a:schemeClr val="tx1"/>
                </a:solidFill>
                <a:effectLst/>
                <a:latin typeface="+mn-lt"/>
                <a:ea typeface="+mn-ea"/>
                <a:cs typeface="+mn-cs"/>
              </a:rPr>
              <a:t>软件代码结构：</a:t>
            </a:r>
            <a:endParaRPr lang="en-US" altLang="zh-CN" sz="1200" i="0" kern="1200" dirty="0" smtClean="0">
              <a:solidFill>
                <a:schemeClr val="tx1"/>
              </a:solidFill>
              <a:effectLst/>
              <a:latin typeface="+mn-lt"/>
              <a:ea typeface="+mn-ea"/>
              <a:cs typeface="+mn-cs"/>
            </a:endParaRPr>
          </a:p>
          <a:p>
            <a:r>
              <a:rPr lang="en-US" altLang="zh-CN" sz="1200" i="0" kern="1200" dirty="0" smtClean="0">
                <a:solidFill>
                  <a:schemeClr val="tx1"/>
                </a:solidFill>
                <a:effectLst/>
                <a:latin typeface="+mn-lt"/>
                <a:ea typeface="+mn-ea"/>
                <a:cs typeface="+mn-cs"/>
              </a:rPr>
              <a:t>63 </a:t>
            </a:r>
            <a:r>
              <a:rPr lang="zh-CN" altLang="en-US" sz="1200" i="0" kern="1200" dirty="0" smtClean="0">
                <a:solidFill>
                  <a:schemeClr val="tx1"/>
                </a:solidFill>
                <a:effectLst/>
                <a:latin typeface="+mn-lt"/>
                <a:ea typeface="+mn-ea"/>
                <a:cs typeface="+mn-cs"/>
              </a:rPr>
              <a:t>通过构建项目模块间的依赖网 络，来预测系统实际部署后可能发生的缺陷数量 </a:t>
            </a:r>
            <a:r>
              <a:rPr lang="en-US" altLang="zh-CN" sz="1200" i="0" kern="1200" dirty="0" err="1" smtClean="0">
                <a:solidFill>
                  <a:schemeClr val="tx1"/>
                </a:solidFill>
                <a:effectLst/>
                <a:latin typeface="+mn-lt"/>
                <a:ea typeface="+mn-ea"/>
                <a:cs typeface="+mn-cs"/>
              </a:rPr>
              <a:t>intar</a:t>
            </a:r>
            <a:r>
              <a:rPr lang="en-US" altLang="zh-CN" sz="1200" i="0" kern="1200" dirty="0" smtClean="0">
                <a:solidFill>
                  <a:schemeClr val="tx1"/>
                </a:solidFill>
                <a:effectLst/>
                <a:latin typeface="+mn-lt"/>
                <a:ea typeface="+mn-ea"/>
                <a:cs typeface="+mn-cs"/>
              </a:rPr>
              <a:t> out </a:t>
            </a:r>
            <a:r>
              <a:rPr lang="en-US" altLang="zh-CN" sz="1200" i="0" kern="1200" dirty="0" err="1" smtClean="0">
                <a:solidFill>
                  <a:schemeClr val="tx1"/>
                </a:solidFill>
                <a:effectLst/>
                <a:latin typeface="+mn-lt"/>
                <a:ea typeface="+mn-ea"/>
                <a:cs typeface="+mn-cs"/>
              </a:rPr>
              <a:t>dep</a:t>
            </a:r>
            <a:r>
              <a:rPr lang="zh-CN" altLang="en-US" sz="1200" i="0" kern="1200" dirty="0" smtClean="0">
                <a:solidFill>
                  <a:schemeClr val="tx1"/>
                </a:solidFill>
                <a:effectLst/>
                <a:latin typeface="+mn-lt"/>
                <a:ea typeface="+mn-ea"/>
                <a:cs typeface="+mn-cs"/>
              </a:rPr>
              <a:t>等代表啥</a:t>
            </a:r>
            <a:endParaRPr lang="en-US" altLang="zh-CN" sz="1200" i="0" kern="1200" dirty="0" smtClean="0">
              <a:solidFill>
                <a:schemeClr val="tx1"/>
              </a:solidFill>
              <a:effectLst/>
              <a:latin typeface="+mn-lt"/>
              <a:ea typeface="+mn-ea"/>
              <a:cs typeface="+mn-cs"/>
            </a:endParaRPr>
          </a:p>
          <a:p>
            <a:r>
              <a:rPr lang="zh-CN" altLang="en-US" sz="1200" i="0" kern="1200" dirty="0" smtClean="0">
                <a:solidFill>
                  <a:schemeClr val="tx1"/>
                </a:solidFill>
                <a:effectLst/>
                <a:latin typeface="+mn-lt"/>
                <a:ea typeface="+mn-ea"/>
                <a:cs typeface="+mn-cs"/>
              </a:rPr>
              <a:t>开发过程因素：</a:t>
            </a:r>
            <a:endParaRPr lang="en-US" altLang="zh-CN" sz="120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i="0" kern="1200" dirty="0" smtClean="0">
                <a:solidFill>
                  <a:schemeClr val="tx1"/>
                </a:solidFill>
                <a:effectLst/>
                <a:latin typeface="+mn-lt"/>
                <a:ea typeface="+mn-ea"/>
                <a:cs typeface="+mn-cs"/>
              </a:rPr>
              <a:t> </a:t>
            </a:r>
            <a:r>
              <a:rPr lang="en-US" altLang="zh-CN" sz="1200" i="0" kern="1200" baseline="0" dirty="0" smtClean="0">
                <a:solidFill>
                  <a:schemeClr val="tx1"/>
                </a:solidFill>
                <a:effectLst/>
                <a:latin typeface="+mn-lt"/>
                <a:ea typeface="+mn-ea"/>
                <a:cs typeface="+mn-cs"/>
              </a:rPr>
              <a:t>66 </a:t>
            </a:r>
            <a:r>
              <a:rPr lang="zh-CN" altLang="en-US" sz="1200" i="0" kern="1200" dirty="0" smtClean="0">
                <a:solidFill>
                  <a:schemeClr val="tx1"/>
                </a:solidFill>
                <a:effectLst/>
                <a:latin typeface="+mn-lt"/>
                <a:ea typeface="+mn-ea"/>
                <a:cs typeface="+mn-cs"/>
              </a:rPr>
              <a:t> 利用信息熵，在文件层面有效刻画了开发 过程的混乱程度，如果代码开发过程的混 乱度越高，产出的代码出现缺陷的可能性就越高</a:t>
            </a:r>
            <a:endParaRPr lang="en-US" altLang="zh-CN" sz="120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i="0" kern="1200" dirty="0" smtClean="0">
                <a:solidFill>
                  <a:schemeClr val="tx1"/>
                </a:solidFill>
                <a:effectLst/>
                <a:latin typeface="+mn-lt"/>
                <a:ea typeface="+mn-ea"/>
                <a:cs typeface="+mn-cs"/>
              </a:rPr>
              <a:t>第二栏，分别与（用文件修改预测缺陷，用</a:t>
            </a:r>
            <a:r>
              <a:rPr lang="en-US" altLang="zh-CN" sz="1200" i="0" kern="1200" dirty="0" err="1" smtClean="0">
                <a:solidFill>
                  <a:schemeClr val="tx1"/>
                </a:solidFill>
                <a:effectLst/>
                <a:latin typeface="+mn-lt"/>
                <a:ea typeface="+mn-ea"/>
                <a:cs typeface="+mn-cs"/>
              </a:rPr>
              <a:t>pirorfault</a:t>
            </a:r>
            <a:r>
              <a:rPr lang="zh-CN" altLang="en-US" sz="1200" i="0" kern="1200" dirty="0" smtClean="0">
                <a:solidFill>
                  <a:schemeClr val="tx1"/>
                </a:solidFill>
                <a:effectLst/>
                <a:latin typeface="+mn-lt"/>
                <a:ea typeface="+mn-ea"/>
                <a:cs typeface="+mn-cs"/>
              </a:rPr>
              <a:t>预测缺陷）对比，第三栏</a:t>
            </a:r>
            <a:r>
              <a:rPr lang="en-US" altLang="zh-CN" sz="1200" i="0" kern="1200" dirty="0" smtClean="0">
                <a:solidFill>
                  <a:schemeClr val="tx1"/>
                </a:solidFill>
                <a:effectLst/>
                <a:latin typeface="+mn-lt"/>
                <a:ea typeface="+mn-ea"/>
                <a:cs typeface="+mn-cs"/>
              </a:rPr>
              <a:t>t-test</a:t>
            </a:r>
          </a:p>
          <a:p>
            <a:r>
              <a:rPr lang="zh-CN" altLang="en-US" sz="1200" i="0" kern="1200" dirty="0" smtClean="0">
                <a:solidFill>
                  <a:schemeClr val="tx1"/>
                </a:solidFill>
                <a:effectLst/>
                <a:latin typeface="+mn-lt"/>
                <a:ea typeface="+mn-ea"/>
                <a:cs typeface="+mn-cs"/>
              </a:rPr>
              <a:t>开发者能力：</a:t>
            </a:r>
            <a:endParaRPr lang="en-US" altLang="zh-CN" sz="1200" i="0" kern="1200" dirty="0" smtClean="0">
              <a:solidFill>
                <a:schemeClr val="tx1"/>
              </a:solidFill>
              <a:effectLst/>
              <a:latin typeface="+mn-lt"/>
              <a:ea typeface="+mn-ea"/>
              <a:cs typeface="+mn-cs"/>
            </a:endParaRPr>
          </a:p>
          <a:p>
            <a:r>
              <a:rPr lang="zh-CN" altLang="en-US" sz="1200" i="0" kern="1200" dirty="0" smtClean="0">
                <a:solidFill>
                  <a:schemeClr val="tx1"/>
                </a:solidFill>
                <a:effectLst/>
                <a:latin typeface="+mn-lt"/>
                <a:ea typeface="+mn-ea"/>
                <a:cs typeface="+mn-cs"/>
              </a:rPr>
              <a:t>利用开发者对项目模块的修改次数， 来衡量该模块不同贡献者的贡献程度，计算主要贡献者和次要贡献者的比例。</a:t>
            </a:r>
            <a:endParaRPr lang="en-US" altLang="zh-CN" sz="1200" i="0" kern="1200" dirty="0" smtClean="0">
              <a:solidFill>
                <a:schemeClr val="tx1"/>
              </a:solidFill>
              <a:effectLst/>
              <a:latin typeface="+mn-lt"/>
              <a:ea typeface="+mn-ea"/>
              <a:cs typeface="+mn-cs"/>
            </a:endParaRPr>
          </a:p>
          <a:p>
            <a:r>
              <a:rPr lang="zh-CN" altLang="en-US" sz="1200" i="0" kern="1200" dirty="0" smtClean="0">
                <a:solidFill>
                  <a:schemeClr val="tx1"/>
                </a:solidFill>
                <a:effectLst/>
                <a:latin typeface="+mn-lt"/>
                <a:ea typeface="+mn-ea"/>
                <a:cs typeface="+mn-cs"/>
              </a:rPr>
              <a:t>发现，首要贡献者贡献程度越高，即大部分代码都由首要贡献者完成， 则该模块的缺陷数量较少；相反，次要贡献者比例越高，模块出现缺陷的可能 性会增加。</a:t>
            </a:r>
            <a:r>
              <a:rPr lang="en-US" altLang="zh-CN" sz="1200" i="0" kern="1200" dirty="0" smtClean="0">
                <a:solidFill>
                  <a:schemeClr val="tx1"/>
                </a:solidFill>
                <a:effectLst/>
                <a:latin typeface="+mn-lt"/>
                <a:ea typeface="+mn-ea"/>
                <a:cs typeface="+mn-cs"/>
              </a:rPr>
              <a:t>68</a:t>
            </a:r>
          </a:p>
          <a:p>
            <a:r>
              <a:rPr lang="en-US" altLang="zh-CN" sz="1200" i="0" kern="1200" baseline="0" dirty="0" smtClean="0">
                <a:solidFill>
                  <a:schemeClr val="tx1"/>
                </a:solidFill>
                <a:effectLst/>
                <a:latin typeface="+mn-lt"/>
                <a:ea typeface="+mn-ea"/>
                <a:cs typeface="+mn-cs"/>
              </a:rPr>
              <a:t> </a:t>
            </a:r>
            <a:r>
              <a:rPr lang="zh-CN" altLang="en-US" sz="1200" i="0" kern="1200" dirty="0" smtClean="0">
                <a:solidFill>
                  <a:schemeClr val="tx1"/>
                </a:solidFill>
                <a:effectLst/>
                <a:latin typeface="+mn-lt"/>
                <a:ea typeface="+mn-ea"/>
                <a:cs typeface="+mn-cs"/>
              </a:rPr>
              <a:t>在某个项目中，贡献者如果同时负责的软件模块越分散， 则该贡献者的开发集中度越低，从而导致其产生的缺陷数量增加。</a:t>
            </a:r>
            <a:r>
              <a:rPr lang="en-US" altLang="zh-CN" sz="1200" i="0" kern="1200" dirty="0" smtClean="0">
                <a:solidFill>
                  <a:schemeClr val="tx1"/>
                </a:solidFill>
                <a:effectLst/>
                <a:latin typeface="+mn-lt"/>
                <a:ea typeface="+mn-ea"/>
                <a:cs typeface="+mn-cs"/>
              </a:rPr>
              <a:t>69</a:t>
            </a:r>
            <a:r>
              <a:rPr lang="zh-CN" altLang="en-US" sz="1200" i="0" kern="1200" dirty="0" smtClean="0">
                <a:solidFill>
                  <a:schemeClr val="tx1"/>
                </a:solidFill>
                <a:effectLst/>
                <a:latin typeface="+mn-lt"/>
                <a:ea typeface="+mn-ea"/>
                <a:cs typeface="+mn-cs"/>
              </a:rPr>
              <a:t/>
            </a:r>
            <a:br>
              <a:rPr lang="zh-CN" altLang="en-US" sz="1200" i="0" kern="1200" dirty="0" smtClean="0">
                <a:solidFill>
                  <a:schemeClr val="tx1"/>
                </a:solidFill>
                <a:effectLst/>
                <a:latin typeface="+mn-lt"/>
                <a:ea typeface="+mn-ea"/>
                <a:cs typeface="+mn-cs"/>
              </a:rPr>
            </a:br>
            <a:r>
              <a:rPr lang="zh-CN" altLang="en-US" sz="1200" i="0" kern="1200" dirty="0" smtClean="0">
                <a:solidFill>
                  <a:schemeClr val="tx1"/>
                </a:solidFill>
                <a:effectLst/>
                <a:latin typeface="+mn-lt"/>
                <a:ea typeface="+mn-ea"/>
                <a:cs typeface="+mn-cs"/>
              </a:rPr>
              <a:t/>
            </a:r>
            <a:br>
              <a:rPr lang="zh-CN" altLang="en-US" sz="1200" i="0" kern="1200" dirty="0" smtClean="0">
                <a:solidFill>
                  <a:schemeClr val="tx1"/>
                </a:solidFill>
                <a:effectLst/>
                <a:latin typeface="+mn-lt"/>
                <a:ea typeface="+mn-ea"/>
                <a:cs typeface="+mn-cs"/>
              </a:rPr>
            </a:br>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15</a:t>
            </a:fld>
            <a:endParaRPr lang="zh-CN" altLang="en-US"/>
          </a:p>
        </p:txBody>
      </p:sp>
    </p:spTree>
    <p:extLst>
      <p:ext uri="{BB962C8B-B14F-4D97-AF65-F5344CB8AC3E}">
        <p14:creationId xmlns:p14="http://schemas.microsoft.com/office/powerpoint/2010/main" val="5746738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16</a:t>
            </a:fld>
            <a:endParaRPr lang="zh-CN" altLang="en-US"/>
          </a:p>
        </p:txBody>
      </p:sp>
    </p:spTree>
    <p:extLst>
      <p:ext uri="{BB962C8B-B14F-4D97-AF65-F5344CB8AC3E}">
        <p14:creationId xmlns:p14="http://schemas.microsoft.com/office/powerpoint/2010/main" val="2554142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17</a:t>
            </a:fld>
            <a:endParaRPr lang="zh-CN" altLang="en-US"/>
          </a:p>
        </p:txBody>
      </p:sp>
    </p:spTree>
    <p:extLst>
      <p:ext uri="{BB962C8B-B14F-4D97-AF65-F5344CB8AC3E}">
        <p14:creationId xmlns:p14="http://schemas.microsoft.com/office/powerpoint/2010/main" val="3090741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哪些模块是为了解决哪些问题</a:t>
            </a:r>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20</a:t>
            </a:fld>
            <a:endParaRPr lang="zh-CN" altLang="en-US"/>
          </a:p>
        </p:txBody>
      </p:sp>
    </p:spTree>
    <p:extLst>
      <p:ext uri="{BB962C8B-B14F-4D97-AF65-F5344CB8AC3E}">
        <p14:creationId xmlns:p14="http://schemas.microsoft.com/office/powerpoint/2010/main" val="36056586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21</a:t>
            </a:fld>
            <a:endParaRPr lang="zh-CN" altLang="en-US"/>
          </a:p>
        </p:txBody>
      </p:sp>
    </p:spTree>
    <p:extLst>
      <p:ext uri="{BB962C8B-B14F-4D97-AF65-F5344CB8AC3E}">
        <p14:creationId xmlns:p14="http://schemas.microsoft.com/office/powerpoint/2010/main" val="3264656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22</a:t>
            </a:fld>
            <a:endParaRPr lang="zh-CN" altLang="en-US"/>
          </a:p>
        </p:txBody>
      </p:sp>
    </p:spTree>
    <p:extLst>
      <p:ext uri="{BB962C8B-B14F-4D97-AF65-F5344CB8AC3E}">
        <p14:creationId xmlns:p14="http://schemas.microsoft.com/office/powerpoint/2010/main" val="1567901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23</a:t>
            </a:fld>
            <a:endParaRPr lang="zh-CN" altLang="en-US"/>
          </a:p>
        </p:txBody>
      </p:sp>
    </p:spTree>
    <p:extLst>
      <p:ext uri="{BB962C8B-B14F-4D97-AF65-F5344CB8AC3E}">
        <p14:creationId xmlns:p14="http://schemas.microsoft.com/office/powerpoint/2010/main" val="15269107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err="1" smtClean="0"/>
              <a:t>Pr</a:t>
            </a:r>
            <a:r>
              <a:rPr lang="en-US" altLang="zh-CN" dirty="0" smtClean="0"/>
              <a:t> </a:t>
            </a:r>
            <a:r>
              <a:rPr lang="zh-CN" altLang="en-US" dirty="0" smtClean="0"/>
              <a:t>贡献碎片化，</a:t>
            </a:r>
            <a:r>
              <a:rPr lang="en-US" altLang="zh-CN" dirty="0" smtClean="0"/>
              <a:t>gg</a:t>
            </a:r>
            <a:r>
              <a:rPr lang="zh-CN" altLang="en-US" dirty="0" smtClean="0"/>
              <a:t>那篇</a:t>
            </a:r>
            <a:r>
              <a:rPr lang="en-US" altLang="zh-CN" dirty="0" smtClean="0"/>
              <a:t>integrators</a:t>
            </a:r>
            <a:r>
              <a:rPr lang="zh-CN" altLang="en-US" dirty="0" smtClean="0"/>
              <a:t>的介绍，鼓励小（碎片）贡献，如何利用</a:t>
            </a:r>
            <a:r>
              <a:rPr lang="en-US" altLang="zh-CN" dirty="0" err="1" smtClean="0"/>
              <a:t>codereview</a:t>
            </a:r>
            <a:r>
              <a:rPr lang="zh-CN" altLang="en-US" dirty="0" smtClean="0"/>
              <a:t>对其进行评估</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基于</a:t>
            </a:r>
            <a:r>
              <a:rPr lang="en-US" altLang="zh-CN" dirty="0" smtClean="0"/>
              <a:t>code review</a:t>
            </a:r>
            <a:r>
              <a:rPr lang="zh-CN" altLang="en-US" dirty="0" smtClean="0"/>
              <a:t>的评估！！！！！！！！！</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26</a:t>
            </a:fld>
            <a:endParaRPr lang="zh-CN" altLang="en-US"/>
          </a:p>
        </p:txBody>
      </p:sp>
    </p:spTree>
    <p:extLst>
      <p:ext uri="{BB962C8B-B14F-4D97-AF65-F5344CB8AC3E}">
        <p14:creationId xmlns:p14="http://schemas.microsoft.com/office/powerpoint/2010/main" val="2681973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a:t>
            </a:fld>
            <a:endParaRPr lang="zh-CN" altLang="en-US"/>
          </a:p>
        </p:txBody>
      </p:sp>
    </p:spTree>
    <p:extLst>
      <p:ext uri="{BB962C8B-B14F-4D97-AF65-F5344CB8AC3E}">
        <p14:creationId xmlns:p14="http://schemas.microsoft.com/office/powerpoint/2010/main" val="3513047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根据以往的 审阅评论  对 代码质量变化的影响，来评估之后的哪些讨论的出现将对新的质量有哪些影响</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（比如包含测试结果或者社交话语的更能引起质量的变化）</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r>
              <a:rPr lang="zh-CN" altLang="en-US" dirty="0" smtClean="0"/>
              <a:t>一定要把 审阅评论  和 代码质量联系起来</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哪些评论可以刺激代码质量的提升</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哪些评论的出现可以促使贡献者去提升代码</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27</a:t>
            </a:fld>
            <a:endParaRPr lang="zh-CN" altLang="en-US"/>
          </a:p>
        </p:txBody>
      </p:sp>
    </p:spTree>
    <p:extLst>
      <p:ext uri="{BB962C8B-B14F-4D97-AF65-F5344CB8AC3E}">
        <p14:creationId xmlns:p14="http://schemas.microsoft.com/office/powerpoint/2010/main" val="1120222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31</a:t>
            </a:fld>
            <a:endParaRPr lang="zh-CN" altLang="en-US"/>
          </a:p>
        </p:txBody>
      </p:sp>
    </p:spTree>
    <p:extLst>
      <p:ext uri="{BB962C8B-B14F-4D97-AF65-F5344CB8AC3E}">
        <p14:creationId xmlns:p14="http://schemas.microsoft.com/office/powerpoint/2010/main" val="589993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sz="1200" b="0" i="0" kern="1200" dirty="0" smtClean="0">
                <a:solidFill>
                  <a:schemeClr val="tx1"/>
                </a:solidFill>
                <a:effectLst/>
                <a:latin typeface="+mn-lt"/>
                <a:ea typeface="+mn-ea"/>
                <a:cs typeface="+mn-cs"/>
              </a:rPr>
              <a:t>互联网时代，社交化编程社区异常火爆</a:t>
            </a:r>
            <a:endParaRPr lang="en-US" altLang="zh-CN" sz="1200" b="0" i="0" kern="1200" dirty="0" smtClean="0">
              <a:solidFill>
                <a:schemeClr val="tx1"/>
              </a:solidFill>
              <a:effectLst/>
              <a:latin typeface="+mn-lt"/>
              <a:ea typeface="+mn-ea"/>
              <a:cs typeface="+mn-cs"/>
            </a:endParaRPr>
          </a:p>
          <a:p>
            <a:pPr marL="0" indent="0">
              <a:buNone/>
            </a:pPr>
            <a:r>
              <a:rPr lang="en-US" altLang="zh-CN" sz="1200" b="0" i="0" kern="1200" dirty="0" smtClean="0">
                <a:solidFill>
                  <a:schemeClr val="tx1"/>
                </a:solidFill>
                <a:effectLst/>
                <a:latin typeface="+mn-lt"/>
                <a:ea typeface="+mn-ea"/>
                <a:cs typeface="+mn-cs"/>
              </a:rPr>
              <a:t>GitHub</a:t>
            </a:r>
            <a:r>
              <a:rPr lang="en-US" altLang="zh-CN" sz="1200" b="0" i="0" kern="1200" baseline="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08</a:t>
            </a:r>
            <a:r>
              <a:rPr lang="zh-CN" altLang="en-US" sz="1200" b="0" i="0" kern="1200" dirty="0" smtClean="0">
                <a:solidFill>
                  <a:schemeClr val="tx1"/>
                </a:solidFill>
                <a:effectLst/>
                <a:latin typeface="+mn-lt"/>
                <a:ea typeface="+mn-ea"/>
                <a:cs typeface="+mn-cs"/>
              </a:rPr>
              <a:t>年上线</a:t>
            </a:r>
            <a:r>
              <a:rPr lang="zh-CN" altLang="en-US" sz="1200" b="0" i="0" kern="1200" baseline="0" dirty="0" smtClean="0">
                <a:solidFill>
                  <a:schemeClr val="tx1"/>
                </a:solidFill>
                <a:effectLst/>
                <a:latin typeface="+mn-lt"/>
                <a:ea typeface="+mn-ea"/>
                <a:cs typeface="+mn-cs"/>
              </a:rPr>
              <a:t>  大量开发协同开发</a:t>
            </a:r>
            <a:endParaRPr lang="en-US" altLang="zh-CN" sz="1200" b="0" i="0" kern="1200" dirty="0" smtClean="0">
              <a:solidFill>
                <a:schemeClr val="tx1"/>
              </a:solidFill>
              <a:effectLst/>
              <a:latin typeface="+mn-lt"/>
              <a:ea typeface="+mn-ea"/>
              <a:cs typeface="+mn-cs"/>
            </a:endParaRPr>
          </a:p>
          <a:p>
            <a:pPr marL="0" indent="0">
              <a:buNone/>
            </a:pPr>
            <a:endParaRPr lang="en-US" altLang="zh-CN" sz="1200" b="0" i="0" kern="1200" dirty="0" smtClean="0">
              <a:solidFill>
                <a:schemeClr val="tx1"/>
              </a:solidFill>
              <a:effectLst/>
              <a:latin typeface="+mn-lt"/>
              <a:ea typeface="+mn-ea"/>
              <a:cs typeface="+mn-cs"/>
            </a:endParaRPr>
          </a:p>
          <a:p>
            <a:pPr marL="0" indent="0">
              <a:buNone/>
            </a:pPr>
            <a:r>
              <a:rPr lang="zh-CN" altLang="en-US" sz="1200" b="0" i="0" kern="1200" dirty="0" smtClean="0">
                <a:solidFill>
                  <a:schemeClr val="tx1"/>
                </a:solidFill>
                <a:effectLst/>
                <a:latin typeface="+mn-lt"/>
                <a:ea typeface="+mn-ea"/>
                <a:cs typeface="+mn-cs"/>
              </a:rPr>
              <a:t>官方数据披露在</a:t>
            </a:r>
            <a:r>
              <a:rPr lang="en-US" altLang="zh-CN" sz="1200" b="0" i="0" kern="1200" dirty="0" smtClean="0">
                <a:solidFill>
                  <a:schemeClr val="tx1"/>
                </a:solidFill>
                <a:effectLst/>
                <a:latin typeface="+mn-lt"/>
                <a:ea typeface="+mn-ea"/>
                <a:cs typeface="+mn-cs"/>
              </a:rPr>
              <a:t>16</a:t>
            </a:r>
            <a:r>
              <a:rPr lang="zh-CN" altLang="en-US" sz="1200" b="0" i="0" kern="1200" dirty="0" smtClean="0">
                <a:solidFill>
                  <a:schemeClr val="tx1"/>
                </a:solidFill>
                <a:effectLst/>
                <a:latin typeface="+mn-lt"/>
                <a:ea typeface="+mn-ea"/>
                <a:cs typeface="+mn-cs"/>
              </a:rPr>
              <a:t>年</a:t>
            </a:r>
            <a:endParaRPr lang="en-US" altLang="zh-CN" sz="1200" b="0" i="0" kern="1200" dirty="0" smtClean="0">
              <a:solidFill>
                <a:schemeClr val="tx1"/>
              </a:solidFill>
              <a:effectLst/>
              <a:latin typeface="+mn-lt"/>
              <a:ea typeface="+mn-ea"/>
              <a:cs typeface="+mn-cs"/>
            </a:endParaRPr>
          </a:p>
          <a:p>
            <a:pPr marL="228600" indent="-228600">
              <a:buAutoNum type="arabicPeriod"/>
            </a:pPr>
            <a:r>
              <a:rPr lang="zh-CN" altLang="en-US" sz="1200" b="0" i="0" kern="1200" dirty="0" smtClean="0">
                <a:solidFill>
                  <a:schemeClr val="tx1"/>
                </a:solidFill>
                <a:effectLst/>
                <a:latin typeface="+mn-lt"/>
                <a:ea typeface="+mn-ea"/>
                <a:cs typeface="+mn-cs"/>
              </a:rPr>
              <a:t>活跃： </a:t>
            </a:r>
            <a:r>
              <a:rPr lang="en-US" altLang="zh-CN" sz="1200" b="0" i="0" kern="1200" dirty="0" smtClean="0">
                <a:solidFill>
                  <a:schemeClr val="tx1"/>
                </a:solidFill>
                <a:effectLst/>
                <a:latin typeface="+mn-lt"/>
                <a:ea typeface="+mn-ea"/>
                <a:cs typeface="+mn-cs"/>
              </a:rPr>
              <a:t>580 </a:t>
            </a:r>
            <a:r>
              <a:rPr lang="zh-CN" altLang="en-US" sz="1200" b="0" i="0" kern="1200" dirty="0" smtClean="0">
                <a:solidFill>
                  <a:schemeClr val="tx1"/>
                </a:solidFill>
                <a:effectLst/>
                <a:latin typeface="+mn-lt"/>
                <a:ea typeface="+mn-ea"/>
                <a:cs typeface="+mn-cs"/>
              </a:rPr>
              <a:t>万用户、近</a:t>
            </a:r>
            <a:r>
              <a:rPr lang="en-US" altLang="zh-CN" sz="1200" b="0" i="0" kern="1200" dirty="0" smtClean="0">
                <a:solidFill>
                  <a:schemeClr val="tx1"/>
                </a:solidFill>
                <a:effectLst/>
                <a:latin typeface="+mn-lt"/>
                <a:ea typeface="+mn-ea"/>
                <a:cs typeface="+mn-cs"/>
              </a:rPr>
              <a:t>2</a:t>
            </a:r>
            <a:r>
              <a:rPr lang="zh-CN" altLang="en-US" sz="1200" b="0" i="0" kern="1200" dirty="0" smtClean="0">
                <a:solidFill>
                  <a:schemeClr val="tx1"/>
                </a:solidFill>
                <a:effectLst/>
                <a:latin typeface="+mn-lt"/>
                <a:ea typeface="+mn-ea"/>
                <a:cs typeface="+mn-cs"/>
              </a:rPr>
              <a:t>千万仓库、</a:t>
            </a:r>
            <a:r>
              <a:rPr lang="en-US" altLang="zh-CN" sz="1200" b="0" i="0" kern="1200" dirty="0" smtClean="0">
                <a:solidFill>
                  <a:schemeClr val="tx1"/>
                </a:solidFill>
                <a:effectLst/>
                <a:latin typeface="+mn-lt"/>
                <a:ea typeface="+mn-ea"/>
                <a:cs typeface="+mn-cs"/>
              </a:rPr>
              <a:t>1</a:t>
            </a:r>
            <a:r>
              <a:rPr lang="zh-CN" altLang="en-US" sz="1200" b="0" i="0" kern="1200" dirty="0" smtClean="0">
                <a:solidFill>
                  <a:schemeClr val="tx1"/>
                </a:solidFill>
                <a:effectLst/>
                <a:latin typeface="+mn-lt"/>
                <a:ea typeface="+mn-ea"/>
                <a:cs typeface="+mn-cs"/>
              </a:rPr>
              <a:t>千万问题汇报。</a:t>
            </a:r>
            <a:endParaRPr lang="en-US" altLang="zh-CN" sz="1200" b="0" i="0" kern="1200" dirty="0" smtClean="0">
              <a:solidFill>
                <a:schemeClr val="tx1"/>
              </a:solidFill>
              <a:effectLst/>
              <a:latin typeface="+mn-lt"/>
              <a:ea typeface="+mn-ea"/>
              <a:cs typeface="+mn-cs"/>
            </a:endParaRPr>
          </a:p>
          <a:p>
            <a:pPr marL="0" indent="0">
              <a:buNone/>
            </a:pPr>
            <a:r>
              <a:rPr lang="zh-CN" altLang="en-US" sz="1200" b="0" i="0" kern="1200" dirty="0" smtClean="0">
                <a:solidFill>
                  <a:schemeClr val="tx1"/>
                </a:solidFill>
                <a:effectLst/>
                <a:latin typeface="+mn-lt"/>
                <a:ea typeface="+mn-ea"/>
                <a:cs typeface="+mn-cs"/>
              </a:rPr>
              <a:t>同时，</a:t>
            </a:r>
            <a:r>
              <a:rPr lang="en-US" altLang="zh-CN" sz="1200" b="0" i="0" kern="1200" dirty="0" err="1" smtClean="0">
                <a:solidFill>
                  <a:schemeClr val="tx1"/>
                </a:solidFill>
                <a:effectLst/>
                <a:latin typeface="+mn-lt"/>
                <a:ea typeface="+mn-ea"/>
                <a:cs typeface="+mn-cs"/>
              </a:rPr>
              <a:t>github</a:t>
            </a:r>
            <a:r>
              <a:rPr lang="zh-CN" altLang="en-US" sz="1200" b="0" i="0" kern="1200" dirty="0" smtClean="0">
                <a:solidFill>
                  <a:schemeClr val="tx1"/>
                </a:solidFill>
                <a:effectLst/>
                <a:latin typeface="+mn-lt"/>
                <a:ea typeface="+mn-ea"/>
                <a:cs typeface="+mn-cs"/>
              </a:rPr>
              <a:t>社区热度不减还在持续吸引开发者</a:t>
            </a:r>
            <a:endParaRPr lang="en-US" altLang="zh-CN" sz="1200" b="0" i="0" kern="1200" dirty="0" smtClean="0">
              <a:solidFill>
                <a:schemeClr val="tx1"/>
              </a:solidFill>
              <a:effectLst/>
              <a:latin typeface="+mn-lt"/>
              <a:ea typeface="+mn-ea"/>
              <a:cs typeface="+mn-cs"/>
            </a:endParaRPr>
          </a:p>
          <a:p>
            <a:r>
              <a:rPr lang="en-US" altLang="zh-CN" sz="1200" b="0" i="0" kern="1200" dirty="0" smtClean="0">
                <a:solidFill>
                  <a:schemeClr val="tx1"/>
                </a:solidFill>
                <a:effectLst/>
                <a:latin typeface="+mn-lt"/>
                <a:ea typeface="+mn-ea"/>
                <a:cs typeface="+mn-cs"/>
              </a:rPr>
              <a:t>2. </a:t>
            </a:r>
            <a:r>
              <a:rPr lang="zh-CN" altLang="en-US" sz="1200" b="0" i="0" kern="1200" dirty="0" smtClean="0">
                <a:solidFill>
                  <a:schemeClr val="tx1"/>
                </a:solidFill>
                <a:effectLst/>
                <a:latin typeface="+mn-lt"/>
                <a:ea typeface="+mn-ea"/>
                <a:cs typeface="+mn-cs"/>
              </a:rPr>
              <a:t>新增：</a:t>
            </a:r>
            <a:r>
              <a:rPr lang="en-US" altLang="zh-CN" sz="1200" b="0" i="0" kern="1200" dirty="0" smtClean="0">
                <a:solidFill>
                  <a:schemeClr val="tx1"/>
                </a:solidFill>
                <a:effectLst/>
                <a:latin typeface="+mn-lt"/>
                <a:ea typeface="+mn-ea"/>
                <a:cs typeface="+mn-cs"/>
              </a:rPr>
              <a:t>81 </a:t>
            </a:r>
            <a:r>
              <a:rPr lang="zh-CN" altLang="en-US" sz="1200" b="0" i="0" kern="1200" dirty="0" smtClean="0">
                <a:solidFill>
                  <a:schemeClr val="tx1"/>
                </a:solidFill>
                <a:effectLst/>
                <a:latin typeface="+mn-lt"/>
                <a:ea typeface="+mn-ea"/>
                <a:cs typeface="+mn-cs"/>
              </a:rPr>
              <a:t>万人 第一个 </a:t>
            </a:r>
            <a:r>
              <a:rPr lang="en-US" altLang="zh-CN" sz="1200" b="0" i="0" kern="1200" dirty="0" smtClean="0">
                <a:solidFill>
                  <a:schemeClr val="tx1"/>
                </a:solidFill>
                <a:effectLst/>
                <a:latin typeface="+mn-lt"/>
                <a:ea typeface="+mn-ea"/>
                <a:cs typeface="+mn-cs"/>
              </a:rPr>
              <a:t>PR</a:t>
            </a:r>
            <a:r>
              <a:rPr lang="zh-CN" altLang="en-US" sz="1200" b="0" i="0" kern="1200" dirty="0" smtClean="0">
                <a:solidFill>
                  <a:schemeClr val="tx1"/>
                </a:solidFill>
                <a:effectLst/>
                <a:latin typeface="+mn-lt"/>
                <a:ea typeface="+mn-ea"/>
                <a:cs typeface="+mn-cs"/>
              </a:rPr>
              <a:t>， </a:t>
            </a:r>
            <a:r>
              <a:rPr lang="en-US" altLang="zh-CN" sz="1200" b="0" i="0" kern="1200" dirty="0" smtClean="0">
                <a:solidFill>
                  <a:schemeClr val="tx1"/>
                </a:solidFill>
                <a:effectLst/>
                <a:latin typeface="+mn-lt"/>
                <a:ea typeface="+mn-ea"/>
                <a:cs typeface="+mn-cs"/>
              </a:rPr>
              <a:t>280 </a:t>
            </a:r>
            <a:r>
              <a:rPr lang="zh-CN" altLang="en-US" sz="1200" b="0" i="0" kern="1200" dirty="0" smtClean="0">
                <a:solidFill>
                  <a:schemeClr val="tx1"/>
                </a:solidFill>
                <a:effectLst/>
                <a:latin typeface="+mn-lt"/>
                <a:ea typeface="+mn-ea"/>
                <a:cs typeface="+mn-cs"/>
              </a:rPr>
              <a:t>万人第一个仓库。</a:t>
            </a:r>
            <a:endParaRPr lang="en-US" altLang="zh-CN" sz="1200" b="0" i="0" kern="1200" dirty="0" smtClean="0">
              <a:solidFill>
                <a:schemeClr val="tx1"/>
              </a:solidFill>
              <a:effectLst/>
              <a:latin typeface="+mn-lt"/>
              <a:ea typeface="+mn-ea"/>
              <a:cs typeface="+mn-cs"/>
            </a:endParaRPr>
          </a:p>
          <a:p>
            <a:endParaRPr lang="en-US" altLang="zh-CN" sz="1200" b="0" i="0" kern="1200" dirty="0" smtClean="0">
              <a:solidFill>
                <a:schemeClr val="tx1"/>
              </a:solidFill>
              <a:effectLst/>
              <a:latin typeface="+mn-lt"/>
              <a:ea typeface="+mn-ea"/>
              <a:cs typeface="+mn-cs"/>
            </a:endParaRPr>
          </a:p>
          <a:p>
            <a:r>
              <a:rPr lang="zh-CN" altLang="en-US" sz="1200" b="0" i="0" kern="1200" dirty="0" smtClean="0">
                <a:solidFill>
                  <a:schemeClr val="tx1"/>
                </a:solidFill>
                <a:effectLst/>
                <a:latin typeface="+mn-lt"/>
                <a:ea typeface="+mn-ea"/>
                <a:cs typeface="+mn-cs"/>
              </a:rPr>
              <a:t>开源运动已经进入到了大众化时代，大规模的外围贡献者展现出了前所未有的生产力。</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大众化贡献已成为软件持续创新的源动力</a:t>
            </a:r>
            <a:endParaRPr lang="zh-CN" altLang="en-US" sz="1200" dirty="0" smtClean="0">
              <a:latin typeface="微软雅黑" panose="020B0503020204020204" pitchFamily="34" charset="-122"/>
              <a:ea typeface="微软雅黑" panose="020B0503020204020204" pitchFamily="34" charset="-122"/>
            </a:endParaRPr>
          </a:p>
          <a:p>
            <a:endParaRPr lang="en-US" altLang="zh-CN" sz="1200" b="0" i="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8B1970E-E29C-416C-808F-22B4AEB86AB6}" type="slidenum">
              <a:rPr lang="zh-CN" altLang="en-US" smtClean="0"/>
              <a:t>4</a:t>
            </a:fld>
            <a:endParaRPr lang="zh-CN" altLang="en-US"/>
          </a:p>
        </p:txBody>
      </p:sp>
    </p:spTree>
    <p:extLst>
      <p:ext uri="{BB962C8B-B14F-4D97-AF65-F5344CB8AC3E}">
        <p14:creationId xmlns:p14="http://schemas.microsoft.com/office/powerpoint/2010/main" val="4274044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1.</a:t>
            </a:r>
            <a:r>
              <a:rPr lang="zh-CN" altLang="en-US" sz="1200" b="0" i="0" kern="1200" baseline="0" dirty="0" smtClean="0">
                <a:solidFill>
                  <a:schemeClr val="tx1"/>
                </a:solidFill>
                <a:effectLst/>
                <a:latin typeface="+mn-lt"/>
                <a:ea typeface="+mn-ea"/>
                <a:cs typeface="+mn-cs"/>
              </a:rPr>
              <a:t>介绍</a:t>
            </a:r>
            <a:r>
              <a:rPr lang="en-US" altLang="zh-CN" sz="1200" b="0" i="0" kern="1200" baseline="0" dirty="0" smtClean="0">
                <a:solidFill>
                  <a:schemeClr val="tx1"/>
                </a:solidFill>
                <a:effectLst/>
                <a:latin typeface="+mn-lt"/>
                <a:ea typeface="+mn-ea"/>
                <a:cs typeface="+mn-cs"/>
              </a:rPr>
              <a:t>pull-based</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baseline="0" dirty="0" smtClean="0">
                <a:solidFill>
                  <a:schemeClr val="tx1"/>
                </a:solidFill>
                <a:effectLst/>
                <a:latin typeface="+mn-lt"/>
                <a:ea typeface="+mn-ea"/>
                <a:cs typeface="+mn-cs"/>
              </a:rPr>
              <a:t>这种全新的软件协同开发模型大大降低了外围开发者进入项目的门槛</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baseline="0" dirty="0" smtClean="0">
                <a:solidFill>
                  <a:schemeClr val="tx1"/>
                </a:solidFill>
                <a:effectLst/>
                <a:latin typeface="+mn-lt"/>
                <a:ea typeface="+mn-ea"/>
                <a:cs typeface="+mn-cs"/>
              </a:rPr>
              <a:t>（使得代码审阅的众包成为可能）</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2.</a:t>
            </a:r>
            <a:r>
              <a:rPr lang="zh-CN" altLang="en-US" sz="1200" b="0" i="0" kern="1200" baseline="0" dirty="0" smtClean="0">
                <a:solidFill>
                  <a:schemeClr val="tx1"/>
                </a:solidFill>
                <a:effectLst/>
                <a:latin typeface="+mn-lt"/>
                <a:ea typeface="+mn-ea"/>
                <a:cs typeface="+mn-cs"/>
              </a:rPr>
              <a:t>自</a:t>
            </a:r>
            <a:r>
              <a:rPr lang="en-US" altLang="zh-CN" sz="1200" b="0" i="0" kern="1200" baseline="0" dirty="0" smtClean="0">
                <a:solidFill>
                  <a:schemeClr val="tx1"/>
                </a:solidFill>
                <a:effectLst/>
                <a:latin typeface="+mn-lt"/>
                <a:ea typeface="+mn-ea"/>
                <a:cs typeface="+mn-cs"/>
              </a:rPr>
              <a:t>10</a:t>
            </a:r>
            <a:r>
              <a:rPr lang="zh-CN" altLang="en-US" sz="1200" b="0" i="0" kern="1200" baseline="0" dirty="0" smtClean="0">
                <a:solidFill>
                  <a:schemeClr val="tx1"/>
                </a:solidFill>
                <a:effectLst/>
                <a:latin typeface="+mn-lt"/>
                <a:ea typeface="+mn-ea"/>
                <a:cs typeface="+mn-cs"/>
              </a:rPr>
              <a:t>年被提出后，到</a:t>
            </a:r>
            <a:r>
              <a:rPr lang="en-US" altLang="zh-CN" sz="1200" b="0" i="0" kern="1200" baseline="0" dirty="0" smtClean="0">
                <a:solidFill>
                  <a:schemeClr val="tx1"/>
                </a:solidFill>
                <a:effectLst/>
                <a:latin typeface="+mn-lt"/>
                <a:ea typeface="+mn-ea"/>
                <a:cs typeface="+mn-cs"/>
              </a:rPr>
              <a:t>16</a:t>
            </a:r>
            <a:r>
              <a:rPr lang="zh-CN" altLang="en-US" sz="1200" b="0" i="0" kern="1200" baseline="0" dirty="0" smtClean="0">
                <a:solidFill>
                  <a:schemeClr val="tx1"/>
                </a:solidFill>
                <a:effectLst/>
                <a:latin typeface="+mn-lt"/>
                <a:ea typeface="+mn-ea"/>
                <a:cs typeface="+mn-cs"/>
              </a:rPr>
              <a:t>年这短短几年间，数量已达到。。</a:t>
            </a:r>
            <a:endParaRPr lang="en-US" altLang="zh-CN" sz="1200" b="0" i="0" kern="1200" baseline="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8B1970E-E29C-416C-808F-22B4AEB86AB6}" type="slidenum">
              <a:rPr lang="zh-CN" altLang="en-US" smtClean="0"/>
              <a:t>5</a:t>
            </a:fld>
            <a:endParaRPr lang="zh-CN" altLang="en-US"/>
          </a:p>
        </p:txBody>
      </p:sp>
    </p:spTree>
    <p:extLst>
      <p:ext uri="{BB962C8B-B14F-4D97-AF65-F5344CB8AC3E}">
        <p14:creationId xmlns:p14="http://schemas.microsoft.com/office/powerpoint/2010/main" val="72253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smtClean="0">
                <a:solidFill>
                  <a:schemeClr val="tx1"/>
                </a:solidFill>
                <a:effectLst/>
                <a:latin typeface="+mn-lt"/>
                <a:ea typeface="+mn-ea"/>
                <a:cs typeface="+mn-cs"/>
              </a:rPr>
              <a:t>详细介绍</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smtClean="0">
                <a:solidFill>
                  <a:schemeClr val="tx1"/>
                </a:solidFill>
                <a:effectLst/>
                <a:latin typeface="+mn-lt"/>
                <a:ea typeface="+mn-ea"/>
                <a:cs typeface="+mn-cs"/>
              </a:rPr>
              <a:t>贡献类型：修</a:t>
            </a:r>
            <a:r>
              <a:rPr lang="en-US" altLang="zh-CN" sz="1200" b="0" i="0" kern="1200" dirty="0" smtClean="0">
                <a:solidFill>
                  <a:schemeClr val="tx1"/>
                </a:solidFill>
                <a:effectLst/>
                <a:latin typeface="+mn-lt"/>
                <a:ea typeface="+mn-ea"/>
                <a:cs typeface="+mn-cs"/>
              </a:rPr>
              <a:t>bug</a:t>
            </a:r>
            <a:r>
              <a:rPr lang="zh-CN" altLang="en-US" sz="1200" b="0" i="0" kern="1200" dirty="0" smtClean="0">
                <a:solidFill>
                  <a:schemeClr val="tx1"/>
                </a:solidFill>
                <a:effectLst/>
                <a:latin typeface="+mn-lt"/>
                <a:ea typeface="+mn-ea"/>
                <a:cs typeface="+mn-cs"/>
              </a:rPr>
              <a:t>，添功能等</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smtClean="0">
                <a:solidFill>
                  <a:schemeClr val="tx1"/>
                </a:solidFill>
                <a:effectLst/>
                <a:latin typeface="+mn-lt"/>
                <a:ea typeface="+mn-ea"/>
                <a:cs typeface="+mn-cs"/>
              </a:rPr>
              <a:t>人工审查是必须的（开发</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众包形式）</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i="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8B1970E-E29C-416C-808F-22B4AEB86AB6}" type="slidenum">
              <a:rPr lang="zh-CN" altLang="en-US" smtClean="0"/>
              <a:t>6</a:t>
            </a:fld>
            <a:endParaRPr lang="zh-CN" altLang="en-US"/>
          </a:p>
        </p:txBody>
      </p:sp>
    </p:spTree>
    <p:extLst>
      <p:ext uri="{BB962C8B-B14F-4D97-AF65-F5344CB8AC3E}">
        <p14:creationId xmlns:p14="http://schemas.microsoft.com/office/powerpoint/2010/main" val="3469939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anose="020B0503020204020204" pitchFamily="34" charset="-122"/>
                <a:ea typeface="微软雅黑" panose="020B0503020204020204" pitchFamily="34" charset="-122"/>
              </a:rPr>
              <a:t>基于这样的背景，</a:t>
            </a:r>
            <a:endParaRPr lang="en-US" altLang="zh-CN" sz="1200" dirty="0" smtClean="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anose="020B0503020204020204" pitchFamily="34" charset="-122"/>
                <a:ea typeface="微软雅黑" panose="020B0503020204020204" pitchFamily="34" charset="-122"/>
              </a:rPr>
              <a:t>我们思考</a:t>
            </a:r>
            <a:endParaRPr lang="en-US" altLang="zh-CN" sz="1200" dirty="0" smtClean="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微软雅黑" panose="020B0503020204020204" pitchFamily="34" charset="-122"/>
                <a:ea typeface="微软雅黑" panose="020B0503020204020204" pitchFamily="34" charset="-122"/>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微软雅黑" panose="020B0503020204020204" pitchFamily="34" charset="-122"/>
                <a:ea typeface="微软雅黑" panose="020B0503020204020204" pitchFamily="34" charset="-122"/>
              </a:rPr>
              <a:t>》》</a:t>
            </a:r>
          </a:p>
          <a:p>
            <a:endParaRPr lang="en-US" altLang="zh-CN" dirty="0" smtClean="0"/>
          </a:p>
        </p:txBody>
      </p:sp>
      <p:sp>
        <p:nvSpPr>
          <p:cNvPr id="4" name="灯片编号占位符 3"/>
          <p:cNvSpPr>
            <a:spLocks noGrp="1"/>
          </p:cNvSpPr>
          <p:nvPr>
            <p:ph type="sldNum" sz="quarter" idx="10"/>
          </p:nvPr>
        </p:nvSpPr>
        <p:spPr/>
        <p:txBody>
          <a:bodyPr/>
          <a:lstStyle/>
          <a:p>
            <a:fld id="{D8B1970E-E29C-416C-808F-22B4AEB86AB6}" type="slidenum">
              <a:rPr lang="zh-CN" altLang="en-US" smtClean="0"/>
              <a:t>7</a:t>
            </a:fld>
            <a:endParaRPr lang="zh-CN" altLang="en-US"/>
          </a:p>
        </p:txBody>
      </p:sp>
    </p:spTree>
    <p:extLst>
      <p:ext uri="{BB962C8B-B14F-4D97-AF65-F5344CB8AC3E}">
        <p14:creationId xmlns:p14="http://schemas.microsoft.com/office/powerpoint/2010/main" val="2255536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要实现这样的目标会遇到这些挑战</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8</a:t>
            </a:fld>
            <a:endParaRPr lang="zh-CN" altLang="en-US"/>
          </a:p>
        </p:txBody>
      </p:sp>
    </p:spTree>
    <p:extLst>
      <p:ext uri="{BB962C8B-B14F-4D97-AF65-F5344CB8AC3E}">
        <p14:creationId xmlns:p14="http://schemas.microsoft.com/office/powerpoint/2010/main" val="2243996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其次。。。</a:t>
            </a:r>
            <a:endParaRPr lang="en-US" altLang="zh-CN" dirty="0" smtClean="0"/>
          </a:p>
          <a:p>
            <a:r>
              <a:rPr lang="en-US" altLang="zh-CN" dirty="0" smtClean="0"/>
              <a:t>MCR</a:t>
            </a:r>
            <a:r>
              <a:rPr lang="zh-CN" altLang="en-US" dirty="0" smtClean="0"/>
              <a:t>没有严格传统的那样的审阅步骤</a:t>
            </a:r>
            <a:endParaRPr lang="en-US" altLang="zh-CN" dirty="0" smtClean="0"/>
          </a:p>
          <a:p>
            <a:r>
              <a:rPr lang="zh-CN" altLang="en-US" dirty="0" smtClean="0"/>
              <a:t>可以看出，审阅过程（）对贡献质量变化有很大的影响。</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（审阅覆盖率，参与度，速度，讨论充分不充分，过程组织（如何）？）</a:t>
            </a:r>
            <a:endParaRPr lang="en-US" altLang="zh-CN" dirty="0" smtClean="0"/>
          </a:p>
          <a:p>
            <a:r>
              <a:rPr lang="zh-CN" altLang="en-US" dirty="0" smtClean="0"/>
              <a:t>而动态。。。</a:t>
            </a:r>
            <a:endParaRPr lang="en-US" altLang="zh-CN" dirty="0" smtClean="0"/>
          </a:p>
          <a:p>
            <a:endParaRPr lang="en-US" altLang="zh-CN" dirty="0" smtClean="0"/>
          </a:p>
          <a:p>
            <a:r>
              <a:rPr lang="zh-CN" altLang="en-US" dirty="0" smtClean="0"/>
              <a:t>贡献质量在这一个动态的过程往好的方面发展</a:t>
            </a:r>
            <a:endParaRPr lang="en-US" altLang="zh-CN" dirty="0" smtClean="0"/>
          </a:p>
          <a:p>
            <a:r>
              <a:rPr lang="en-US" altLang="zh-CN" dirty="0" smtClean="0"/>
              <a:t>https://github.com/rails/rails/pull/28382</a:t>
            </a:r>
          </a:p>
          <a:p>
            <a:r>
              <a:rPr lang="en-US" altLang="zh-CN" dirty="0" smtClean="0"/>
              <a:t>https://github.com/rails/rails/pull/27978</a:t>
            </a:r>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9</a:t>
            </a:fld>
            <a:endParaRPr lang="zh-CN" altLang="en-US"/>
          </a:p>
        </p:txBody>
      </p:sp>
    </p:spTree>
    <p:extLst>
      <p:ext uri="{BB962C8B-B14F-4D97-AF65-F5344CB8AC3E}">
        <p14:creationId xmlns:p14="http://schemas.microsoft.com/office/powerpoint/2010/main" val="4080299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面向。。。</a:t>
            </a:r>
            <a:endParaRPr lang="en-US" altLang="zh-CN" dirty="0" smtClean="0"/>
          </a:p>
          <a:p>
            <a:pPr marL="228600" indent="-228600">
              <a:buAutoNum type="arabicPeriod"/>
            </a:pPr>
            <a:r>
              <a:rPr lang="zh-CN" altLang="en-US" dirty="0" smtClean="0"/>
              <a:t>首先需要对代码的审阅评论进行标注，指明哪些评论是关于哪个方面</a:t>
            </a:r>
            <a:endParaRPr lang="en-US" altLang="zh-CN" dirty="0" smtClean="0"/>
          </a:p>
          <a:p>
            <a:pPr marL="0" indent="0">
              <a:buNone/>
            </a:pPr>
            <a:r>
              <a:rPr lang="en-US" altLang="zh-CN" baseline="0" dirty="0" smtClean="0"/>
              <a:t>         </a:t>
            </a:r>
            <a:r>
              <a:rPr lang="zh-CN" altLang="en-US" baseline="0" dirty="0" smtClean="0"/>
              <a:t>第一步。。，然后，，最后</a:t>
            </a:r>
            <a:endParaRPr lang="en-US" altLang="zh-CN" baseline="0" dirty="0" smtClean="0"/>
          </a:p>
          <a:p>
            <a:pPr marL="0" indent="0">
              <a:buNone/>
            </a:pPr>
            <a:r>
              <a:rPr lang="en-US" altLang="zh-CN" baseline="0" dirty="0" smtClean="0"/>
              <a:t>2. </a:t>
            </a:r>
            <a:r>
              <a:rPr lang="zh-CN" altLang="en-US" baseline="0" dirty="0" smtClean="0"/>
              <a:t>根据标注的数据集，能否实现</a:t>
            </a:r>
            <a:endParaRPr lang="en-US" altLang="zh-CN" baseline="0" dirty="0" smtClean="0"/>
          </a:p>
          <a:p>
            <a:pPr marL="0" indent="0">
              <a:buNone/>
            </a:pPr>
            <a:r>
              <a:rPr lang="en-US" altLang="zh-CN" baseline="0" dirty="0" smtClean="0"/>
              <a:t>3. </a:t>
            </a:r>
            <a:r>
              <a:rPr lang="zh-CN" altLang="en-US" baseline="0" dirty="0" smtClean="0"/>
              <a:t>以及 。。。</a:t>
            </a:r>
            <a:endParaRPr lang="en-US" altLang="zh-CN" dirty="0" smtClean="0"/>
          </a:p>
          <a:p>
            <a:endParaRPr lang="en-US" altLang="zh-CN" dirty="0" smtClean="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10</a:t>
            </a:fld>
            <a:endParaRPr lang="zh-CN" altLang="en-US"/>
          </a:p>
        </p:txBody>
      </p:sp>
    </p:spTree>
    <p:extLst>
      <p:ext uri="{BB962C8B-B14F-4D97-AF65-F5344CB8AC3E}">
        <p14:creationId xmlns:p14="http://schemas.microsoft.com/office/powerpoint/2010/main" val="3216388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1364D9C-D82E-42CD-8C1C-46A56F333163}" type="datetime1">
              <a:rPr lang="zh-HK" altLang="en-US" smtClean="0"/>
              <a:t>22/3/2017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a:xfrm>
            <a:off x="7086600" y="6621137"/>
            <a:ext cx="2057400" cy="236863"/>
          </a:xfrm>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21397471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2B1AC1-6354-4879-808B-5DFEC0FDB787}" type="datetime1">
              <a:rPr lang="zh-HK" altLang="en-US" smtClean="0">
                <a:solidFill>
                  <a:prstClr val="black">
                    <a:tint val="75000"/>
                  </a:prstClr>
                </a:solidFill>
              </a:rPr>
              <a:t>22/3/2017</a:t>
            </a:fld>
            <a:endParaRPr lang="zh-HK"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HK" altLang="en-US">
              <a:solidFill>
                <a:prstClr val="black">
                  <a:tint val="75000"/>
                </a:prstClr>
              </a:solidFill>
            </a:endParaRPr>
          </a:p>
        </p:txBody>
      </p:sp>
      <p:sp>
        <p:nvSpPr>
          <p:cNvPr id="4" name="Slide Number Placeholder 3"/>
          <p:cNvSpPr>
            <a:spLocks noGrp="1"/>
          </p:cNvSpPr>
          <p:nvPr>
            <p:ph type="sldNum" sz="quarter" idx="12"/>
          </p:nvPr>
        </p:nvSpPr>
        <p:spPr>
          <a:xfrm>
            <a:off x="7086600" y="6610120"/>
            <a:ext cx="2057400" cy="247880"/>
          </a:xfrm>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1629461187"/>
      </p:ext>
    </p:extLst>
  </p:cSld>
  <p:clrMapOvr>
    <a:masterClrMapping/>
  </p:clrMapOvr>
  <p:transition>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9159240" cy="707886"/>
          </a:xfrm>
          <a:prstGeom prst="rect">
            <a:avLst/>
          </a:prstGeom>
          <a:solidFill>
            <a:srgbClr val="E74E3E"/>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0" y="-17525"/>
            <a:ext cx="2301240" cy="7254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bg1"/>
                </a:solidFill>
                <a:latin typeface="微软雅黑" panose="020B0503020204020204" pitchFamily="34" charset="-122"/>
                <a:ea typeface="微软雅黑" panose="020B0503020204020204" pitchFamily="34" charset="-122"/>
              </a:rPr>
              <a:t>研究背景</a:t>
            </a:r>
          </a:p>
        </p:txBody>
      </p:sp>
      <p:sp>
        <p:nvSpPr>
          <p:cNvPr id="8" name="文本框 7"/>
          <p:cNvSpPr txBox="1"/>
          <p:nvPr userDrawn="1"/>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Tree>
    <p:extLst>
      <p:ext uri="{BB962C8B-B14F-4D97-AF65-F5344CB8AC3E}">
        <p14:creationId xmlns:p14="http://schemas.microsoft.com/office/powerpoint/2010/main" val="10552162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C60C2-E789-4DD8-A821-5892B7398DBB}" type="datetime1">
              <a:rPr lang="zh-HK" altLang="en-US" smtClean="0"/>
              <a:t>22/3/2017</a:t>
            </a:fld>
            <a:endParaRPr lang="zh-HK"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Slide Number Placeholder 5"/>
          <p:cNvSpPr>
            <a:spLocks noGrp="1"/>
          </p:cNvSpPr>
          <p:nvPr>
            <p:ph type="sldNum" sz="quarter" idx="4"/>
          </p:nvPr>
        </p:nvSpPr>
        <p:spPr>
          <a:xfrm>
            <a:off x="7086600" y="6621137"/>
            <a:ext cx="2057400" cy="236863"/>
          </a:xfrm>
          <a:prstGeom prst="rect">
            <a:avLst/>
          </a:prstGeom>
        </p:spPr>
        <p:txBody>
          <a:bodyPr vert="horz" lIns="91440" tIns="45720" rIns="91440" bIns="45720" rtlCol="0" anchor="ctr"/>
          <a:lstStyle>
            <a:lvl1pPr algn="r">
              <a:defRPr sz="1200">
                <a:solidFill>
                  <a:schemeClr val="tx1">
                    <a:tint val="75000"/>
                  </a:schemeClr>
                </a:solidFill>
              </a:defRPr>
            </a:lvl1p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1830749785"/>
      </p:ext>
    </p:extLst>
  </p:cSld>
  <p:clrMap bg1="lt1" tx1="dk1" bg2="lt2" tx2="dk2" accent1="accent1" accent2="accent2" accent3="accent3" accent4="accent4" accent5="accent5" accent6="accent6" hlink="hlink" folHlink="folHlink"/>
  <p:sldLayoutIdLst>
    <p:sldLayoutId id="2147483674" r:id="rId1"/>
    <p:sldLayoutId id="2147483697" r:id="rId2"/>
    <p:sldLayoutId id="2147483698" r:id="rId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4.png"/><Relationship Id="rId7" Type="http://schemas.openxmlformats.org/officeDocument/2006/relationships/diagramColors" Target="../diagrams/colors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文本框 20"/>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7" name="文本框 6"/>
          <p:cNvSpPr txBox="1"/>
          <p:nvPr/>
        </p:nvSpPr>
        <p:spPr>
          <a:xfrm>
            <a:off x="1846275" y="2016611"/>
            <a:ext cx="5451475" cy="1446550"/>
          </a:xfrm>
          <a:prstGeom prst="rect">
            <a:avLst/>
          </a:prstGeom>
          <a:noFill/>
        </p:spPr>
        <p:txBody>
          <a:bodyPr wrap="square" rtlCol="0">
            <a:spAutoFit/>
          </a:bodyPr>
          <a:lstStyle/>
          <a:p>
            <a:pPr algn="ct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0" y="1569885"/>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 y="1994408"/>
            <a:ext cx="9143999" cy="1323439"/>
          </a:xfrm>
          <a:prstGeom prst="rect">
            <a:avLst/>
          </a:prstGeom>
          <a:noFill/>
        </p:spPr>
        <p:txBody>
          <a:bodyPr wrap="square" rtlCol="0">
            <a:spAutoFit/>
          </a:bodyPr>
          <a:lstStyle/>
          <a:p>
            <a:pPr algn="ctr"/>
            <a:r>
              <a:rPr lang="zh-CN" altLang="en-US" sz="4000" dirty="0" smtClean="0">
                <a:solidFill>
                  <a:schemeClr val="bg1"/>
                </a:solidFill>
                <a:latin typeface="微软雅黑" panose="020B0503020204020204" pitchFamily="34" charset="-122"/>
                <a:ea typeface="微软雅黑" panose="020B0503020204020204" pitchFamily="34" charset="-122"/>
              </a:rPr>
              <a:t>基于代码审阅的大众贡献质量</a:t>
            </a:r>
            <a:endParaRPr lang="en-US" altLang="zh-CN" sz="40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000" dirty="0" smtClean="0">
                <a:solidFill>
                  <a:schemeClr val="bg1"/>
                </a:solidFill>
                <a:latin typeface="微软雅黑" panose="020B0503020204020204" pitchFamily="34" charset="-122"/>
                <a:ea typeface="微软雅黑" panose="020B0503020204020204" pitchFamily="34" charset="-122"/>
              </a:rPr>
              <a:t>持续评估</a:t>
            </a:r>
            <a:r>
              <a:rPr lang="zh-CN" altLang="en-US" sz="4000" dirty="0">
                <a:solidFill>
                  <a:schemeClr val="bg1"/>
                </a:solidFill>
                <a:latin typeface="微软雅黑" panose="020B0503020204020204" pitchFamily="34" charset="-122"/>
                <a:ea typeface="微软雅黑" panose="020B0503020204020204" pitchFamily="34" charset="-122"/>
              </a:rPr>
              <a:t>关键</a:t>
            </a:r>
            <a:r>
              <a:rPr lang="zh-CN" altLang="en-US" sz="4000" dirty="0" smtClean="0">
                <a:solidFill>
                  <a:schemeClr val="bg1"/>
                </a:solidFill>
                <a:latin typeface="微软雅黑" panose="020B0503020204020204" pitchFamily="34" charset="-122"/>
                <a:ea typeface="微软雅黑" panose="020B0503020204020204" pitchFamily="34" charset="-122"/>
              </a:rPr>
              <a:t>技术研究</a:t>
            </a:r>
            <a:endParaRPr lang="zh-CN" altLang="en-US" sz="4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540954" y="4944206"/>
            <a:ext cx="3000375" cy="936963"/>
            <a:chOff x="1235076" y="4785180"/>
            <a:chExt cx="3000375" cy="936963"/>
          </a:xfrm>
        </p:grpSpPr>
        <p:sp>
          <p:nvSpPr>
            <p:cNvPr id="23" name="矩形 22"/>
            <p:cNvSpPr/>
            <p:nvPr/>
          </p:nvSpPr>
          <p:spPr>
            <a:xfrm>
              <a:off x="1235076" y="4785180"/>
              <a:ext cx="1357313" cy="400052"/>
            </a:xfrm>
            <a:prstGeom prst="rect">
              <a:avLst/>
            </a:prstGeom>
            <a:solidFill>
              <a:srgbClr val="00B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smtClean="0">
                  <a:latin typeface="微软雅黑" panose="020B0503020204020204" pitchFamily="34" charset="-122"/>
                  <a:ea typeface="微软雅黑" panose="020B0503020204020204" pitchFamily="34" charset="-122"/>
                </a:rPr>
                <a:t>导  师</a:t>
              </a:r>
              <a:endParaRPr lang="zh-HK" altLang="en-US" sz="2000" b="1" spc="300" dirty="0">
                <a:latin typeface="微软雅黑" panose="020B0503020204020204" pitchFamily="34" charset="-122"/>
                <a:ea typeface="微软雅黑" panose="020B0503020204020204" pitchFamily="34" charset="-122"/>
              </a:endParaRPr>
            </a:p>
          </p:txBody>
        </p:sp>
        <p:sp>
          <p:nvSpPr>
            <p:cNvPr id="24" name="矩形 23"/>
            <p:cNvSpPr/>
            <p:nvPr/>
          </p:nvSpPr>
          <p:spPr>
            <a:xfrm>
              <a:off x="1235076" y="5306673"/>
              <a:ext cx="1357313" cy="400052"/>
            </a:xfrm>
            <a:prstGeom prst="rect">
              <a:avLst/>
            </a:prstGeom>
            <a:solidFill>
              <a:srgbClr val="00B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smtClean="0">
                  <a:latin typeface="微软雅黑" panose="020B0503020204020204" pitchFamily="34" charset="-122"/>
                  <a:ea typeface="微软雅黑" panose="020B0503020204020204" pitchFamily="34" charset="-122"/>
                </a:rPr>
                <a:t>学  生</a:t>
              </a:r>
              <a:endParaRPr lang="zh-HK" altLang="en-US" sz="2000" b="1" spc="3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2620962" y="4800540"/>
              <a:ext cx="1614489" cy="400110"/>
            </a:xfrm>
            <a:prstGeom prst="rect">
              <a:avLst/>
            </a:prstGeom>
            <a:noFill/>
          </p:spPr>
          <p:txBody>
            <a:bodyPr wrap="square" rtlCol="0">
              <a:spAutoFit/>
            </a:bodyPr>
            <a:lstStyle/>
            <a:p>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尹</a:t>
              </a:r>
              <a:r>
                <a:rPr lang="en-US" altLang="zh-CN" sz="2000" b="1" spc="3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2000" b="1" spc="300" dirty="0" smtClean="0">
                  <a:solidFill>
                    <a:schemeClr val="bg2">
                      <a:lumMod val="50000"/>
                    </a:schemeClr>
                  </a:solidFill>
                  <a:latin typeface="微软雅黑" panose="020B0503020204020204" pitchFamily="34" charset="-122"/>
                  <a:ea typeface="微软雅黑" panose="020B0503020204020204" pitchFamily="34" charset="-122"/>
                </a:rPr>
                <a:t> </a:t>
              </a:r>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刚</a:t>
              </a:r>
              <a:endParaRPr lang="zh-HK" altLang="en-US" sz="2000" b="1" spc="3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620963" y="5322033"/>
              <a:ext cx="1126090" cy="400110"/>
            </a:xfrm>
            <a:prstGeom prst="rect">
              <a:avLst/>
            </a:prstGeom>
            <a:noFill/>
          </p:spPr>
          <p:txBody>
            <a:bodyPr wrap="square" rtlCol="0">
              <a:spAutoFit/>
            </a:bodyPr>
            <a:lstStyle/>
            <a:p>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李志星</a:t>
              </a:r>
              <a:endParaRPr lang="zh-HK" altLang="en-US" sz="2000" b="1" spc="300" dirty="0">
                <a:solidFill>
                  <a:schemeClr val="bg2">
                    <a:lumMod val="50000"/>
                  </a:schemeClr>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1061010" y="3370412"/>
            <a:ext cx="7021979" cy="400110"/>
          </a:xfrm>
          <a:prstGeom prst="rect">
            <a:avLst/>
          </a:prstGeom>
          <a:noFill/>
        </p:spPr>
        <p:txBody>
          <a:bodyPr wrap="squar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rPr>
              <a:t>国防科学技术大学 计算机学院</a:t>
            </a:r>
            <a:endParaRPr lang="en-US" altLang="zh-CN" sz="2000" b="1" spc="300" dirty="0">
              <a:solidFill>
                <a:schemeClr val="bg1"/>
              </a:solidFill>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12"/>
          </p:nvPr>
        </p:nvSpPr>
        <p:spPr/>
        <p:txBody>
          <a:bodyPr/>
          <a:lstStyle/>
          <a:p>
            <a:fld id="{9E45C72C-05F9-42DA-A32C-E89F323A6F21}" type="slidenum">
              <a:rPr lang="zh-HK" altLang="en-US" smtClean="0"/>
              <a:pPr/>
              <a:t>1</a:t>
            </a:fld>
            <a:endParaRPr lang="zh-HK" altLang="en-US"/>
          </a:p>
        </p:txBody>
      </p:sp>
    </p:spTree>
    <p:extLst>
      <p:ext uri="{BB962C8B-B14F-4D97-AF65-F5344CB8AC3E}">
        <p14:creationId xmlns:p14="http://schemas.microsoft.com/office/powerpoint/2010/main" val="1817887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拟研究的问题</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585441" y="1510211"/>
            <a:ext cx="7988358" cy="769441"/>
          </a:xfrm>
          <a:prstGeom prst="rect">
            <a:avLst/>
          </a:prstGeom>
        </p:spPr>
        <p:txBody>
          <a:bodyPr wrap="square">
            <a:spAutoFit/>
          </a:bodyPr>
          <a:lstStyle/>
          <a:p>
            <a:pPr lvl="0">
              <a:spcBef>
                <a:spcPct val="20000"/>
              </a:spcBef>
              <a:buClr>
                <a:srgbClr val="CC9900"/>
              </a:buClr>
              <a:buSzPct val="70000"/>
            </a:pPr>
            <a:r>
              <a:rPr lang="zh-CN" altLang="en-US" sz="2200" dirty="0" smtClean="0">
                <a:latin typeface="微软雅黑" pitchFamily="34" charset="-122"/>
                <a:ea typeface="微软雅黑" pitchFamily="34" charset="-122"/>
              </a:rPr>
              <a:t>面向大众贡献中代码</a:t>
            </a:r>
            <a:r>
              <a:rPr lang="zh-CN" altLang="en-US" sz="2200" dirty="0">
                <a:latin typeface="微软雅黑" pitchFamily="34" charset="-122"/>
                <a:ea typeface="微软雅黑" pitchFamily="34" charset="-122"/>
              </a:rPr>
              <a:t>质量持续</a:t>
            </a:r>
            <a:r>
              <a:rPr lang="zh-CN" altLang="en-US" sz="2200" dirty="0" smtClean="0">
                <a:latin typeface="微软雅黑" pitchFamily="34" charset="-122"/>
                <a:ea typeface="微软雅黑" pitchFamily="34" charset="-122"/>
              </a:rPr>
              <a:t>评估的</a:t>
            </a:r>
            <a:r>
              <a:rPr lang="zh-CN" altLang="en-US" sz="2200" dirty="0">
                <a:latin typeface="微软雅黑" pitchFamily="34" charset="-122"/>
                <a:ea typeface="微软雅黑" pitchFamily="34" charset="-122"/>
              </a:rPr>
              <a:t>现实需求，应对上述挑战，拟开展以下研究：</a:t>
            </a:r>
          </a:p>
        </p:txBody>
      </p:sp>
      <p:sp>
        <p:nvSpPr>
          <p:cNvPr id="4" name="灯片编号占位符 3"/>
          <p:cNvSpPr>
            <a:spLocks noGrp="1"/>
          </p:cNvSpPr>
          <p:nvPr>
            <p:ph type="sldNum" sz="quarter" idx="12"/>
          </p:nvPr>
        </p:nvSpPr>
        <p:spPr>
          <a:xfrm>
            <a:off x="7071361" y="6610120"/>
            <a:ext cx="2057400" cy="247880"/>
          </a:xfrm>
        </p:spPr>
        <p:txBody>
          <a:bodyPr/>
          <a:lstStyle/>
          <a:p>
            <a:fld id="{8592E714-8771-4256-B120-A1444CD7D5F3}" type="slidenum">
              <a:rPr lang="zh-HK" altLang="en-US" smtClean="0">
                <a:solidFill>
                  <a:prstClr val="black">
                    <a:tint val="75000"/>
                  </a:prstClr>
                </a:solidFill>
              </a:rPr>
              <a:pPr/>
              <a:t>10</a:t>
            </a:fld>
            <a:endParaRPr lang="zh-HK" altLang="en-US" dirty="0">
              <a:solidFill>
                <a:prstClr val="black">
                  <a:tint val="75000"/>
                </a:prstClr>
              </a:solidFill>
            </a:endParaRPr>
          </a:p>
        </p:txBody>
      </p:sp>
      <p:sp>
        <p:nvSpPr>
          <p:cNvPr id="28" name="任意多边形 27"/>
          <p:cNvSpPr/>
          <p:nvPr/>
        </p:nvSpPr>
        <p:spPr>
          <a:xfrm>
            <a:off x="3987213" y="2708915"/>
            <a:ext cx="7021866" cy="3287681"/>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143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400" dirty="0" smtClean="0">
                <a:solidFill>
                  <a:schemeClr val="tx1"/>
                </a:solidFill>
                <a:latin typeface="微软雅黑" pitchFamily="34" charset="-122"/>
                <a:ea typeface="微软雅黑" pitchFamily="34" charset="-122"/>
              </a:rPr>
              <a:t>大众贡献的审阅类型识别</a:t>
            </a:r>
            <a:endParaRPr lang="zh-CN" altLang="en-US" sz="2400" dirty="0">
              <a:solidFill>
                <a:schemeClr val="tx1"/>
              </a:solidFill>
              <a:latin typeface="微软雅黑" pitchFamily="34" charset="-122"/>
              <a:ea typeface="微软雅黑" pitchFamily="34" charset="-122"/>
            </a:endParaRPr>
          </a:p>
          <a:p>
            <a:pPr marL="228600" lvl="1">
              <a:lnSpc>
                <a:spcPct val="90000"/>
              </a:lnSpc>
              <a:spcBef>
                <a:spcPct val="20000"/>
              </a:spcBef>
              <a:spcAft>
                <a:spcPct val="15000"/>
              </a:spcAft>
              <a:buClr>
                <a:schemeClr val="tx1"/>
              </a:buClr>
              <a:buSzPct val="70000"/>
            </a:pPr>
            <a:endParaRPr lang="en-US" altLang="zh-CN" dirty="0" smtClean="0">
              <a:solidFill>
                <a:schemeClr val="tx1"/>
              </a:solidFill>
              <a:latin typeface="微软雅黑" pitchFamily="34" charset="-122"/>
              <a:ea typeface="微软雅黑" pitchFamily="34" charset="-122"/>
            </a:endParaRPr>
          </a:p>
          <a:p>
            <a:pPr marL="228600" lvl="1">
              <a:lnSpc>
                <a:spcPct val="90000"/>
              </a:lnSpc>
              <a:spcBef>
                <a:spcPct val="20000"/>
              </a:spcBef>
              <a:spcAft>
                <a:spcPct val="15000"/>
              </a:spcAft>
              <a:buClr>
                <a:schemeClr val="tx1"/>
              </a:buClr>
              <a:buSzPct val="70000"/>
            </a:pPr>
            <a:endParaRPr lang="en-US" altLang="zh-CN" dirty="0">
              <a:solidFill>
                <a:schemeClr val="tx1"/>
              </a:solidFill>
              <a:latin typeface="微软雅黑" pitchFamily="34" charset="-122"/>
              <a:ea typeface="微软雅黑" pitchFamily="34" charset="-122"/>
            </a:endParaRPr>
          </a:p>
          <a:p>
            <a:pPr marL="114300" lvl="1"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400" dirty="0" smtClean="0">
                <a:solidFill>
                  <a:schemeClr val="tx1"/>
                </a:solidFill>
                <a:latin typeface="微软雅黑" pitchFamily="34" charset="-122"/>
                <a:ea typeface="微软雅黑" pitchFamily="34" charset="-122"/>
              </a:rPr>
              <a:t>大众贡献的缺陷自动发现</a:t>
            </a:r>
            <a:endParaRPr lang="en-US" altLang="zh-CN" sz="2400" dirty="0" smtClean="0">
              <a:solidFill>
                <a:schemeClr val="tx1"/>
              </a:solidFill>
              <a:latin typeface="微软雅黑" pitchFamily="34" charset="-122"/>
              <a:ea typeface="微软雅黑" pitchFamily="34" charset="-122"/>
            </a:endParaRPr>
          </a:p>
          <a:p>
            <a:pPr marL="0" lvl="1">
              <a:lnSpc>
                <a:spcPct val="90000"/>
              </a:lnSpc>
              <a:spcBef>
                <a:spcPct val="20000"/>
              </a:spcBef>
              <a:spcAft>
                <a:spcPct val="15000"/>
              </a:spcAft>
              <a:buClr>
                <a:schemeClr val="tx1"/>
              </a:buClr>
              <a:buSzPct val="70000"/>
            </a:pPr>
            <a:endParaRPr lang="en-US" altLang="zh-CN" sz="2000" dirty="0" smtClean="0">
              <a:solidFill>
                <a:schemeClr val="tx1"/>
              </a:solidFill>
              <a:latin typeface="微软雅黑" pitchFamily="34" charset="-122"/>
              <a:ea typeface="微软雅黑" pitchFamily="34" charset="-122"/>
            </a:endParaRPr>
          </a:p>
          <a:p>
            <a:pPr marL="0" lvl="1">
              <a:lnSpc>
                <a:spcPct val="90000"/>
              </a:lnSpc>
              <a:spcBef>
                <a:spcPct val="20000"/>
              </a:spcBef>
              <a:spcAft>
                <a:spcPct val="15000"/>
              </a:spcAft>
              <a:buClr>
                <a:schemeClr val="tx1"/>
              </a:buClr>
              <a:buSzPct val="70000"/>
            </a:pPr>
            <a:endParaRPr lang="zh-CN" altLang="en-US" sz="2000" dirty="0">
              <a:solidFill>
                <a:schemeClr val="tx1"/>
              </a:solidFill>
              <a:latin typeface="微软雅黑" pitchFamily="34" charset="-122"/>
              <a:ea typeface="微软雅黑" pitchFamily="34" charset="-122"/>
            </a:endParaRPr>
          </a:p>
          <a:p>
            <a:pPr marL="114300" lvl="1"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400" dirty="0">
                <a:solidFill>
                  <a:schemeClr val="tx1"/>
                </a:solidFill>
                <a:latin typeface="微软雅黑" pitchFamily="34" charset="-122"/>
                <a:ea typeface="微软雅黑" pitchFamily="34" charset="-122"/>
              </a:rPr>
              <a:t>大众</a:t>
            </a:r>
            <a:r>
              <a:rPr lang="zh-CN" altLang="en-US" sz="2400" dirty="0" smtClean="0">
                <a:solidFill>
                  <a:schemeClr val="tx1"/>
                </a:solidFill>
                <a:latin typeface="微软雅黑" pitchFamily="34" charset="-122"/>
                <a:ea typeface="微软雅黑" pitchFamily="34" charset="-122"/>
              </a:rPr>
              <a:t>贡献的质量持续优化</a:t>
            </a:r>
            <a:endParaRPr lang="zh-CN" altLang="en-US" sz="2400" dirty="0">
              <a:solidFill>
                <a:schemeClr val="tx1"/>
              </a:solidFill>
              <a:latin typeface="微软雅黑" pitchFamily="34" charset="-122"/>
              <a:ea typeface="微软雅黑" pitchFamily="34" charset="-122"/>
            </a:endParaRPr>
          </a:p>
        </p:txBody>
      </p:sp>
      <p:grpSp>
        <p:nvGrpSpPr>
          <p:cNvPr id="29" name="组合 28"/>
          <p:cNvGrpSpPr/>
          <p:nvPr/>
        </p:nvGrpSpPr>
        <p:grpSpPr>
          <a:xfrm>
            <a:off x="1363585" y="3394161"/>
            <a:ext cx="1850739" cy="1917190"/>
            <a:chOff x="954302" y="3436814"/>
            <a:chExt cx="2136486" cy="2144608"/>
          </a:xfrm>
          <a:solidFill>
            <a:srgbClr val="E74E3E"/>
          </a:solidFill>
          <a:effectLst/>
        </p:grpSpPr>
        <p:sp>
          <p:nvSpPr>
            <p:cNvPr id="31" name="椭圆 30"/>
            <p:cNvSpPr/>
            <p:nvPr/>
          </p:nvSpPr>
          <p:spPr>
            <a:xfrm>
              <a:off x="954302" y="3436814"/>
              <a:ext cx="2136486" cy="2144608"/>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TextBox 8"/>
            <p:cNvSpPr txBox="1"/>
            <p:nvPr/>
          </p:nvSpPr>
          <p:spPr>
            <a:xfrm>
              <a:off x="1029775" y="3888745"/>
              <a:ext cx="1985538" cy="1334338"/>
            </a:xfrm>
            <a:prstGeom prst="rect">
              <a:avLst/>
            </a:prstGeom>
            <a:noFill/>
            <a:ln>
              <a:noFill/>
            </a:ln>
          </p:spPr>
          <p:txBody>
            <a:bodyPr wrap="square"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大众贡献质量的持续评估技术</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2" name="左大括号 1"/>
          <p:cNvSpPr/>
          <p:nvPr/>
        </p:nvSpPr>
        <p:spPr>
          <a:xfrm>
            <a:off x="3303309" y="3081977"/>
            <a:ext cx="477541" cy="2560834"/>
          </a:xfrm>
          <a:prstGeom prst="leftBrac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00467145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wipe(up)">
                                      <p:cBhvr>
                                        <p:cTn id="10" dur="500"/>
                                        <p:tgtEl>
                                          <p:spTgt spid="2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8">
                                            <p:txEl>
                                              <p:pRg st="3" end="3"/>
                                            </p:txEl>
                                          </p:spTgt>
                                        </p:tgtEl>
                                        <p:attrNameLst>
                                          <p:attrName>style.visibility</p:attrName>
                                        </p:attrNameLst>
                                      </p:cBhvr>
                                      <p:to>
                                        <p:strVal val="visible"/>
                                      </p:to>
                                    </p:set>
                                    <p:animEffect transition="in" filter="wipe(up)">
                                      <p:cBhvr>
                                        <p:cTn id="15" dur="500"/>
                                        <p:tgtEl>
                                          <p:spTgt spid="28">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8">
                                            <p:txEl>
                                              <p:pRg st="6" end="6"/>
                                            </p:txEl>
                                          </p:spTgt>
                                        </p:tgtEl>
                                        <p:attrNameLst>
                                          <p:attrName>style.visibility</p:attrName>
                                        </p:attrNameLst>
                                      </p:cBhvr>
                                      <p:to>
                                        <p:strVal val="visible"/>
                                      </p:to>
                                    </p:set>
                                    <p:animEffect transition="in" filter="wipe(up)">
                                      <p:cBhvr>
                                        <p:cTn id="20" dur="500"/>
                                        <p:tgtEl>
                                          <p:spTgt spid="2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左大括号 1"/>
          <p:cNvSpPr/>
          <p:nvPr/>
        </p:nvSpPr>
        <p:spPr>
          <a:xfrm>
            <a:off x="1490200" y="3268301"/>
            <a:ext cx="422350" cy="2118511"/>
          </a:xfrm>
          <a:prstGeom prst="leftBrac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拟研究的问题</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585441" y="1510211"/>
            <a:ext cx="7988358" cy="769441"/>
          </a:xfrm>
          <a:prstGeom prst="rect">
            <a:avLst/>
          </a:prstGeom>
        </p:spPr>
        <p:txBody>
          <a:bodyPr wrap="square">
            <a:spAutoFit/>
          </a:bodyPr>
          <a:lstStyle/>
          <a:p>
            <a:pPr lvl="0">
              <a:spcBef>
                <a:spcPct val="20000"/>
              </a:spcBef>
              <a:buClr>
                <a:srgbClr val="CC9900"/>
              </a:buClr>
              <a:buSzPct val="70000"/>
            </a:pPr>
            <a:r>
              <a:rPr lang="zh-CN" altLang="en-US" sz="2200" dirty="0" smtClean="0">
                <a:latin typeface="微软雅黑" pitchFamily="34" charset="-122"/>
                <a:ea typeface="微软雅黑" pitchFamily="34" charset="-122"/>
              </a:rPr>
              <a:t>面向大众贡献中代码</a:t>
            </a:r>
            <a:r>
              <a:rPr lang="zh-CN" altLang="en-US" sz="2200" dirty="0">
                <a:latin typeface="微软雅黑" pitchFamily="34" charset="-122"/>
                <a:ea typeface="微软雅黑" pitchFamily="34" charset="-122"/>
              </a:rPr>
              <a:t>质量持续</a:t>
            </a:r>
            <a:r>
              <a:rPr lang="zh-CN" altLang="en-US" sz="2200" dirty="0" smtClean="0">
                <a:latin typeface="微软雅黑" pitchFamily="34" charset="-122"/>
                <a:ea typeface="微软雅黑" pitchFamily="34" charset="-122"/>
              </a:rPr>
              <a:t>评估的</a:t>
            </a:r>
            <a:r>
              <a:rPr lang="zh-CN" altLang="en-US" sz="2200" dirty="0">
                <a:latin typeface="微软雅黑" pitchFamily="34" charset="-122"/>
                <a:ea typeface="微软雅黑" pitchFamily="34" charset="-122"/>
              </a:rPr>
              <a:t>现实需求，应对上述挑战，拟开展以下研究：</a:t>
            </a:r>
          </a:p>
        </p:txBody>
      </p:sp>
      <p:sp>
        <p:nvSpPr>
          <p:cNvPr id="4" name="灯片编号占位符 3"/>
          <p:cNvSpPr>
            <a:spLocks noGrp="1"/>
          </p:cNvSpPr>
          <p:nvPr>
            <p:ph type="sldNum" sz="quarter" idx="12"/>
          </p:nvPr>
        </p:nvSpPr>
        <p:spPr>
          <a:xfrm>
            <a:off x="7071361" y="6610120"/>
            <a:ext cx="2057400" cy="247880"/>
          </a:xfrm>
        </p:spPr>
        <p:txBody>
          <a:bodyPr/>
          <a:lstStyle/>
          <a:p>
            <a:fld id="{8592E714-8771-4256-B120-A1444CD7D5F3}" type="slidenum">
              <a:rPr lang="zh-HK" altLang="en-US" smtClean="0">
                <a:solidFill>
                  <a:prstClr val="black">
                    <a:tint val="75000"/>
                  </a:prstClr>
                </a:solidFill>
              </a:rPr>
              <a:pPr/>
              <a:t>11</a:t>
            </a:fld>
            <a:endParaRPr lang="zh-HK" altLang="en-US" dirty="0">
              <a:solidFill>
                <a:prstClr val="black">
                  <a:tint val="75000"/>
                </a:prstClr>
              </a:solidFill>
            </a:endParaRPr>
          </a:p>
        </p:txBody>
      </p:sp>
      <p:sp>
        <p:nvSpPr>
          <p:cNvPr id="28" name="任意多边形 27"/>
          <p:cNvSpPr/>
          <p:nvPr/>
        </p:nvSpPr>
        <p:spPr>
          <a:xfrm>
            <a:off x="1950134" y="2710843"/>
            <a:ext cx="3061229" cy="3287681"/>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2857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大众贡献</a:t>
            </a:r>
            <a:r>
              <a:rPr lang="zh-CN" altLang="en-US" dirty="0" smtClean="0">
                <a:solidFill>
                  <a:schemeClr val="tx1"/>
                </a:solidFill>
                <a:latin typeface="微软雅黑" pitchFamily="34" charset="-122"/>
                <a:ea typeface="微软雅黑" pitchFamily="34" charset="-122"/>
              </a:rPr>
              <a:t>的审阅</a:t>
            </a:r>
            <a:r>
              <a:rPr lang="zh-CN" altLang="en-US" dirty="0" smtClean="0">
                <a:solidFill>
                  <a:schemeClr val="tx1"/>
                </a:solidFill>
                <a:latin typeface="微软雅黑" pitchFamily="34" charset="-122"/>
                <a:ea typeface="微软雅黑" pitchFamily="34" charset="-122"/>
              </a:rPr>
              <a:t>类型识别</a:t>
            </a:r>
            <a:endParaRPr lang="zh-CN" altLang="en-US" dirty="0">
              <a:solidFill>
                <a:schemeClr val="tx1"/>
              </a:solidFill>
              <a:latin typeface="微软雅黑" pitchFamily="34" charset="-122"/>
              <a:ea typeface="微软雅黑" pitchFamily="34" charset="-122"/>
            </a:endParaRPr>
          </a:p>
          <a:p>
            <a:pPr marL="514350" lvl="1" indent="-285750">
              <a:lnSpc>
                <a:spcPct val="90000"/>
              </a:lnSpc>
              <a:spcBef>
                <a:spcPct val="20000"/>
              </a:spcBef>
              <a:spcAft>
                <a:spcPct val="15000"/>
              </a:spcAft>
              <a:buClr>
                <a:schemeClr val="tx1"/>
              </a:buClr>
              <a:buSzPct val="70000"/>
              <a:buFont typeface="Wingdings" panose="05000000000000000000" pitchFamily="2" charset="2"/>
              <a:buChar char="n"/>
            </a:pPr>
            <a:endParaRPr lang="en-US" altLang="zh-CN" sz="1400" dirty="0" smtClean="0">
              <a:solidFill>
                <a:schemeClr val="tx1"/>
              </a:solidFill>
              <a:latin typeface="微软雅黑" pitchFamily="34" charset="-122"/>
              <a:ea typeface="微软雅黑" pitchFamily="34" charset="-122"/>
            </a:endParaRPr>
          </a:p>
          <a:p>
            <a:pPr marL="514350" lvl="1" indent="-285750">
              <a:lnSpc>
                <a:spcPct val="90000"/>
              </a:lnSpc>
              <a:spcBef>
                <a:spcPct val="20000"/>
              </a:spcBef>
              <a:spcAft>
                <a:spcPct val="15000"/>
              </a:spcAft>
              <a:buClr>
                <a:schemeClr val="tx1"/>
              </a:buClr>
              <a:buSzPct val="70000"/>
              <a:buFont typeface="Wingdings" panose="05000000000000000000" pitchFamily="2" charset="2"/>
              <a:buChar char="n"/>
            </a:pPr>
            <a:endParaRPr lang="en-US" altLang="zh-CN" sz="1400" dirty="0">
              <a:solidFill>
                <a:schemeClr val="tx1"/>
              </a:solidFill>
              <a:latin typeface="微软雅黑" pitchFamily="34" charset="-122"/>
              <a:ea typeface="微软雅黑" pitchFamily="34" charset="-122"/>
            </a:endParaRPr>
          </a:p>
          <a:p>
            <a:pPr marL="285750" lvl="1"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大众贡献</a:t>
            </a:r>
            <a:r>
              <a:rPr lang="zh-CN" altLang="en-US" dirty="0" smtClean="0">
                <a:solidFill>
                  <a:schemeClr val="tx1"/>
                </a:solidFill>
                <a:latin typeface="微软雅黑" pitchFamily="34" charset="-122"/>
                <a:ea typeface="微软雅黑" pitchFamily="34" charset="-122"/>
              </a:rPr>
              <a:t>的缺陷</a:t>
            </a:r>
            <a:r>
              <a:rPr lang="zh-CN" altLang="en-US" dirty="0" smtClean="0">
                <a:solidFill>
                  <a:schemeClr val="tx1"/>
                </a:solidFill>
                <a:latin typeface="微软雅黑" pitchFamily="34" charset="-122"/>
                <a:ea typeface="微软雅黑" pitchFamily="34" charset="-122"/>
              </a:rPr>
              <a:t>自动发现</a:t>
            </a:r>
            <a:endParaRPr lang="en-US" altLang="zh-CN" dirty="0" smtClean="0">
              <a:solidFill>
                <a:schemeClr val="tx1"/>
              </a:solidFill>
              <a:latin typeface="微软雅黑" pitchFamily="34" charset="-122"/>
              <a:ea typeface="微软雅黑" pitchFamily="34" charset="-122"/>
            </a:endParaRPr>
          </a:p>
          <a:p>
            <a:pPr marL="285750" lvl="1" indent="-285750">
              <a:lnSpc>
                <a:spcPct val="90000"/>
              </a:lnSpc>
              <a:spcBef>
                <a:spcPct val="20000"/>
              </a:spcBef>
              <a:spcAft>
                <a:spcPct val="15000"/>
              </a:spcAft>
              <a:buClr>
                <a:schemeClr val="tx1"/>
              </a:buClr>
              <a:buSzPct val="70000"/>
              <a:buFont typeface="Wingdings" panose="05000000000000000000" pitchFamily="2" charset="2"/>
              <a:buChar char="n"/>
            </a:pPr>
            <a:endParaRPr lang="en-US" altLang="zh-CN" sz="1600" dirty="0" smtClean="0">
              <a:solidFill>
                <a:schemeClr val="tx1"/>
              </a:solidFill>
              <a:latin typeface="微软雅黑" pitchFamily="34" charset="-122"/>
              <a:ea typeface="微软雅黑" pitchFamily="34" charset="-122"/>
            </a:endParaRPr>
          </a:p>
          <a:p>
            <a:pPr marL="285750" lvl="1" indent="-285750">
              <a:lnSpc>
                <a:spcPct val="90000"/>
              </a:lnSpc>
              <a:spcBef>
                <a:spcPct val="20000"/>
              </a:spcBef>
              <a:spcAft>
                <a:spcPct val="15000"/>
              </a:spcAft>
              <a:buClr>
                <a:schemeClr val="tx1"/>
              </a:buClr>
              <a:buSzPct val="70000"/>
              <a:buFont typeface="Wingdings" panose="05000000000000000000" pitchFamily="2" charset="2"/>
              <a:buChar char="n"/>
            </a:pPr>
            <a:endParaRPr lang="zh-CN" altLang="en-US" sz="1600" dirty="0">
              <a:solidFill>
                <a:schemeClr val="tx1"/>
              </a:solidFill>
              <a:latin typeface="微软雅黑" pitchFamily="34" charset="-122"/>
              <a:ea typeface="微软雅黑" pitchFamily="34" charset="-122"/>
            </a:endParaRPr>
          </a:p>
          <a:p>
            <a:pPr marL="285750" lvl="1"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dirty="0">
                <a:solidFill>
                  <a:schemeClr val="tx1"/>
                </a:solidFill>
                <a:latin typeface="微软雅黑" pitchFamily="34" charset="-122"/>
                <a:ea typeface="微软雅黑" pitchFamily="34" charset="-122"/>
              </a:rPr>
              <a:t>大众</a:t>
            </a:r>
            <a:r>
              <a:rPr lang="zh-CN" altLang="en-US" dirty="0" smtClean="0">
                <a:solidFill>
                  <a:schemeClr val="tx1"/>
                </a:solidFill>
                <a:latin typeface="微软雅黑" pitchFamily="34" charset="-122"/>
                <a:ea typeface="微软雅黑" pitchFamily="34" charset="-122"/>
              </a:rPr>
              <a:t>贡献</a:t>
            </a:r>
            <a:r>
              <a:rPr lang="zh-CN" altLang="en-US" dirty="0" smtClean="0">
                <a:solidFill>
                  <a:schemeClr val="tx1"/>
                </a:solidFill>
                <a:latin typeface="微软雅黑" pitchFamily="34" charset="-122"/>
                <a:ea typeface="微软雅黑" pitchFamily="34" charset="-122"/>
              </a:rPr>
              <a:t>的质量</a:t>
            </a:r>
            <a:r>
              <a:rPr lang="zh-CN" altLang="en-US" dirty="0" smtClean="0">
                <a:solidFill>
                  <a:schemeClr val="tx1"/>
                </a:solidFill>
                <a:latin typeface="微软雅黑" pitchFamily="34" charset="-122"/>
                <a:ea typeface="微软雅黑" pitchFamily="34" charset="-122"/>
              </a:rPr>
              <a:t>持续优化</a:t>
            </a:r>
            <a:endParaRPr lang="zh-CN" altLang="en-US" dirty="0">
              <a:solidFill>
                <a:schemeClr val="tx1"/>
              </a:solidFill>
              <a:latin typeface="微软雅黑" pitchFamily="34" charset="-122"/>
              <a:ea typeface="微软雅黑" pitchFamily="34" charset="-122"/>
            </a:endParaRPr>
          </a:p>
        </p:txBody>
      </p:sp>
      <p:grpSp>
        <p:nvGrpSpPr>
          <p:cNvPr id="29" name="组合 28"/>
          <p:cNvGrpSpPr/>
          <p:nvPr/>
        </p:nvGrpSpPr>
        <p:grpSpPr>
          <a:xfrm>
            <a:off x="336907" y="3367000"/>
            <a:ext cx="1153293" cy="2019812"/>
            <a:chOff x="954302" y="3436814"/>
            <a:chExt cx="2136486" cy="2144608"/>
          </a:xfrm>
          <a:solidFill>
            <a:srgbClr val="E74E3E"/>
          </a:solidFill>
          <a:effectLst/>
        </p:grpSpPr>
        <p:sp>
          <p:nvSpPr>
            <p:cNvPr id="31" name="圆角矩形 30"/>
            <p:cNvSpPr/>
            <p:nvPr/>
          </p:nvSpPr>
          <p:spPr>
            <a:xfrm>
              <a:off x="954302" y="3436814"/>
              <a:ext cx="2136486" cy="2144608"/>
            </a:xfrm>
            <a:prstGeom prst="round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TextBox 8"/>
            <p:cNvSpPr txBox="1"/>
            <p:nvPr/>
          </p:nvSpPr>
          <p:spPr>
            <a:xfrm>
              <a:off x="1029774" y="3710737"/>
              <a:ext cx="2061012" cy="1078417"/>
            </a:xfrm>
            <a:prstGeom prst="rect">
              <a:avLst/>
            </a:prstGeom>
            <a:noFill/>
            <a:ln>
              <a:noFill/>
            </a:ln>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大众贡献</a:t>
              </a:r>
              <a:r>
                <a:rPr lang="zh-CN" altLang="en-US" sz="2000" dirty="0" smtClean="0">
                  <a:solidFill>
                    <a:schemeClr val="bg1"/>
                  </a:solidFill>
                  <a:latin typeface="微软雅黑" panose="020B0503020204020204" pitchFamily="34" charset="-122"/>
                  <a:ea typeface="微软雅黑" panose="020B0503020204020204" pitchFamily="34" charset="-122"/>
                </a:rPr>
                <a:t>质量持续</a:t>
              </a:r>
              <a:r>
                <a:rPr lang="zh-CN" altLang="en-US" sz="2000" dirty="0" smtClean="0">
                  <a:solidFill>
                    <a:schemeClr val="bg1"/>
                  </a:solidFill>
                  <a:latin typeface="微软雅黑" panose="020B0503020204020204" pitchFamily="34" charset="-122"/>
                  <a:ea typeface="微软雅黑" panose="020B0503020204020204" pitchFamily="34" charset="-122"/>
                </a:rPr>
                <a:t>评估技术</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5" name="直接箭头连接符 4"/>
          <p:cNvCxnSpPr/>
          <p:nvPr/>
        </p:nvCxnSpPr>
        <p:spPr>
          <a:xfrm>
            <a:off x="5050898" y="3367000"/>
            <a:ext cx="1232207" cy="0"/>
          </a:xfrm>
          <a:prstGeom prst="straightConnector1">
            <a:avLst/>
          </a:prstGeom>
          <a:ln w="19050">
            <a:solidFill>
              <a:srgbClr val="E74E3E"/>
            </a:solidFill>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050898" y="3385107"/>
            <a:ext cx="1082348" cy="307777"/>
          </a:xfrm>
          <a:prstGeom prst="rect">
            <a:avLst/>
          </a:prstGeom>
          <a:noFill/>
        </p:spPr>
        <p:txBody>
          <a:bodyPr wrap="none" rtlCol="0">
            <a:spAutoFit/>
          </a:bodyPr>
          <a:lstStyle/>
          <a:p>
            <a:r>
              <a:rPr lang="zh-CN" altLang="en-US" sz="1400" dirty="0" smtClean="0">
                <a:solidFill>
                  <a:srgbClr val="FF0000"/>
                </a:solidFill>
                <a:latin typeface="微软雅黑" panose="020B0503020204020204" pitchFamily="34" charset="-122"/>
                <a:ea typeface="微软雅黑" panose="020B0503020204020204" pitchFamily="34" charset="-122"/>
              </a:rPr>
              <a:t>提供数据集</a:t>
            </a:r>
            <a:endParaRPr lang="zh-CN" altLang="en-US" sz="1400" dirty="0">
              <a:solidFill>
                <a:srgbClr val="FF0000"/>
              </a:solidFill>
              <a:latin typeface="微软雅黑" panose="020B0503020204020204" pitchFamily="34" charset="-122"/>
              <a:ea typeface="微软雅黑" panose="020B0503020204020204" pitchFamily="34" charset="-122"/>
            </a:endParaRPr>
          </a:p>
        </p:txBody>
      </p:sp>
      <p:sp>
        <p:nvSpPr>
          <p:cNvPr id="12" name="右大括号 11"/>
          <p:cNvSpPr/>
          <p:nvPr/>
        </p:nvSpPr>
        <p:spPr>
          <a:xfrm>
            <a:off x="4950573" y="4354683"/>
            <a:ext cx="196747" cy="887273"/>
          </a:xfrm>
          <a:prstGeom prst="rightBrace">
            <a:avLst/>
          </a:prstGeom>
          <a:ln w="19050">
            <a:solidFill>
              <a:srgbClr val="E74E3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n>
                <a:solidFill>
                  <a:srgbClr val="969696"/>
                </a:solidFill>
              </a:ln>
            </a:endParaRPr>
          </a:p>
        </p:txBody>
      </p:sp>
      <p:cxnSp>
        <p:nvCxnSpPr>
          <p:cNvPr id="30" name="直接箭头连接符 29"/>
          <p:cNvCxnSpPr/>
          <p:nvPr/>
        </p:nvCxnSpPr>
        <p:spPr>
          <a:xfrm>
            <a:off x="5142316" y="4795937"/>
            <a:ext cx="1232207" cy="0"/>
          </a:xfrm>
          <a:prstGeom prst="straightConnector1">
            <a:avLst/>
          </a:prstGeom>
          <a:ln w="19050">
            <a:solidFill>
              <a:srgbClr val="E74E3E"/>
            </a:solidFill>
            <a:tailEnd type="triangle"/>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5275612" y="4865058"/>
            <a:ext cx="902811" cy="307777"/>
          </a:xfrm>
          <a:prstGeom prst="rect">
            <a:avLst/>
          </a:prstGeom>
          <a:noFill/>
          <a:ln>
            <a:noFill/>
          </a:ln>
        </p:spPr>
        <p:txBody>
          <a:bodyPr wrap="none" rtlCol="0">
            <a:spAutoFit/>
          </a:bodyPr>
          <a:lstStyle/>
          <a:p>
            <a:r>
              <a:rPr lang="zh-CN" altLang="en-US" sz="1400" dirty="0">
                <a:solidFill>
                  <a:srgbClr val="FF0000"/>
                </a:solidFill>
                <a:latin typeface="微软雅黑" panose="020B0503020204020204" pitchFamily="34" charset="-122"/>
                <a:ea typeface="微软雅黑" panose="020B0503020204020204" pitchFamily="34" charset="-122"/>
              </a:rPr>
              <a:t>质量保证</a:t>
            </a:r>
          </a:p>
        </p:txBody>
      </p:sp>
      <p:graphicFrame>
        <p:nvGraphicFramePr>
          <p:cNvPr id="13" name="图示 12"/>
          <p:cNvGraphicFramePr/>
          <p:nvPr>
            <p:extLst>
              <p:ext uri="{D42A27DB-BD31-4B8C-83A1-F6EECF244321}">
                <p14:modId xmlns:p14="http://schemas.microsoft.com/office/powerpoint/2010/main" val="3956266670"/>
              </p:ext>
            </p:extLst>
          </p:nvPr>
        </p:nvGraphicFramePr>
        <p:xfrm>
          <a:off x="6762923" y="3140994"/>
          <a:ext cx="1336895" cy="19836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圆角矩形 13"/>
          <p:cNvSpPr/>
          <p:nvPr/>
        </p:nvSpPr>
        <p:spPr>
          <a:xfrm>
            <a:off x="6554709" y="3032907"/>
            <a:ext cx="1783533" cy="2616452"/>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6708132" y="5214795"/>
            <a:ext cx="1464696" cy="307777"/>
          </a:xfrm>
          <a:prstGeom prst="rect">
            <a:avLst/>
          </a:prstGeom>
          <a:noFill/>
        </p:spPr>
        <p:txBody>
          <a:bodyPr wrap="none" rtlCol="0">
            <a:spAutoFit/>
          </a:bodyPr>
          <a:lstStyle/>
          <a:p>
            <a:r>
              <a:rPr lang="en-US" altLang="zh-CN" sz="1400" dirty="0" smtClean="0">
                <a:solidFill>
                  <a:srgbClr val="0174AB"/>
                </a:solidFill>
                <a:latin typeface="微软雅黑" panose="020B0503020204020204" pitchFamily="34" charset="-122"/>
                <a:ea typeface="微软雅黑" panose="020B0503020204020204" pitchFamily="34" charset="-122"/>
              </a:rPr>
              <a:t>CodePedia</a:t>
            </a:r>
            <a:r>
              <a:rPr lang="zh-CN" altLang="en-US" sz="1400" dirty="0" smtClean="0">
                <a:solidFill>
                  <a:srgbClr val="0174AB"/>
                </a:solidFill>
                <a:latin typeface="微软雅黑" panose="020B0503020204020204" pitchFamily="34" charset="-122"/>
                <a:ea typeface="微软雅黑" panose="020B0503020204020204" pitchFamily="34" charset="-122"/>
              </a:rPr>
              <a:t>平台</a:t>
            </a:r>
            <a:endParaRPr lang="zh-CN" altLang="en-US" sz="1400" dirty="0">
              <a:solidFill>
                <a:srgbClr val="0174A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2341331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28">
                                            <p:txEl>
                                              <p:pRg st="0" end="0"/>
                                            </p:txEl>
                                          </p:spTgt>
                                        </p:tgtEl>
                                        <p:attrNameLst>
                                          <p:attrName>style.visibility</p:attrName>
                                        </p:attrNameLst>
                                      </p:cBhvr>
                                      <p:to>
                                        <p:strVal val="visible"/>
                                      </p:to>
                                    </p:set>
                                    <p:animEffect transition="in" filter="wipe(up)">
                                      <p:cBhvr>
                                        <p:cTn id="10" dur="500"/>
                                        <p:tgtEl>
                                          <p:spTgt spid="2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8">
                                            <p:txEl>
                                              <p:pRg st="3" end="3"/>
                                            </p:txEl>
                                          </p:spTgt>
                                        </p:tgtEl>
                                        <p:attrNameLst>
                                          <p:attrName>style.visibility</p:attrName>
                                        </p:attrNameLst>
                                      </p:cBhvr>
                                      <p:to>
                                        <p:strVal val="visible"/>
                                      </p:to>
                                    </p:set>
                                    <p:animEffect transition="in" filter="wipe(up)">
                                      <p:cBhvr>
                                        <p:cTn id="15" dur="500"/>
                                        <p:tgtEl>
                                          <p:spTgt spid="28">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8">
                                            <p:txEl>
                                              <p:pRg st="6" end="6"/>
                                            </p:txEl>
                                          </p:spTgt>
                                        </p:tgtEl>
                                        <p:attrNameLst>
                                          <p:attrName>style.visibility</p:attrName>
                                        </p:attrNameLst>
                                      </p:cBhvr>
                                      <p:to>
                                        <p:strVal val="visible"/>
                                      </p:to>
                                    </p:set>
                                    <p:animEffect transition="in" filter="wipe(up)">
                                      <p:cBhvr>
                                        <p:cTn id="20" dur="500"/>
                                        <p:tgtEl>
                                          <p:spTgt spid="28">
                                            <p:txEl>
                                              <p:pRg st="6" end="6"/>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up)">
                                      <p:cBhvr>
                                        <p:cTn id="28" dur="500"/>
                                        <p:tgtEl>
                                          <p:spTgt spid="3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par>
                                <p:cTn id="37" presetID="22" presetClass="entr" presetSubtype="8"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par>
                                <p:cTn id="45" presetID="22" presetClass="entr" presetSubtype="8"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12" grpId="0" animBg="1"/>
      <p:bldP spid="32" grpId="0"/>
      <p:bldGraphic spid="13" grpId="0">
        <p:bldAsOne/>
      </p:bldGraphic>
      <p:bldP spid="14" grpId="0" animBg="1"/>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2" y="2896655"/>
            <a:ext cx="2954655" cy="923330"/>
          </a:xfrm>
          <a:prstGeom prst="rect">
            <a:avLst/>
          </a:prstGeom>
          <a:noFill/>
        </p:spPr>
        <p:txBody>
          <a:bodyPr wrap="non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相关工作</a:t>
            </a: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12</a:t>
            </a:fld>
            <a:endParaRPr lang="zh-HK" altLang="en-US" dirty="0">
              <a:solidFill>
                <a:prstClr val="black">
                  <a:tint val="75000"/>
                </a:prstClr>
              </a:solidFill>
            </a:endParaRPr>
          </a:p>
        </p:txBody>
      </p:sp>
    </p:spTree>
    <p:extLst>
      <p:ext uri="{BB962C8B-B14F-4D97-AF65-F5344CB8AC3E}">
        <p14:creationId xmlns:p14="http://schemas.microsoft.com/office/powerpoint/2010/main" val="1782201973"/>
      </p:ext>
    </p:extLst>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en-US" altLang="zh-CN" sz="2200" b="1" dirty="0" smtClean="0">
                  <a:solidFill>
                    <a:schemeClr val="tx1">
                      <a:lumMod val="65000"/>
                      <a:lumOff val="35000"/>
                    </a:schemeClr>
                  </a:solidFill>
                  <a:latin typeface="微软雅黑" pitchFamily="34" charset="-122"/>
                  <a:ea typeface="微软雅黑" pitchFamily="34" charset="-122"/>
                </a:rPr>
                <a:t>Code review</a:t>
              </a:r>
              <a:r>
                <a:rPr lang="zh-CN" altLang="en-US" sz="2200" b="1" dirty="0" smtClean="0">
                  <a:solidFill>
                    <a:schemeClr val="tx1">
                      <a:lumMod val="65000"/>
                      <a:lumOff val="35000"/>
                    </a:schemeClr>
                  </a:solidFill>
                  <a:latin typeface="微软雅黑" pitchFamily="34" charset="-122"/>
                  <a:ea typeface="微软雅黑" pitchFamily="34" charset="-122"/>
                </a:rPr>
                <a:t>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5" name="图片 4"/>
          <p:cNvPicPr>
            <a:picLocks noChangeAspect="1"/>
          </p:cNvPicPr>
          <p:nvPr/>
        </p:nvPicPr>
        <p:blipFill>
          <a:blip r:embed="rId3"/>
          <a:stretch>
            <a:fillRect/>
          </a:stretch>
        </p:blipFill>
        <p:spPr>
          <a:xfrm>
            <a:off x="3439204" y="1749810"/>
            <a:ext cx="1866198" cy="1815904"/>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stretch>
            <a:fillRect/>
          </a:stretch>
        </p:blipFill>
        <p:spPr>
          <a:xfrm>
            <a:off x="3463222" y="3671394"/>
            <a:ext cx="1842180" cy="1845959"/>
          </a:xfrm>
          <a:prstGeom prst="rect">
            <a:avLst/>
          </a:prstGeom>
          <a:effectLst>
            <a:outerShdw blurRad="63500" sx="102000" sy="102000" algn="ctr" rotWithShape="0">
              <a:prstClr val="black">
                <a:alpha val="40000"/>
              </a:prstClr>
            </a:outerShdw>
          </a:effectLst>
        </p:spPr>
      </p:pic>
      <p:pic>
        <p:nvPicPr>
          <p:cNvPr id="9" name="图片 8"/>
          <p:cNvPicPr>
            <a:picLocks noChangeAspect="1"/>
          </p:cNvPicPr>
          <p:nvPr/>
        </p:nvPicPr>
        <p:blipFill>
          <a:blip r:embed="rId5"/>
          <a:stretch>
            <a:fillRect/>
          </a:stretch>
        </p:blipFill>
        <p:spPr>
          <a:xfrm>
            <a:off x="842968" y="4026336"/>
            <a:ext cx="2231664" cy="1488808"/>
          </a:xfrm>
          <a:prstGeom prst="rect">
            <a:avLst/>
          </a:prstGeom>
          <a:effectLst>
            <a:outerShdw blurRad="63500" sx="102000" sy="102000" algn="ctr" rotWithShape="0">
              <a:prstClr val="black">
                <a:alpha val="40000"/>
              </a:prstClr>
            </a:outerShdw>
          </a:effectLst>
        </p:spPr>
      </p:pic>
      <p:pic>
        <p:nvPicPr>
          <p:cNvPr id="10" name="图片 9"/>
          <p:cNvPicPr>
            <a:picLocks noChangeAspect="1"/>
          </p:cNvPicPr>
          <p:nvPr/>
        </p:nvPicPr>
        <p:blipFill>
          <a:blip r:embed="rId6"/>
          <a:stretch>
            <a:fillRect/>
          </a:stretch>
        </p:blipFill>
        <p:spPr>
          <a:xfrm>
            <a:off x="840292" y="1759934"/>
            <a:ext cx="2237016" cy="1576620"/>
          </a:xfrm>
          <a:prstGeom prst="rect">
            <a:avLst/>
          </a:prstGeom>
          <a:effectLst>
            <a:outerShdw blurRad="63500" sx="102000" sy="102000" algn="ctr" rotWithShape="0">
              <a:prstClr val="black">
                <a:alpha val="40000"/>
              </a:prstClr>
            </a:outerShdw>
          </a:effectLst>
        </p:spPr>
      </p:pic>
      <p:sp>
        <p:nvSpPr>
          <p:cNvPr id="41" name="任意多边形 40"/>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smtClean="0">
                <a:solidFill>
                  <a:schemeClr val="tx1"/>
                </a:solidFill>
                <a:latin typeface="微软雅黑" pitchFamily="34" charset="-122"/>
                <a:ea typeface="微软雅黑" pitchFamily="34" charset="-122"/>
              </a:rPr>
              <a:t>代码审阅过程中审阅者的关注点</a:t>
            </a:r>
            <a:endParaRPr lang="en-US" altLang="zh-CN" sz="1600" dirty="0">
              <a:solidFill>
                <a:schemeClr val="tx1"/>
              </a:solidFill>
              <a:latin typeface="微软雅黑" pitchFamily="34" charset="-122"/>
              <a:ea typeface="微软雅黑" pitchFamily="34" charset="-122"/>
            </a:endParaRPr>
          </a:p>
        </p:txBody>
      </p:sp>
      <p:sp>
        <p:nvSpPr>
          <p:cNvPr id="42" name="任意多边形 41"/>
          <p:cNvSpPr/>
          <p:nvPr/>
        </p:nvSpPr>
        <p:spPr>
          <a:xfrm>
            <a:off x="444011" y="3561079"/>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smtClean="0">
                <a:solidFill>
                  <a:schemeClr val="tx1"/>
                </a:solidFill>
                <a:latin typeface="微软雅黑" pitchFamily="34" charset="-122"/>
                <a:ea typeface="微软雅黑" pitchFamily="34" charset="-122"/>
              </a:rPr>
              <a:t>代码审阅的实际结果</a:t>
            </a:r>
            <a:endParaRPr lang="en-US" altLang="zh-CN" sz="1600" dirty="0">
              <a:solidFill>
                <a:schemeClr val="tx1"/>
              </a:solidFill>
              <a:latin typeface="微软雅黑" pitchFamily="34" charset="-122"/>
              <a:ea typeface="微软雅黑" pitchFamily="34" charset="-122"/>
            </a:endParaRPr>
          </a:p>
        </p:txBody>
      </p:sp>
      <p:sp>
        <p:nvSpPr>
          <p:cNvPr id="43" name="任意多边形 42"/>
          <p:cNvSpPr/>
          <p:nvPr/>
        </p:nvSpPr>
        <p:spPr>
          <a:xfrm>
            <a:off x="5761369" y="1315714"/>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2857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smtClean="0">
                <a:solidFill>
                  <a:schemeClr val="tx1"/>
                </a:solidFill>
                <a:latin typeface="微软雅黑" pitchFamily="34" charset="-122"/>
                <a:ea typeface="微软雅黑" pitchFamily="34" charset="-122"/>
              </a:rPr>
              <a:t>代码审阅任务自动化</a:t>
            </a:r>
            <a:endParaRPr lang="en-US" altLang="zh-CN" sz="1600" dirty="0">
              <a:solidFill>
                <a:schemeClr val="tx1"/>
              </a:solidFill>
              <a:latin typeface="微软雅黑" pitchFamily="34" charset="-122"/>
              <a:ea typeface="微软雅黑" pitchFamily="34" charset="-122"/>
            </a:endParaRPr>
          </a:p>
        </p:txBody>
      </p:sp>
      <p:pic>
        <p:nvPicPr>
          <p:cNvPr id="2" name="图片 1"/>
          <p:cNvPicPr>
            <a:picLocks noChangeAspect="1"/>
          </p:cNvPicPr>
          <p:nvPr/>
        </p:nvPicPr>
        <p:blipFill>
          <a:blip r:embed="rId7"/>
          <a:stretch>
            <a:fillRect/>
          </a:stretch>
        </p:blipFill>
        <p:spPr>
          <a:xfrm>
            <a:off x="6002528" y="4873824"/>
            <a:ext cx="2816189" cy="1818046"/>
          </a:xfrm>
          <a:prstGeom prst="rect">
            <a:avLst/>
          </a:prstGeom>
          <a:effectLst>
            <a:outerShdw blurRad="63500" sx="102000" sy="102000" algn="ctr" rotWithShape="0">
              <a:prstClr val="black">
                <a:alpha val="40000"/>
              </a:prstClr>
            </a:outerShdw>
          </a:effectLst>
        </p:spPr>
      </p:pic>
      <p:pic>
        <p:nvPicPr>
          <p:cNvPr id="3" name="图片 2"/>
          <p:cNvPicPr>
            <a:picLocks noChangeAspect="1"/>
          </p:cNvPicPr>
          <p:nvPr/>
        </p:nvPicPr>
        <p:blipFill>
          <a:blip r:embed="rId8"/>
          <a:stretch>
            <a:fillRect/>
          </a:stretch>
        </p:blipFill>
        <p:spPr>
          <a:xfrm>
            <a:off x="6019839" y="2008397"/>
            <a:ext cx="2048544" cy="2292647"/>
          </a:xfrm>
          <a:prstGeom prst="rect">
            <a:avLst/>
          </a:prstGeom>
          <a:effectLst>
            <a:outerShdw blurRad="63500" sx="102000" sy="102000" algn="ctr" rotWithShape="0">
              <a:prstClr val="black">
                <a:alpha val="40000"/>
              </a:prstClr>
            </a:outerShdw>
          </a:effectLst>
        </p:spPr>
      </p:pic>
      <p:sp>
        <p:nvSpPr>
          <p:cNvPr id="58" name="任意多边形 57"/>
          <p:cNvSpPr/>
          <p:nvPr/>
        </p:nvSpPr>
        <p:spPr>
          <a:xfrm>
            <a:off x="5771429" y="4509216"/>
            <a:ext cx="3057348"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400050" lvl="1" indent="-171450">
              <a:lnSpc>
                <a:spcPct val="90000"/>
              </a:lnSpc>
              <a:spcBef>
                <a:spcPct val="20000"/>
              </a:spcBef>
              <a:spcAft>
                <a:spcPct val="15000"/>
              </a:spcAft>
              <a:buClr>
                <a:schemeClr val="tx1"/>
              </a:buClr>
              <a:buSzPct val="70000"/>
              <a:buFont typeface="Wingdings" panose="05000000000000000000" pitchFamily="2" charset="2"/>
              <a:buChar char="ü"/>
            </a:pPr>
            <a:r>
              <a:rPr lang="zh-CN" altLang="en-US" sz="1200" dirty="0" smtClean="0">
                <a:solidFill>
                  <a:schemeClr val="tx1"/>
                </a:solidFill>
                <a:latin typeface="微软雅黑" pitchFamily="34" charset="-122"/>
                <a:ea typeface="微软雅黑" pitchFamily="34" charset="-122"/>
              </a:rPr>
              <a:t>代码审阅人推荐</a:t>
            </a:r>
            <a:endParaRPr lang="en-US" altLang="zh-CN" sz="1200" dirty="0">
              <a:solidFill>
                <a:schemeClr val="tx1"/>
              </a:solidFill>
              <a:latin typeface="微软雅黑" pitchFamily="34" charset="-122"/>
              <a:ea typeface="微软雅黑" pitchFamily="34" charset="-122"/>
            </a:endParaRPr>
          </a:p>
        </p:txBody>
      </p:sp>
      <p:sp>
        <p:nvSpPr>
          <p:cNvPr id="63" name="任意多边形 62"/>
          <p:cNvSpPr/>
          <p:nvPr/>
        </p:nvSpPr>
        <p:spPr>
          <a:xfrm>
            <a:off x="5771429" y="1617516"/>
            <a:ext cx="3353992"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400050" lvl="1" indent="-171450">
              <a:lnSpc>
                <a:spcPct val="90000"/>
              </a:lnSpc>
              <a:spcBef>
                <a:spcPct val="20000"/>
              </a:spcBef>
              <a:spcAft>
                <a:spcPct val="15000"/>
              </a:spcAft>
              <a:buClr>
                <a:schemeClr val="tx1"/>
              </a:buClr>
              <a:buSzPct val="70000"/>
              <a:buFont typeface="Wingdings" panose="05000000000000000000" pitchFamily="2" charset="2"/>
              <a:buChar char="ü"/>
            </a:pPr>
            <a:r>
              <a:rPr lang="zh-CN" altLang="en-US" sz="1200" dirty="0" smtClean="0">
                <a:solidFill>
                  <a:schemeClr val="tx1"/>
                </a:solidFill>
                <a:latin typeface="微软雅黑" pitchFamily="34" charset="-122"/>
                <a:ea typeface="微软雅黑" pitchFamily="34" charset="-122"/>
              </a:rPr>
              <a:t>代码审阅优先级</a:t>
            </a:r>
            <a:endParaRPr lang="en-US" altLang="zh-CN" sz="1200" dirty="0">
              <a:solidFill>
                <a:schemeClr val="tx1"/>
              </a:solidFill>
              <a:latin typeface="微软雅黑" pitchFamily="34" charset="-122"/>
              <a:ea typeface="微软雅黑" pitchFamily="34" charset="-122"/>
            </a:endParaRPr>
          </a:p>
        </p:txBody>
      </p:sp>
      <p:sp>
        <p:nvSpPr>
          <p:cNvPr id="44" name="任意多边形 43"/>
          <p:cNvSpPr/>
          <p:nvPr/>
        </p:nvSpPr>
        <p:spPr>
          <a:xfrm>
            <a:off x="444011" y="5823866"/>
            <a:ext cx="4636274" cy="86800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Expectations , Outcomes , and Challenges of Modern Code </a:t>
            </a:r>
            <a:r>
              <a:rPr lang="en-US" altLang="zh-CN" sz="900" dirty="0" smtClean="0">
                <a:solidFill>
                  <a:schemeClr val="tx1">
                    <a:lumMod val="65000"/>
                    <a:lumOff val="35000"/>
                  </a:schemeClr>
                </a:solidFill>
                <a:latin typeface="微软雅黑" pitchFamily="34" charset="-122"/>
                <a:ea typeface="微软雅黑" pitchFamily="34" charset="-122"/>
              </a:rPr>
              <a:t>Review 2013</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Work Practices and Challenges in Pull-Based Development   </a:t>
            </a:r>
            <a:r>
              <a:rPr lang="en-US" altLang="zh-CN" sz="900" dirty="0" smtClean="0">
                <a:solidFill>
                  <a:schemeClr val="tx1">
                    <a:lumMod val="65000"/>
                    <a:lumOff val="35000"/>
                  </a:schemeClr>
                </a:solidFill>
                <a:latin typeface="微软雅黑" pitchFamily="34" charset="-122"/>
                <a:ea typeface="微软雅黑" pitchFamily="34" charset="-122"/>
              </a:rPr>
              <a:t>2014</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smtClean="0">
                <a:solidFill>
                  <a:schemeClr val="tx1">
                    <a:lumMod val="65000"/>
                    <a:lumOff val="35000"/>
                  </a:schemeClr>
                </a:solidFill>
                <a:latin typeface="微软雅黑" pitchFamily="34" charset="-122"/>
                <a:ea typeface="微软雅黑" pitchFamily="34" charset="-122"/>
              </a:rPr>
              <a:t>Let's </a:t>
            </a:r>
            <a:r>
              <a:rPr lang="en-US" altLang="zh-CN" sz="900" dirty="0">
                <a:solidFill>
                  <a:schemeClr val="tx1">
                    <a:lumMod val="65000"/>
                    <a:lumOff val="35000"/>
                  </a:schemeClr>
                </a:solidFill>
                <a:latin typeface="微软雅黑" pitchFamily="34" charset="-122"/>
                <a:ea typeface="微软雅黑" pitchFamily="34" charset="-122"/>
              </a:rPr>
              <a:t>talk about it: evaluating contributions through discussion in GitHub 2015</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smtClean="0">
                <a:solidFill>
                  <a:schemeClr val="tx1">
                    <a:lumMod val="65000"/>
                    <a:lumOff val="35000"/>
                  </a:schemeClr>
                </a:solidFill>
                <a:latin typeface="微软雅黑" pitchFamily="34" charset="-122"/>
                <a:ea typeface="微软雅黑" pitchFamily="34" charset="-122"/>
              </a:rPr>
              <a:t>Automatically </a:t>
            </a:r>
            <a:r>
              <a:rPr lang="en-US" altLang="zh-CN" sz="900" dirty="0">
                <a:solidFill>
                  <a:schemeClr val="tx1">
                    <a:lumMod val="65000"/>
                    <a:lumOff val="35000"/>
                  </a:schemeClr>
                </a:solidFill>
                <a:latin typeface="微软雅黑" pitchFamily="34" charset="-122"/>
                <a:ea typeface="微软雅黑" pitchFamily="34" charset="-122"/>
              </a:rPr>
              <a:t>Prioritizing Pull Requests  </a:t>
            </a:r>
            <a:r>
              <a:rPr lang="en-US" altLang="zh-CN" sz="900" dirty="0" smtClean="0">
                <a:solidFill>
                  <a:schemeClr val="tx1">
                    <a:lumMod val="65000"/>
                    <a:lumOff val="35000"/>
                  </a:schemeClr>
                </a:solidFill>
                <a:latin typeface="微软雅黑" pitchFamily="34" charset="-122"/>
                <a:ea typeface="微软雅黑" pitchFamily="34" charset="-122"/>
              </a:rPr>
              <a:t>2015</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Reviewer Recommender of Pull-Requests in GitHub </a:t>
            </a:r>
            <a:r>
              <a:rPr lang="en-US" altLang="zh-CN" sz="900" dirty="0" smtClean="0">
                <a:solidFill>
                  <a:schemeClr val="tx1">
                    <a:lumMod val="65000"/>
                    <a:lumOff val="35000"/>
                  </a:schemeClr>
                </a:solidFill>
                <a:latin typeface="微软雅黑" pitchFamily="34" charset="-122"/>
                <a:ea typeface="微软雅黑" pitchFamily="34" charset="-122"/>
              </a:rPr>
              <a:t>2016</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4" name="灯片编号占位符 5"/>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12</a:t>
            </a:r>
            <a:endParaRPr lang="zh-HK" altLang="en-US" dirty="0">
              <a:solidFill>
                <a:prstClr val="black">
                  <a:tint val="75000"/>
                </a:prstClr>
              </a:solidFill>
            </a:endParaRPr>
          </a:p>
        </p:txBody>
      </p:sp>
    </p:spTree>
    <p:extLst>
      <p:ext uri="{BB962C8B-B14F-4D97-AF65-F5344CB8AC3E}">
        <p14:creationId xmlns:p14="http://schemas.microsoft.com/office/powerpoint/2010/main" val="27365958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44">
                                            <p:txEl>
                                              <p:pRg st="0" end="0"/>
                                            </p:txEl>
                                          </p:spTgt>
                                        </p:tgtEl>
                                        <p:attrNameLst>
                                          <p:attrName>style.visibility</p:attrName>
                                        </p:attrNameLst>
                                      </p:cBhvr>
                                      <p:to>
                                        <p:strVal val="visible"/>
                                      </p:to>
                                    </p:set>
                                    <p:animEffect transition="in" filter="wipe(down)">
                                      <p:cBhvr>
                                        <p:cTn id="10" dur="500"/>
                                        <p:tgtEl>
                                          <p:spTgt spid="44">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4">
                                            <p:txEl>
                                              <p:pRg st="1" end="1"/>
                                            </p:txEl>
                                          </p:spTgt>
                                        </p:tgtEl>
                                        <p:attrNameLst>
                                          <p:attrName>style.visibility</p:attrName>
                                        </p:attrNameLst>
                                      </p:cBhvr>
                                      <p:to>
                                        <p:strVal val="visible"/>
                                      </p:to>
                                    </p:set>
                                    <p:animEffect transition="in" filter="wipe(down)">
                                      <p:cBhvr>
                                        <p:cTn id="13" dur="500"/>
                                        <p:tgtEl>
                                          <p:spTgt spid="44">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4">
                                            <p:txEl>
                                              <p:pRg st="2" end="2"/>
                                            </p:txEl>
                                          </p:spTgt>
                                        </p:tgtEl>
                                        <p:attrNameLst>
                                          <p:attrName>style.visibility</p:attrName>
                                        </p:attrNameLst>
                                      </p:cBhvr>
                                      <p:to>
                                        <p:strVal val="visible"/>
                                      </p:to>
                                    </p:set>
                                    <p:animEffect transition="in" filter="wipe(down)">
                                      <p:cBhvr>
                                        <p:cTn id="16" dur="500"/>
                                        <p:tgtEl>
                                          <p:spTgt spid="44">
                                            <p:txEl>
                                              <p:pRg st="2" end="2"/>
                                            </p:txEl>
                                          </p:spTgt>
                                        </p:tgtEl>
                                      </p:cBhvr>
                                    </p:animEffect>
                                  </p:childTnLst>
                                </p:cTn>
                              </p:par>
                              <p:par>
                                <p:cTn id="17" presetID="2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22" presetClass="entr" presetSubtype="1"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par>
                                <p:cTn id="28" presetID="22" presetClass="entr" presetSubtype="1"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par>
                                <p:cTn id="31" presetID="22" presetClass="entr" presetSubtype="1"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wipe(up)">
                                      <p:cBhvr>
                                        <p:cTn id="43" dur="500"/>
                                        <p:tgtEl>
                                          <p:spTgt spid="63"/>
                                        </p:tgtEl>
                                      </p:cBhvr>
                                    </p:animEffect>
                                  </p:childTnLst>
                                </p:cTn>
                              </p:par>
                              <p:par>
                                <p:cTn id="44" presetID="22" presetClass="entr" presetSubtype="1"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par>
                                <p:cTn id="47" presetID="22" presetClass="entr" presetSubtype="4" fill="hold" nodeType="withEffect">
                                  <p:stCondLst>
                                    <p:cond delay="0"/>
                                  </p:stCondLst>
                                  <p:childTnLst>
                                    <p:set>
                                      <p:cBhvr>
                                        <p:cTn id="48" dur="1" fill="hold">
                                          <p:stCondLst>
                                            <p:cond delay="0"/>
                                          </p:stCondLst>
                                        </p:cTn>
                                        <p:tgtEl>
                                          <p:spTgt spid="44">
                                            <p:txEl>
                                              <p:pRg st="3" end="3"/>
                                            </p:txEl>
                                          </p:spTgt>
                                        </p:tgtEl>
                                        <p:attrNameLst>
                                          <p:attrName>style.visibility</p:attrName>
                                        </p:attrNameLst>
                                      </p:cBhvr>
                                      <p:to>
                                        <p:strVal val="visible"/>
                                      </p:to>
                                    </p:set>
                                    <p:animEffect transition="in" filter="wipe(down)">
                                      <p:cBhvr>
                                        <p:cTn id="49" dur="500"/>
                                        <p:tgtEl>
                                          <p:spTgt spid="44">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up)">
                                      <p:cBhvr>
                                        <p:cTn id="54" dur="500"/>
                                        <p:tgtEl>
                                          <p:spTgt spid="58"/>
                                        </p:tgtEl>
                                      </p:cBhvr>
                                    </p:animEffect>
                                  </p:childTnLst>
                                </p:cTn>
                              </p:par>
                              <p:par>
                                <p:cTn id="55" presetID="22" presetClass="entr" presetSubtype="1"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up)">
                                      <p:cBhvr>
                                        <p:cTn id="57" dur="500"/>
                                        <p:tgtEl>
                                          <p:spTgt spid="2"/>
                                        </p:tgtEl>
                                      </p:cBhvr>
                                    </p:animEffect>
                                  </p:childTnLst>
                                </p:cTn>
                              </p:par>
                              <p:par>
                                <p:cTn id="58" presetID="22" presetClass="entr" presetSubtype="4" fill="hold" nodeType="withEffect">
                                  <p:stCondLst>
                                    <p:cond delay="0"/>
                                  </p:stCondLst>
                                  <p:childTnLst>
                                    <p:set>
                                      <p:cBhvr>
                                        <p:cTn id="59" dur="1" fill="hold">
                                          <p:stCondLst>
                                            <p:cond delay="0"/>
                                          </p:stCondLst>
                                        </p:cTn>
                                        <p:tgtEl>
                                          <p:spTgt spid="44">
                                            <p:txEl>
                                              <p:pRg st="4" end="4"/>
                                            </p:txEl>
                                          </p:spTgt>
                                        </p:tgtEl>
                                        <p:attrNameLst>
                                          <p:attrName>style.visibility</p:attrName>
                                        </p:attrNameLst>
                                      </p:cBhvr>
                                      <p:to>
                                        <p:strVal val="visible"/>
                                      </p:to>
                                    </p:set>
                                    <p:animEffect transition="in" filter="wipe(down)">
                                      <p:cBhvr>
                                        <p:cTn id="60" dur="500"/>
                                        <p:tgtEl>
                                          <p:spTgt spid="4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58"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236032"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39979" y="4324132"/>
            <a:ext cx="1202741"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局限</a:t>
            </a:r>
            <a:r>
              <a:rPr lang="zh-CN" altLang="en-US" sz="2000" dirty="0" smtClean="0">
                <a:solidFill>
                  <a:schemeClr val="bg1"/>
                </a:solidFill>
                <a:latin typeface="微软雅黑" panose="020B0503020204020204" pitchFamily="34" charset="-122"/>
                <a:ea typeface="微软雅黑" panose="020B0503020204020204" pitchFamily="34" charset="-122"/>
              </a:rPr>
              <a:t>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56915" y="2238475"/>
            <a:ext cx="8066992" cy="181961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当前研究对于</a:t>
            </a:r>
            <a:r>
              <a:rPr lang="zh-CN" altLang="en-US" sz="2200" dirty="0">
                <a:solidFill>
                  <a:schemeClr val="tx1"/>
                </a:solidFill>
                <a:latin typeface="微软雅黑" pitchFamily="34" charset="-122"/>
                <a:ea typeface="微软雅黑" pitchFamily="34" charset="-122"/>
              </a:rPr>
              <a:t>代码审查</a:t>
            </a:r>
            <a:r>
              <a:rPr lang="zh-CN" altLang="en-US" sz="2200" dirty="0" smtClean="0">
                <a:solidFill>
                  <a:schemeClr val="tx1"/>
                </a:solidFill>
                <a:latin typeface="微软雅黑" pitchFamily="34" charset="-122"/>
                <a:ea typeface="微软雅黑" pitchFamily="34" charset="-122"/>
              </a:rPr>
              <a:t>的</a:t>
            </a:r>
            <a:r>
              <a:rPr lang="zh-CN" altLang="en-US" sz="2200" dirty="0">
                <a:solidFill>
                  <a:schemeClr val="tx1"/>
                </a:solidFill>
                <a:latin typeface="微软雅黑" pitchFamily="34" charset="-122"/>
                <a:ea typeface="微软雅黑" pitchFamily="34" charset="-122"/>
              </a:rPr>
              <a:t>分析，为我们提供了有效的分析问题视角和</a:t>
            </a:r>
            <a:r>
              <a:rPr lang="zh-CN" altLang="en-US" sz="2200" dirty="0" smtClean="0">
                <a:solidFill>
                  <a:schemeClr val="tx1"/>
                </a:solidFill>
                <a:latin typeface="微软雅黑" pitchFamily="34" charset="-122"/>
                <a:ea typeface="微软雅黑" pitchFamily="34" charset="-122"/>
              </a:rPr>
              <a:t>方法。</a:t>
            </a:r>
            <a:endParaRPr lang="en-US" altLang="zh-CN" sz="2200" dirty="0" smtClean="0">
              <a:solidFill>
                <a:schemeClr val="tx1"/>
              </a:solidFill>
              <a:latin typeface="微软雅黑" pitchFamily="34" charset="-122"/>
              <a:ea typeface="微软雅黑" pitchFamily="34" charset="-122"/>
            </a:endParaRPr>
          </a:p>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通过在线工具的方式展现研究成果，对我们的研究方法有重要的指导意义</a:t>
            </a:r>
            <a:endParaRPr lang="en-US" altLang="zh-CN" sz="2200" dirty="0" smtClean="0">
              <a:solidFill>
                <a:schemeClr val="tx1"/>
              </a:solidFill>
              <a:latin typeface="微软雅黑" pitchFamily="34" charset="-122"/>
              <a:ea typeface="微软雅黑" pitchFamily="34" charset="-122"/>
            </a:endParaRPr>
          </a:p>
        </p:txBody>
      </p:sp>
      <p:sp>
        <p:nvSpPr>
          <p:cNvPr id="20" name="任意多边形 19"/>
          <p:cNvSpPr/>
          <p:nvPr/>
        </p:nvSpPr>
        <p:spPr>
          <a:xfrm>
            <a:off x="556915" y="4947330"/>
            <a:ext cx="8050056" cy="103959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以往</a:t>
            </a:r>
            <a:r>
              <a:rPr lang="zh-CN" altLang="en-US" sz="2200" dirty="0">
                <a:solidFill>
                  <a:schemeClr val="tx1"/>
                </a:solidFill>
                <a:latin typeface="微软雅黑" pitchFamily="34" charset="-122"/>
                <a:ea typeface="微软雅黑" pitchFamily="34" charset="-122"/>
              </a:rPr>
              <a:t>的研究</a:t>
            </a:r>
            <a:r>
              <a:rPr lang="zh-CN" altLang="en-US" sz="2200" dirty="0" smtClean="0">
                <a:solidFill>
                  <a:schemeClr val="tx1"/>
                </a:solidFill>
                <a:latin typeface="微软雅黑" pitchFamily="34" charset="-122"/>
                <a:ea typeface="微软雅黑" pitchFamily="34" charset="-122"/>
              </a:rPr>
              <a:t>没有深入分析代码</a:t>
            </a:r>
            <a:r>
              <a:rPr lang="zh-CN" altLang="en-US" sz="2200" dirty="0">
                <a:solidFill>
                  <a:schemeClr val="tx1"/>
                </a:solidFill>
                <a:latin typeface="微软雅黑" pitchFamily="34" charset="-122"/>
                <a:ea typeface="微软雅黑" pitchFamily="34" charset="-122"/>
              </a:rPr>
              <a:t>审阅</a:t>
            </a:r>
            <a:r>
              <a:rPr lang="zh-CN" altLang="en-US" sz="2200" dirty="0" smtClean="0">
                <a:solidFill>
                  <a:schemeClr val="tx1"/>
                </a:solidFill>
                <a:latin typeface="微软雅黑" pitchFamily="34" charset="-122"/>
                <a:ea typeface="微软雅黑" pitchFamily="34" charset="-122"/>
              </a:rPr>
              <a:t>过程对贡献质量的驱动作用</a:t>
            </a:r>
            <a:endParaRPr lang="en-US" altLang="zh-CN" sz="2200" dirty="0" smtClean="0">
              <a:solidFill>
                <a:schemeClr val="tx1"/>
              </a:solidFill>
              <a:latin typeface="微软雅黑" pitchFamily="34" charset="-122"/>
              <a:ea typeface="微软雅黑" pitchFamily="34" charset="-122"/>
            </a:endParaRPr>
          </a:p>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a:solidFill>
                  <a:schemeClr val="tx1"/>
                </a:solidFill>
                <a:latin typeface="微软雅黑" pitchFamily="34" charset="-122"/>
                <a:ea typeface="微软雅黑" pitchFamily="34" charset="-122"/>
              </a:rPr>
              <a:t>未</a:t>
            </a:r>
            <a:r>
              <a:rPr lang="zh-CN" altLang="en-US" sz="2200" dirty="0" smtClean="0">
                <a:solidFill>
                  <a:schemeClr val="tx1"/>
                </a:solidFill>
                <a:latin typeface="微软雅黑" pitchFamily="34" charset="-122"/>
                <a:ea typeface="微软雅黑" pitchFamily="34" charset="-122"/>
              </a:rPr>
              <a:t>针对</a:t>
            </a:r>
            <a:r>
              <a:rPr lang="zh-CN" altLang="en-US" sz="2200" dirty="0">
                <a:solidFill>
                  <a:schemeClr val="tx1"/>
                </a:solidFill>
                <a:latin typeface="微软雅黑" pitchFamily="34" charset="-122"/>
                <a:ea typeface="微软雅黑" pitchFamily="34" charset="-122"/>
              </a:rPr>
              <a:t>审阅评论</a:t>
            </a:r>
            <a:r>
              <a:rPr lang="zh-CN" altLang="en-US" sz="2200" dirty="0" smtClean="0">
                <a:solidFill>
                  <a:schemeClr val="tx1"/>
                </a:solidFill>
                <a:latin typeface="微软雅黑" pitchFamily="34" charset="-122"/>
                <a:ea typeface="微软雅黑" pitchFamily="34" charset="-122"/>
              </a:rPr>
              <a:t>建立比较</a:t>
            </a:r>
            <a:r>
              <a:rPr lang="zh-CN" altLang="en-US" sz="2200" dirty="0">
                <a:solidFill>
                  <a:schemeClr val="tx1"/>
                </a:solidFill>
                <a:latin typeface="微软雅黑" pitchFamily="34" charset="-122"/>
                <a:ea typeface="微软雅黑" pitchFamily="34" charset="-122"/>
              </a:rPr>
              <a:t>系统的类别</a:t>
            </a:r>
            <a:r>
              <a:rPr lang="zh-CN" altLang="en-US" sz="2200" dirty="0" smtClean="0">
                <a:solidFill>
                  <a:schemeClr val="tx1"/>
                </a:solidFill>
                <a:latin typeface="微软雅黑" pitchFamily="34" charset="-122"/>
                <a:ea typeface="微软雅黑" pitchFamily="34" charset="-122"/>
              </a:rPr>
              <a:t>体系</a:t>
            </a:r>
            <a:endParaRPr lang="en-US" altLang="zh-CN" sz="2200" dirty="0">
              <a:solidFill>
                <a:schemeClr val="tx1"/>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14</a:t>
            </a:fld>
            <a:endParaRPr lang="zh-HK" altLang="en-US">
              <a:solidFill>
                <a:prstClr val="black">
                  <a:tint val="75000"/>
                </a:prstClr>
              </a:solidFill>
            </a:endParaRPr>
          </a:p>
        </p:txBody>
      </p:sp>
    </p:spTree>
    <p:extLst>
      <p:ext uri="{BB962C8B-B14F-4D97-AF65-F5344CB8AC3E}">
        <p14:creationId xmlns:p14="http://schemas.microsoft.com/office/powerpoint/2010/main" val="3115135944"/>
      </p:ext>
    </p:extLst>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代码</a:t>
              </a:r>
              <a:r>
                <a:rPr lang="zh-CN" altLang="en-US" sz="2200" b="1" dirty="0" smtClean="0">
                  <a:solidFill>
                    <a:schemeClr val="tx1">
                      <a:lumMod val="65000"/>
                      <a:lumOff val="35000"/>
                    </a:schemeClr>
                  </a:solidFill>
                  <a:latin typeface="微软雅黑" pitchFamily="34" charset="-122"/>
                  <a:ea typeface="微软雅黑" pitchFamily="34" charset="-122"/>
                </a:rPr>
                <a:t>质量评估的相关研究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71" name="任意多边形 70"/>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从软件代码结构出发</a:t>
            </a:r>
            <a:endParaRPr lang="en-US" altLang="zh-CN" sz="1600" dirty="0">
              <a:solidFill>
                <a:schemeClr val="tx1"/>
              </a:solidFill>
              <a:latin typeface="微软雅黑" pitchFamily="34" charset="-122"/>
              <a:ea typeface="微软雅黑" pitchFamily="34" charset="-122"/>
            </a:endParaRPr>
          </a:p>
        </p:txBody>
      </p:sp>
      <p:sp>
        <p:nvSpPr>
          <p:cNvPr id="72" name="任意多边形 71"/>
          <p:cNvSpPr/>
          <p:nvPr/>
        </p:nvSpPr>
        <p:spPr>
          <a:xfrm>
            <a:off x="462613" y="3737134"/>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从开发过程因素出发</a:t>
            </a:r>
            <a:endParaRPr lang="en-US" altLang="zh-CN" sz="1600" dirty="0">
              <a:solidFill>
                <a:schemeClr val="tx1"/>
              </a:solidFill>
              <a:latin typeface="微软雅黑" pitchFamily="34" charset="-122"/>
              <a:ea typeface="微软雅黑" pitchFamily="34" charset="-122"/>
            </a:endParaRPr>
          </a:p>
        </p:txBody>
      </p:sp>
      <p:sp>
        <p:nvSpPr>
          <p:cNvPr id="83" name="任意多边形 82"/>
          <p:cNvSpPr/>
          <p:nvPr/>
        </p:nvSpPr>
        <p:spPr>
          <a:xfrm>
            <a:off x="3757506" y="1330859"/>
            <a:ext cx="3047288"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从开发</a:t>
            </a:r>
            <a:r>
              <a:rPr lang="zh-CN" altLang="en-US" sz="1600" dirty="0" smtClean="0">
                <a:solidFill>
                  <a:schemeClr val="tx1"/>
                </a:solidFill>
                <a:latin typeface="微软雅黑" pitchFamily="34" charset="-122"/>
                <a:ea typeface="微软雅黑" pitchFamily="34" charset="-122"/>
              </a:rPr>
              <a:t>者贡献行为出发</a:t>
            </a:r>
            <a:endParaRPr lang="en-US" altLang="zh-CN" sz="1600" dirty="0">
              <a:solidFill>
                <a:schemeClr val="tx1"/>
              </a:solidFill>
              <a:latin typeface="微软雅黑" pitchFamily="34" charset="-122"/>
              <a:ea typeface="微软雅黑" pitchFamily="34" charset="-122"/>
            </a:endParaRPr>
          </a:p>
        </p:txBody>
      </p:sp>
      <p:grpSp>
        <p:nvGrpSpPr>
          <p:cNvPr id="6" name="组合 5"/>
          <p:cNvGrpSpPr/>
          <p:nvPr/>
        </p:nvGrpSpPr>
        <p:grpSpPr>
          <a:xfrm>
            <a:off x="885922" y="1840287"/>
            <a:ext cx="2254484" cy="1772694"/>
            <a:chOff x="396147" y="1797801"/>
            <a:chExt cx="2608022" cy="2273704"/>
          </a:xfrm>
          <a:effectLst>
            <a:outerShdw blurRad="63500" sx="102000" sy="102000" algn="ctr" rotWithShape="0">
              <a:prstClr val="black">
                <a:alpha val="40000"/>
              </a:prstClr>
            </a:outerShdw>
          </a:effectLst>
        </p:grpSpPr>
        <p:pic>
          <p:nvPicPr>
            <p:cNvPr id="3" name="图片 2"/>
            <p:cNvPicPr>
              <a:picLocks noChangeAspect="1"/>
            </p:cNvPicPr>
            <p:nvPr/>
          </p:nvPicPr>
          <p:blipFill>
            <a:blip r:embed="rId3"/>
            <a:stretch>
              <a:fillRect/>
            </a:stretch>
          </p:blipFill>
          <p:spPr>
            <a:xfrm>
              <a:off x="399882" y="1797801"/>
              <a:ext cx="2604286" cy="1168919"/>
            </a:xfrm>
            <a:prstGeom prst="rect">
              <a:avLst/>
            </a:prstGeom>
          </p:spPr>
        </p:pic>
        <p:pic>
          <p:nvPicPr>
            <p:cNvPr id="5" name="图片 4"/>
            <p:cNvPicPr>
              <a:picLocks noChangeAspect="1"/>
            </p:cNvPicPr>
            <p:nvPr/>
          </p:nvPicPr>
          <p:blipFill>
            <a:blip r:embed="rId4"/>
            <a:stretch>
              <a:fillRect/>
            </a:stretch>
          </p:blipFill>
          <p:spPr>
            <a:xfrm>
              <a:off x="396147" y="2931639"/>
              <a:ext cx="2608022" cy="1139866"/>
            </a:xfrm>
            <a:prstGeom prst="rect">
              <a:avLst/>
            </a:prstGeom>
          </p:spPr>
        </p:pic>
      </p:grpSp>
      <p:grpSp>
        <p:nvGrpSpPr>
          <p:cNvPr id="12" name="组合 11"/>
          <p:cNvGrpSpPr/>
          <p:nvPr/>
        </p:nvGrpSpPr>
        <p:grpSpPr>
          <a:xfrm>
            <a:off x="885922" y="4106092"/>
            <a:ext cx="2254483" cy="1935146"/>
            <a:chOff x="885922" y="4123540"/>
            <a:chExt cx="2412115" cy="2097534"/>
          </a:xfrm>
          <a:effectLst>
            <a:outerShdw blurRad="63500" sx="102000" sy="102000" algn="ctr" rotWithShape="0">
              <a:prstClr val="black">
                <a:alpha val="40000"/>
              </a:prstClr>
            </a:outerShdw>
          </a:effectLst>
        </p:grpSpPr>
        <p:pic>
          <p:nvPicPr>
            <p:cNvPr id="7" name="图片 6"/>
            <p:cNvPicPr>
              <a:picLocks noChangeAspect="1"/>
            </p:cNvPicPr>
            <p:nvPr/>
          </p:nvPicPr>
          <p:blipFill>
            <a:blip r:embed="rId5"/>
            <a:stretch>
              <a:fillRect/>
            </a:stretch>
          </p:blipFill>
          <p:spPr>
            <a:xfrm>
              <a:off x="885922" y="4123540"/>
              <a:ext cx="2412115" cy="1028896"/>
            </a:xfrm>
            <a:prstGeom prst="rect">
              <a:avLst/>
            </a:prstGeom>
          </p:spPr>
        </p:pic>
        <p:pic>
          <p:nvPicPr>
            <p:cNvPr id="8" name="图片 7"/>
            <p:cNvPicPr>
              <a:picLocks noChangeAspect="1"/>
            </p:cNvPicPr>
            <p:nvPr/>
          </p:nvPicPr>
          <p:blipFill>
            <a:blip r:embed="rId6"/>
            <a:stretch>
              <a:fillRect/>
            </a:stretch>
          </p:blipFill>
          <p:spPr>
            <a:xfrm>
              <a:off x="885922" y="5136717"/>
              <a:ext cx="2412115" cy="1084357"/>
            </a:xfrm>
            <a:prstGeom prst="rect">
              <a:avLst/>
            </a:prstGeom>
          </p:spPr>
        </p:pic>
      </p:grpSp>
      <p:pic>
        <p:nvPicPr>
          <p:cNvPr id="9" name="图片 8"/>
          <p:cNvPicPr>
            <a:picLocks noChangeAspect="1"/>
          </p:cNvPicPr>
          <p:nvPr/>
        </p:nvPicPr>
        <p:blipFill>
          <a:blip r:embed="rId7"/>
          <a:stretch>
            <a:fillRect/>
          </a:stretch>
        </p:blipFill>
        <p:spPr>
          <a:xfrm>
            <a:off x="6141855" y="1919137"/>
            <a:ext cx="2338955" cy="1569490"/>
          </a:xfrm>
          <a:prstGeom prst="rect">
            <a:avLst/>
          </a:prstGeom>
          <a:effectLst>
            <a:outerShdw blurRad="63500" sx="102000" sy="102000" algn="ctr" rotWithShape="0">
              <a:prstClr val="black">
                <a:alpha val="40000"/>
              </a:prstClr>
            </a:outerShdw>
          </a:effectLst>
        </p:spPr>
      </p:pic>
      <p:pic>
        <p:nvPicPr>
          <p:cNvPr id="10" name="图片 9"/>
          <p:cNvPicPr>
            <a:picLocks noChangeAspect="1"/>
          </p:cNvPicPr>
          <p:nvPr/>
        </p:nvPicPr>
        <p:blipFill>
          <a:blip r:embed="rId8"/>
          <a:stretch>
            <a:fillRect/>
          </a:stretch>
        </p:blipFill>
        <p:spPr>
          <a:xfrm>
            <a:off x="3757506" y="1935849"/>
            <a:ext cx="2234751" cy="1552778"/>
          </a:xfrm>
          <a:prstGeom prst="rect">
            <a:avLst/>
          </a:prstGeom>
          <a:effectLst>
            <a:outerShdw blurRad="63500" sx="102000" sy="102000" algn="ctr" rotWithShape="0">
              <a:prstClr val="black">
                <a:alpha val="40000"/>
              </a:prstClr>
            </a:outerShdw>
          </a:effectLst>
        </p:spPr>
      </p:pic>
      <p:pic>
        <p:nvPicPr>
          <p:cNvPr id="11" name="图片 10"/>
          <p:cNvPicPr>
            <a:picLocks noChangeAspect="1"/>
          </p:cNvPicPr>
          <p:nvPr/>
        </p:nvPicPr>
        <p:blipFill>
          <a:blip r:embed="rId9"/>
          <a:stretch>
            <a:fillRect/>
          </a:stretch>
        </p:blipFill>
        <p:spPr>
          <a:xfrm>
            <a:off x="3769810" y="3679139"/>
            <a:ext cx="4711000" cy="1945244"/>
          </a:xfrm>
          <a:prstGeom prst="rect">
            <a:avLst/>
          </a:prstGeom>
          <a:effectLst>
            <a:outerShdw blurRad="63500" sx="102000" sy="102000" algn="ctr" rotWithShape="0">
              <a:prstClr val="black">
                <a:alpha val="40000"/>
              </a:prstClr>
            </a:outerShdw>
          </a:effectLst>
        </p:spPr>
      </p:pic>
      <p:sp>
        <p:nvSpPr>
          <p:cNvPr id="39" name="任意多边形 38"/>
          <p:cNvSpPr/>
          <p:nvPr/>
        </p:nvSpPr>
        <p:spPr>
          <a:xfrm>
            <a:off x="462613" y="6175975"/>
            <a:ext cx="5595239" cy="707319"/>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Predicting subsystem failures using </a:t>
            </a:r>
            <a:r>
              <a:rPr lang="en-US" altLang="zh-CN" sz="900" dirty="0" smtClean="0">
                <a:solidFill>
                  <a:schemeClr val="tx1">
                    <a:lumMod val="65000"/>
                    <a:lumOff val="35000"/>
                  </a:schemeClr>
                </a:solidFill>
                <a:latin typeface="微软雅黑" pitchFamily="34" charset="-122"/>
                <a:ea typeface="微软雅黑" pitchFamily="34" charset="-122"/>
              </a:rPr>
              <a:t>dependency graph complexities  2007</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Predicting faults using the complexity of code changes   </a:t>
            </a:r>
            <a:r>
              <a:rPr lang="en-US" altLang="zh-CN" sz="900" dirty="0" smtClean="0">
                <a:solidFill>
                  <a:schemeClr val="tx1">
                    <a:lumMod val="65000"/>
                    <a:lumOff val="35000"/>
                  </a:schemeClr>
                </a:solidFill>
                <a:latin typeface="微软雅黑" pitchFamily="34" charset="-122"/>
                <a:ea typeface="微软雅黑" pitchFamily="34" charset="-122"/>
              </a:rPr>
              <a:t>2009</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Don’t touch my code!: examining the effects of ownership on software quality </a:t>
            </a:r>
            <a:r>
              <a:rPr lang="en-US" altLang="zh-CN" sz="900" dirty="0" smtClean="0">
                <a:solidFill>
                  <a:schemeClr val="tx1">
                    <a:lumMod val="65000"/>
                    <a:lumOff val="35000"/>
                  </a:schemeClr>
                </a:solidFill>
                <a:latin typeface="微软雅黑" pitchFamily="34" charset="-122"/>
                <a:ea typeface="微软雅黑" pitchFamily="34" charset="-122"/>
              </a:rPr>
              <a:t>2011</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Dual ecological measures of focus in software development </a:t>
            </a:r>
            <a:r>
              <a:rPr lang="en-US" altLang="zh-CN" sz="900" dirty="0" smtClean="0">
                <a:solidFill>
                  <a:schemeClr val="tx1">
                    <a:lumMod val="65000"/>
                    <a:lumOff val="35000"/>
                  </a:schemeClr>
                </a:solidFill>
                <a:latin typeface="微软雅黑" pitchFamily="34" charset="-122"/>
                <a:ea typeface="微软雅黑" pitchFamily="34" charset="-122"/>
              </a:rPr>
              <a:t>2013</a:t>
            </a:r>
            <a:endParaRPr lang="en-US" altLang="zh-CN" sz="900" dirty="0">
              <a:solidFill>
                <a:schemeClr val="tx1">
                  <a:lumMod val="65000"/>
                  <a:lumOff val="35000"/>
                </a:schemeClr>
              </a:solidFill>
              <a:latin typeface="微软雅黑" pitchFamily="34" charset="-122"/>
              <a:ea typeface="微软雅黑" pitchFamily="34" charset="-122"/>
            </a:endParaRPr>
          </a:p>
        </p:txBody>
      </p:sp>
      <p:sp>
        <p:nvSpPr>
          <p:cNvPr id="34" name="灯片编号占位符 5"/>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14</a:t>
            </a:r>
            <a:endParaRPr lang="zh-HK" altLang="en-US" dirty="0">
              <a:solidFill>
                <a:prstClr val="black">
                  <a:tint val="75000"/>
                </a:prstClr>
              </a:solidFill>
            </a:endParaRPr>
          </a:p>
        </p:txBody>
      </p:sp>
    </p:spTree>
    <p:extLst>
      <p:ext uri="{BB962C8B-B14F-4D97-AF65-F5344CB8AC3E}">
        <p14:creationId xmlns:p14="http://schemas.microsoft.com/office/powerpoint/2010/main" val="35637666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39">
                                            <p:txEl>
                                              <p:pRg st="0" end="0"/>
                                            </p:txEl>
                                          </p:spTgt>
                                        </p:tgtEl>
                                        <p:attrNameLst>
                                          <p:attrName>style.visibility</p:attrName>
                                        </p:attrNameLst>
                                      </p:cBhvr>
                                      <p:to>
                                        <p:strVal val="visible"/>
                                      </p:to>
                                    </p:set>
                                    <p:animEffect transition="in" filter="wipe(down)">
                                      <p:cBhvr>
                                        <p:cTn id="13" dur="500"/>
                                        <p:tgtEl>
                                          <p:spTgt spid="3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wipe(up)">
                                      <p:cBhvr>
                                        <p:cTn id="18" dur="500"/>
                                        <p:tgtEl>
                                          <p:spTgt spid="72"/>
                                        </p:tgtEl>
                                      </p:cBhvr>
                                    </p:animEffect>
                                  </p:childTnLst>
                                </p:cTn>
                              </p:par>
                              <p:par>
                                <p:cTn id="19" presetID="22" presetClass="entr" presetSubtype="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par>
                                <p:cTn id="22" presetID="22" presetClass="entr" presetSubtype="4" fill="hold" nodeType="withEffect">
                                  <p:stCondLst>
                                    <p:cond delay="0"/>
                                  </p:stCondLst>
                                  <p:childTnLst>
                                    <p:set>
                                      <p:cBhvr>
                                        <p:cTn id="23" dur="1" fill="hold">
                                          <p:stCondLst>
                                            <p:cond delay="0"/>
                                          </p:stCondLst>
                                        </p:cTn>
                                        <p:tgtEl>
                                          <p:spTgt spid="39">
                                            <p:txEl>
                                              <p:pRg st="1" end="1"/>
                                            </p:txEl>
                                          </p:spTgt>
                                        </p:tgtEl>
                                        <p:attrNameLst>
                                          <p:attrName>style.visibility</p:attrName>
                                        </p:attrNameLst>
                                      </p:cBhvr>
                                      <p:to>
                                        <p:strVal val="visible"/>
                                      </p:to>
                                    </p:set>
                                    <p:animEffect transition="in" filter="wipe(down)">
                                      <p:cBhvr>
                                        <p:cTn id="24" dur="500"/>
                                        <p:tgtEl>
                                          <p:spTgt spid="39">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22" presetClass="entr" presetSubtype="1"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par>
                                <p:cTn id="33" presetID="22" presetClass="entr" presetSubtype="1"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par>
                                <p:cTn id="36" presetID="22" presetClass="entr" presetSubtype="1"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par>
                                <p:cTn id="39" presetID="22" presetClass="entr" presetSubtype="4" fill="hold" nodeType="withEffect">
                                  <p:stCondLst>
                                    <p:cond delay="0"/>
                                  </p:stCondLst>
                                  <p:childTnLst>
                                    <p:set>
                                      <p:cBhvr>
                                        <p:cTn id="40" dur="1" fill="hold">
                                          <p:stCondLst>
                                            <p:cond delay="0"/>
                                          </p:stCondLst>
                                        </p:cTn>
                                        <p:tgtEl>
                                          <p:spTgt spid="39">
                                            <p:txEl>
                                              <p:pRg st="2" end="2"/>
                                            </p:txEl>
                                          </p:spTgt>
                                        </p:tgtEl>
                                        <p:attrNameLst>
                                          <p:attrName>style.visibility</p:attrName>
                                        </p:attrNameLst>
                                      </p:cBhvr>
                                      <p:to>
                                        <p:strVal val="visible"/>
                                      </p:to>
                                    </p:set>
                                    <p:animEffect transition="in" filter="wipe(down)">
                                      <p:cBhvr>
                                        <p:cTn id="41" dur="500"/>
                                        <p:tgtEl>
                                          <p:spTgt spid="39">
                                            <p:txEl>
                                              <p:pRg st="2" end="2"/>
                                            </p:txEl>
                                          </p:spTgt>
                                        </p:tgtEl>
                                      </p:cBhvr>
                                    </p:animEffect>
                                  </p:childTnLst>
                                </p:cTn>
                              </p:par>
                              <p:par>
                                <p:cTn id="42" presetID="22" presetClass="entr" presetSubtype="4" fill="hold" nodeType="withEffect">
                                  <p:stCondLst>
                                    <p:cond delay="0"/>
                                  </p:stCondLst>
                                  <p:childTnLst>
                                    <p:set>
                                      <p:cBhvr>
                                        <p:cTn id="43" dur="1" fill="hold">
                                          <p:stCondLst>
                                            <p:cond delay="0"/>
                                          </p:stCondLst>
                                        </p:cTn>
                                        <p:tgtEl>
                                          <p:spTgt spid="39">
                                            <p:txEl>
                                              <p:pRg st="3" end="3"/>
                                            </p:txEl>
                                          </p:spTgt>
                                        </p:tgtEl>
                                        <p:attrNameLst>
                                          <p:attrName>style.visibility</p:attrName>
                                        </p:attrNameLst>
                                      </p:cBhvr>
                                      <p:to>
                                        <p:strVal val="visible"/>
                                      </p:to>
                                    </p:set>
                                    <p:animEffect transition="in" filter="wipe(down)">
                                      <p:cBhvr>
                                        <p:cTn id="44" dur="500"/>
                                        <p:tgtEl>
                                          <p:spTgt spid="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236032"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39728" y="4116321"/>
            <a:ext cx="1202741"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局限</a:t>
            </a:r>
            <a:r>
              <a:rPr lang="zh-CN" altLang="en-US" sz="2000" dirty="0" smtClean="0">
                <a:solidFill>
                  <a:schemeClr val="bg1"/>
                </a:solidFill>
                <a:latin typeface="微软雅黑" panose="020B0503020204020204" pitchFamily="34" charset="-122"/>
                <a:ea typeface="微软雅黑" panose="020B0503020204020204" pitchFamily="34" charset="-122"/>
              </a:rPr>
              <a:t>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39979" y="2211271"/>
            <a:ext cx="8066992" cy="89518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a:solidFill>
                  <a:schemeClr val="tx1"/>
                </a:solidFill>
                <a:latin typeface="微软雅黑" pitchFamily="34" charset="-122"/>
                <a:ea typeface="微软雅黑" pitchFamily="34" charset="-122"/>
              </a:rPr>
              <a:t>当前研究从多个角度探索</a:t>
            </a:r>
            <a:r>
              <a:rPr lang="zh-CN" altLang="en-US" sz="2200" dirty="0" smtClean="0">
                <a:solidFill>
                  <a:schemeClr val="tx1"/>
                </a:solidFill>
                <a:latin typeface="微软雅黑" pitchFamily="34" charset="-122"/>
                <a:ea typeface="微软雅黑" pitchFamily="34" charset="-122"/>
              </a:rPr>
              <a:t>了代码</a:t>
            </a:r>
            <a:r>
              <a:rPr lang="zh-CN" altLang="en-US" sz="2200" dirty="0">
                <a:solidFill>
                  <a:schemeClr val="tx1"/>
                </a:solidFill>
                <a:latin typeface="微软雅黑" pitchFamily="34" charset="-122"/>
                <a:ea typeface="微软雅黑" pitchFamily="34" charset="-122"/>
              </a:rPr>
              <a:t>质量评估的方法，对</a:t>
            </a:r>
            <a:r>
              <a:rPr lang="zh-CN" altLang="en-US" sz="2200" dirty="0" smtClean="0">
                <a:solidFill>
                  <a:schemeClr val="tx1"/>
                </a:solidFill>
                <a:latin typeface="微软雅黑" pitchFamily="34" charset="-122"/>
                <a:ea typeface="微软雅黑" pitchFamily="34" charset="-122"/>
              </a:rPr>
              <a:t>我们评估</a:t>
            </a:r>
            <a:r>
              <a:rPr lang="en-US" altLang="zh-CN" sz="2200" dirty="0" smtClean="0">
                <a:solidFill>
                  <a:schemeClr val="tx1"/>
                </a:solidFill>
                <a:latin typeface="微软雅黑" pitchFamily="34" charset="-122"/>
                <a:ea typeface="微软雅黑" pitchFamily="34" charset="-122"/>
              </a:rPr>
              <a:t>Pull-based</a:t>
            </a:r>
            <a:r>
              <a:rPr lang="zh-CN" altLang="en-US" sz="2200" dirty="0" smtClean="0">
                <a:solidFill>
                  <a:schemeClr val="tx1"/>
                </a:solidFill>
                <a:latin typeface="微软雅黑" pitchFamily="34" charset="-122"/>
                <a:ea typeface="微软雅黑" pitchFamily="34" charset="-122"/>
              </a:rPr>
              <a:t>大众贡献有很多借鉴之处。</a:t>
            </a:r>
            <a:endParaRPr lang="en-US" altLang="zh-CN" sz="2200" dirty="0" smtClean="0">
              <a:solidFill>
                <a:schemeClr val="tx1"/>
              </a:solidFill>
              <a:latin typeface="微软雅黑" pitchFamily="34" charset="-122"/>
              <a:ea typeface="微软雅黑" pitchFamily="34" charset="-122"/>
            </a:endParaRPr>
          </a:p>
        </p:txBody>
      </p:sp>
      <p:sp>
        <p:nvSpPr>
          <p:cNvPr id="20" name="任意多边形 19"/>
          <p:cNvSpPr/>
          <p:nvPr/>
        </p:nvSpPr>
        <p:spPr>
          <a:xfrm>
            <a:off x="539728" y="4516432"/>
            <a:ext cx="8050056" cy="107110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从静态、粗粒度的角度分析，不适宜 </a:t>
            </a:r>
            <a:r>
              <a:rPr lang="en-US" altLang="zh-CN" sz="2200" dirty="0" smtClean="0">
                <a:solidFill>
                  <a:schemeClr val="tx1"/>
                </a:solidFill>
                <a:latin typeface="微软雅黑" pitchFamily="34" charset="-122"/>
                <a:ea typeface="微软雅黑" pitchFamily="34" charset="-122"/>
              </a:rPr>
              <a:t>Pull-based</a:t>
            </a:r>
            <a:r>
              <a:rPr lang="zh-CN" altLang="en-US" sz="2200" dirty="0" smtClean="0">
                <a:solidFill>
                  <a:schemeClr val="tx1"/>
                </a:solidFill>
                <a:latin typeface="微软雅黑" pitchFamily="34" charset="-122"/>
                <a:ea typeface="微软雅黑" pitchFamily="34" charset="-122"/>
              </a:rPr>
              <a:t>开发模式下频繁的“碎片化” 代码更改</a:t>
            </a:r>
            <a:endParaRPr lang="en-US" altLang="zh-CN" sz="2200" dirty="0">
              <a:solidFill>
                <a:schemeClr val="tx1"/>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16</a:t>
            </a:fld>
            <a:endParaRPr lang="zh-HK" altLang="en-US">
              <a:solidFill>
                <a:prstClr val="black">
                  <a:tint val="75000"/>
                </a:prstClr>
              </a:solidFill>
            </a:endParaRPr>
          </a:p>
        </p:txBody>
      </p:sp>
    </p:spTree>
    <p:extLst>
      <p:ext uri="{BB962C8B-B14F-4D97-AF65-F5344CB8AC3E}">
        <p14:creationId xmlns:p14="http://schemas.microsoft.com/office/powerpoint/2010/main" val="1750779209"/>
      </p:ext>
    </p:extLst>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任务分类的相关研究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a:stretch>
            <a:fillRect/>
          </a:stretch>
        </p:blipFill>
        <p:spPr>
          <a:xfrm>
            <a:off x="5214477" y="1733368"/>
            <a:ext cx="3763267" cy="4306720"/>
          </a:xfrm>
          <a:prstGeom prst="rect">
            <a:avLst/>
          </a:prstGeom>
          <a:effectLst>
            <a:outerShdw blurRad="63500" sx="102000" sy="102000" algn="ctr" rotWithShape="0">
              <a:prstClr val="black">
                <a:alpha val="40000"/>
              </a:prstClr>
            </a:outerShdw>
          </a:effectLst>
        </p:spPr>
      </p:pic>
      <p:sp>
        <p:nvSpPr>
          <p:cNvPr id="86" name="任意多边形 85"/>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smtClean="0">
                <a:solidFill>
                  <a:schemeClr val="tx1"/>
                </a:solidFill>
                <a:latin typeface="微软雅黑" pitchFamily="34" charset="-122"/>
                <a:ea typeface="微软雅黑" pitchFamily="34" charset="-122"/>
              </a:rPr>
              <a:t>缺陷报告分类</a:t>
            </a:r>
            <a:endParaRPr lang="en-US" altLang="zh-CN" sz="1600" dirty="0">
              <a:solidFill>
                <a:schemeClr val="tx1"/>
              </a:solidFill>
              <a:latin typeface="微软雅黑" pitchFamily="34" charset="-122"/>
              <a:ea typeface="微软雅黑" pitchFamily="34" charset="-122"/>
            </a:endParaRPr>
          </a:p>
        </p:txBody>
      </p:sp>
      <p:sp>
        <p:nvSpPr>
          <p:cNvPr id="87" name="任意多边形 86"/>
          <p:cNvSpPr/>
          <p:nvPr/>
        </p:nvSpPr>
        <p:spPr>
          <a:xfrm>
            <a:off x="433951" y="3882311"/>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用户反馈分类</a:t>
            </a:r>
            <a:endParaRPr lang="en-US" altLang="zh-CN" sz="1600" dirty="0">
              <a:solidFill>
                <a:schemeClr val="tx1"/>
              </a:solidFill>
              <a:latin typeface="微软雅黑" pitchFamily="34" charset="-122"/>
              <a:ea typeface="微软雅黑" pitchFamily="34" charset="-122"/>
            </a:endParaRPr>
          </a:p>
        </p:txBody>
      </p:sp>
      <p:sp>
        <p:nvSpPr>
          <p:cNvPr id="98" name="任意多边形 97"/>
          <p:cNvSpPr/>
          <p:nvPr/>
        </p:nvSpPr>
        <p:spPr>
          <a:xfrm>
            <a:off x="5185906" y="1273471"/>
            <a:ext cx="360706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indent="-285750">
              <a:lnSpc>
                <a:spcPct val="90000"/>
              </a:lnSpc>
              <a:spcBef>
                <a:spcPct val="20000"/>
              </a:spcBef>
              <a:spcAft>
                <a:spcPct val="15000"/>
              </a:spcAft>
              <a:buClr>
                <a:schemeClr val="tx1"/>
              </a:buClr>
              <a:buSzPct val="70000"/>
              <a:buFont typeface="Wingdings" panose="05000000000000000000" pitchFamily="2" charset="2"/>
              <a:buChar char="n"/>
            </a:pPr>
            <a:r>
              <a:rPr lang="zh-CN" altLang="en-US" sz="1600" dirty="0">
                <a:solidFill>
                  <a:schemeClr val="tx1"/>
                </a:solidFill>
                <a:latin typeface="微软雅黑" pitchFamily="34" charset="-122"/>
                <a:ea typeface="微软雅黑" pitchFamily="34" charset="-122"/>
              </a:rPr>
              <a:t>需求讨论分类</a:t>
            </a:r>
            <a:endParaRPr lang="en-US" altLang="zh-CN" sz="1600" dirty="0">
              <a:solidFill>
                <a:schemeClr val="tx1"/>
              </a:solidFill>
              <a:latin typeface="微软雅黑" pitchFamily="34" charset="-122"/>
              <a:ea typeface="微软雅黑" pitchFamily="34" charset="-122"/>
            </a:endParaRPr>
          </a:p>
        </p:txBody>
      </p:sp>
      <p:pic>
        <p:nvPicPr>
          <p:cNvPr id="3" name="图片 2"/>
          <p:cNvPicPr>
            <a:picLocks noChangeAspect="1"/>
          </p:cNvPicPr>
          <p:nvPr/>
        </p:nvPicPr>
        <p:blipFill>
          <a:blip r:embed="rId4"/>
          <a:stretch>
            <a:fillRect/>
          </a:stretch>
        </p:blipFill>
        <p:spPr>
          <a:xfrm>
            <a:off x="639937" y="1756491"/>
            <a:ext cx="4015503" cy="2053534"/>
          </a:xfrm>
          <a:prstGeom prst="rect">
            <a:avLst/>
          </a:prstGeom>
          <a:effectLst>
            <a:outerShdw blurRad="63500" sx="102000" sy="102000" algn="ctr" rotWithShape="0">
              <a:prstClr val="black">
                <a:alpha val="40000"/>
              </a:prstClr>
            </a:outerShdw>
          </a:effectLst>
        </p:spPr>
      </p:pic>
      <p:pic>
        <p:nvPicPr>
          <p:cNvPr id="4" name="图片 3"/>
          <p:cNvPicPr>
            <a:picLocks noChangeAspect="1"/>
          </p:cNvPicPr>
          <p:nvPr/>
        </p:nvPicPr>
        <p:blipFill>
          <a:blip r:embed="rId5"/>
          <a:stretch>
            <a:fillRect/>
          </a:stretch>
        </p:blipFill>
        <p:spPr>
          <a:xfrm>
            <a:off x="639937" y="4432368"/>
            <a:ext cx="4233643" cy="1560541"/>
          </a:xfrm>
          <a:prstGeom prst="rect">
            <a:avLst/>
          </a:prstGeom>
          <a:effectLst>
            <a:outerShdw blurRad="63500" sx="102000" sy="102000" algn="ctr" rotWithShape="0">
              <a:prstClr val="black">
                <a:alpha val="40000"/>
              </a:prstClr>
            </a:outerShdw>
          </a:effectLst>
        </p:spPr>
      </p:pic>
      <p:sp>
        <p:nvSpPr>
          <p:cNvPr id="34" name="任意多边形 33"/>
          <p:cNvSpPr/>
          <p:nvPr/>
        </p:nvSpPr>
        <p:spPr>
          <a:xfrm>
            <a:off x="547385" y="6155070"/>
            <a:ext cx="5831673" cy="810931"/>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Is it a Bug or an Enhancement? A Text-based Approach to Classify Change Requests</a:t>
            </a:r>
            <a:r>
              <a:rPr lang="en-US" altLang="zh-CN" sz="1000" dirty="0">
                <a:solidFill>
                  <a:schemeClr val="tx1">
                    <a:lumMod val="65000"/>
                    <a:lumOff val="35000"/>
                  </a:schemeClr>
                </a:solidFill>
                <a:latin typeface="微软雅黑" pitchFamily="34" charset="-122"/>
                <a:ea typeface="微软雅黑" pitchFamily="34" charset="-122"/>
              </a:rPr>
              <a:t> </a:t>
            </a:r>
            <a:r>
              <a:rPr lang="en-US" altLang="zh-CN" sz="900" i="1" dirty="0">
                <a:solidFill>
                  <a:schemeClr val="tx1">
                    <a:lumMod val="65000"/>
                    <a:lumOff val="35000"/>
                  </a:schemeClr>
                </a:solidFill>
                <a:latin typeface="微软雅黑" pitchFamily="34" charset="-122"/>
                <a:ea typeface="微软雅黑" pitchFamily="34" charset="-122"/>
              </a:rPr>
              <a:t>2008</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smtClean="0">
                <a:solidFill>
                  <a:schemeClr val="tx1">
                    <a:lumMod val="65000"/>
                    <a:lumOff val="35000"/>
                  </a:schemeClr>
                </a:solidFill>
                <a:latin typeface="微软雅黑" pitchFamily="34" charset="-122"/>
                <a:ea typeface="微软雅黑" pitchFamily="34" charset="-122"/>
              </a:rPr>
              <a:t>Combining </a:t>
            </a:r>
            <a:r>
              <a:rPr lang="en-US" altLang="zh-CN" sz="900" dirty="0">
                <a:solidFill>
                  <a:schemeClr val="tx1">
                    <a:lumMod val="65000"/>
                    <a:lumOff val="35000"/>
                  </a:schemeClr>
                </a:solidFill>
                <a:latin typeface="微软雅黑" pitchFamily="34" charset="-122"/>
                <a:ea typeface="微软雅黑" pitchFamily="34" charset="-122"/>
              </a:rPr>
              <a:t>Text Mining and Data Mining for Bug Report </a:t>
            </a:r>
            <a:r>
              <a:rPr lang="en-US" altLang="zh-CN" sz="900" dirty="0" smtClean="0">
                <a:solidFill>
                  <a:schemeClr val="tx1">
                    <a:lumMod val="65000"/>
                    <a:lumOff val="35000"/>
                  </a:schemeClr>
                </a:solidFill>
                <a:latin typeface="微软雅黑" pitchFamily="34" charset="-122"/>
                <a:ea typeface="微软雅黑" pitchFamily="34" charset="-122"/>
              </a:rPr>
              <a:t>Classification </a:t>
            </a:r>
            <a:r>
              <a:rPr lang="en-US" altLang="zh-CN" sz="900" i="1" dirty="0" smtClean="0">
                <a:solidFill>
                  <a:schemeClr val="tx1">
                    <a:lumMod val="65000"/>
                    <a:lumOff val="35000"/>
                  </a:schemeClr>
                </a:solidFill>
                <a:latin typeface="微软雅黑" pitchFamily="34" charset="-122"/>
                <a:ea typeface="微软雅黑" pitchFamily="34" charset="-122"/>
              </a:rPr>
              <a:t>2014</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Analyzing Reviews and Code of Mobile Apps for Better Release Planning </a:t>
            </a:r>
            <a:r>
              <a:rPr lang="en-US" altLang="zh-CN" sz="900" i="1" dirty="0">
                <a:solidFill>
                  <a:schemeClr val="tx1">
                    <a:lumMod val="65000"/>
                    <a:lumOff val="35000"/>
                  </a:schemeClr>
                </a:solidFill>
                <a:latin typeface="微软雅黑" pitchFamily="34" charset="-122"/>
                <a:ea typeface="微软雅黑" pitchFamily="34" charset="-122"/>
              </a:rPr>
              <a:t>2017</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r>
              <a:rPr lang="en-US" altLang="zh-CN" sz="900" dirty="0">
                <a:solidFill>
                  <a:schemeClr val="tx1">
                    <a:lumMod val="65000"/>
                    <a:lumOff val="35000"/>
                  </a:schemeClr>
                </a:solidFill>
                <a:latin typeface="微软雅黑" pitchFamily="34" charset="-122"/>
                <a:ea typeface="微软雅黑" pitchFamily="34" charset="-122"/>
              </a:rPr>
              <a:t>Detecting and classifying patterns of requirements clarifications </a:t>
            </a:r>
            <a:r>
              <a:rPr lang="en-US" altLang="zh-CN" sz="900" i="1" dirty="0">
                <a:solidFill>
                  <a:schemeClr val="tx1">
                    <a:lumMod val="65000"/>
                    <a:lumOff val="35000"/>
                  </a:schemeClr>
                </a:solidFill>
                <a:latin typeface="微软雅黑" pitchFamily="34" charset="-122"/>
                <a:ea typeface="微软雅黑" pitchFamily="34" charset="-122"/>
              </a:rPr>
              <a:t>2012</a:t>
            </a:r>
          </a:p>
          <a:p>
            <a:pPr marL="171450" indent="-171450">
              <a:lnSpc>
                <a:spcPct val="90000"/>
              </a:lnSpc>
              <a:spcBef>
                <a:spcPct val="20000"/>
              </a:spcBef>
              <a:spcAft>
                <a:spcPct val="15000"/>
              </a:spcAft>
              <a:buClr>
                <a:schemeClr val="tx1"/>
              </a:buClr>
              <a:buSzPct val="70000"/>
              <a:buFont typeface="Wingdings" panose="05000000000000000000" pitchFamily="2" charset="2"/>
              <a:buChar char="Ø"/>
            </a:pPr>
            <a:endParaRPr lang="en-US" altLang="zh-CN" sz="900" i="1" dirty="0">
              <a:solidFill>
                <a:schemeClr val="tx1">
                  <a:lumMod val="65000"/>
                  <a:lumOff val="35000"/>
                </a:schemeClr>
              </a:solidFill>
              <a:latin typeface="微软雅黑" pitchFamily="34" charset="-122"/>
              <a:ea typeface="微软雅黑" pitchFamily="34" charset="-122"/>
            </a:endParaRPr>
          </a:p>
        </p:txBody>
      </p:sp>
      <p:sp>
        <p:nvSpPr>
          <p:cNvPr id="23" name="灯片编号占位符 5"/>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16</a:t>
            </a:r>
            <a:endParaRPr lang="zh-HK" altLang="en-US" dirty="0">
              <a:solidFill>
                <a:prstClr val="black">
                  <a:tint val="75000"/>
                </a:prstClr>
              </a:solidFill>
            </a:endParaRPr>
          </a:p>
        </p:txBody>
      </p:sp>
    </p:spTree>
    <p:extLst>
      <p:ext uri="{BB962C8B-B14F-4D97-AF65-F5344CB8AC3E}">
        <p14:creationId xmlns:p14="http://schemas.microsoft.com/office/powerpoint/2010/main" val="216055364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up)">
                                      <p:cBhvr>
                                        <p:cTn id="7" dur="500"/>
                                        <p:tgtEl>
                                          <p:spTgt spid="86"/>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34">
                                            <p:txEl>
                                              <p:pRg st="0" end="0"/>
                                            </p:txEl>
                                          </p:spTgt>
                                        </p:tgtEl>
                                        <p:attrNameLst>
                                          <p:attrName>style.visibility</p:attrName>
                                        </p:attrNameLst>
                                      </p:cBhvr>
                                      <p:to>
                                        <p:strVal val="visible"/>
                                      </p:to>
                                    </p:set>
                                    <p:animEffect transition="in" filter="wipe(down)">
                                      <p:cBhvr>
                                        <p:cTn id="13" dur="500"/>
                                        <p:tgtEl>
                                          <p:spTgt spid="34">
                                            <p:txEl>
                                              <p:pRg st="0" end="0"/>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4">
                                            <p:txEl>
                                              <p:pRg st="1" end="1"/>
                                            </p:txEl>
                                          </p:spTgt>
                                        </p:tgtEl>
                                        <p:attrNameLst>
                                          <p:attrName>style.visibility</p:attrName>
                                        </p:attrNameLst>
                                      </p:cBhvr>
                                      <p:to>
                                        <p:strVal val="visible"/>
                                      </p:to>
                                    </p:set>
                                    <p:animEffect transition="in" filter="wipe(down)">
                                      <p:cBhvr>
                                        <p:cTn id="16" dur="500"/>
                                        <p:tgtEl>
                                          <p:spTgt spid="3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87"/>
                                        </p:tgtEl>
                                        <p:attrNameLst>
                                          <p:attrName>style.visibility</p:attrName>
                                        </p:attrNameLst>
                                      </p:cBhvr>
                                      <p:to>
                                        <p:strVal val="visible"/>
                                      </p:to>
                                    </p:set>
                                    <p:animEffect transition="in" filter="wipe(up)">
                                      <p:cBhvr>
                                        <p:cTn id="21" dur="500"/>
                                        <p:tgtEl>
                                          <p:spTgt spid="87"/>
                                        </p:tgtEl>
                                      </p:cBhvr>
                                    </p:animEffect>
                                  </p:childTnLst>
                                </p:cTn>
                              </p:par>
                              <p:par>
                                <p:cTn id="22" presetID="22" presetClass="entr" presetSubtype="1"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par>
                                <p:cTn id="25" presetID="22" presetClass="entr" presetSubtype="4" fill="hold" nodeType="withEffect">
                                  <p:stCondLst>
                                    <p:cond delay="0"/>
                                  </p:stCondLst>
                                  <p:childTnLst>
                                    <p:set>
                                      <p:cBhvr>
                                        <p:cTn id="26" dur="1" fill="hold">
                                          <p:stCondLst>
                                            <p:cond delay="0"/>
                                          </p:stCondLst>
                                        </p:cTn>
                                        <p:tgtEl>
                                          <p:spTgt spid="34">
                                            <p:txEl>
                                              <p:pRg st="2" end="2"/>
                                            </p:txEl>
                                          </p:spTgt>
                                        </p:tgtEl>
                                        <p:attrNameLst>
                                          <p:attrName>style.visibility</p:attrName>
                                        </p:attrNameLst>
                                      </p:cBhvr>
                                      <p:to>
                                        <p:strVal val="visible"/>
                                      </p:to>
                                    </p:set>
                                    <p:animEffect transition="in" filter="wipe(down)">
                                      <p:cBhvr>
                                        <p:cTn id="27" dur="500"/>
                                        <p:tgtEl>
                                          <p:spTgt spid="3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8"/>
                                        </p:tgtEl>
                                        <p:attrNameLst>
                                          <p:attrName>style.visibility</p:attrName>
                                        </p:attrNameLst>
                                      </p:cBhvr>
                                      <p:to>
                                        <p:strVal val="visible"/>
                                      </p:to>
                                    </p:set>
                                    <p:animEffect transition="in" filter="wipe(up)">
                                      <p:cBhvr>
                                        <p:cTn id="32" dur="500"/>
                                        <p:tgtEl>
                                          <p:spTgt spid="98"/>
                                        </p:tgtEl>
                                      </p:cBhvr>
                                    </p:animEffect>
                                  </p:childTnLst>
                                </p:cTn>
                              </p:par>
                              <p:par>
                                <p:cTn id="33" presetID="22" presetClass="entr" presetSubtype="1"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500"/>
                                        <p:tgtEl>
                                          <p:spTgt spid="2"/>
                                        </p:tgtEl>
                                      </p:cBhvr>
                                    </p:animEffect>
                                  </p:childTnLst>
                                </p:cTn>
                              </p:par>
                              <p:par>
                                <p:cTn id="36" presetID="22" presetClass="entr" presetSubtype="4" fill="hold" nodeType="withEffect">
                                  <p:stCondLst>
                                    <p:cond delay="0"/>
                                  </p:stCondLst>
                                  <p:childTnLst>
                                    <p:set>
                                      <p:cBhvr>
                                        <p:cTn id="37" dur="1" fill="hold">
                                          <p:stCondLst>
                                            <p:cond delay="0"/>
                                          </p:stCondLst>
                                        </p:cTn>
                                        <p:tgtEl>
                                          <p:spTgt spid="34">
                                            <p:txEl>
                                              <p:pRg st="3" end="3"/>
                                            </p:txEl>
                                          </p:spTgt>
                                        </p:tgtEl>
                                        <p:attrNameLst>
                                          <p:attrName>style.visibility</p:attrName>
                                        </p:attrNameLst>
                                      </p:cBhvr>
                                      <p:to>
                                        <p:strVal val="visible"/>
                                      </p:to>
                                    </p:set>
                                    <p:animEffect transition="in" filter="wipe(down)">
                                      <p:cBhvr>
                                        <p:cTn id="38" dur="500"/>
                                        <p:tgtEl>
                                          <p:spTgt spid="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9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236032"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39979" y="2118165"/>
            <a:ext cx="8066992" cy="1908416"/>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en-US" altLang="zh-CN" sz="2200" dirty="0" smtClean="0">
                <a:solidFill>
                  <a:schemeClr val="tx1"/>
                </a:solidFill>
                <a:latin typeface="微软雅黑" pitchFamily="34" charset="-122"/>
                <a:ea typeface="微软雅黑" pitchFamily="34" charset="-122"/>
              </a:rPr>
              <a:t>Case study</a:t>
            </a:r>
            <a:r>
              <a:rPr lang="zh-CN" altLang="en-US" sz="2200" dirty="0" smtClean="0">
                <a:solidFill>
                  <a:schemeClr val="tx1"/>
                </a:solidFill>
                <a:latin typeface="微软雅黑" pitchFamily="34" charset="-122"/>
                <a:ea typeface="微软雅黑" pitchFamily="34" charset="-122"/>
              </a:rPr>
              <a:t>的实施流程对我们的人工调研有很重要的参考价值</a:t>
            </a:r>
            <a:endParaRPr lang="en-US" altLang="zh-CN" sz="2200" dirty="0" smtClean="0">
              <a:solidFill>
                <a:schemeClr val="tx1"/>
              </a:solidFill>
              <a:latin typeface="微软雅黑" pitchFamily="34" charset="-122"/>
              <a:ea typeface="微软雅黑" pitchFamily="34" charset="-122"/>
            </a:endParaRPr>
          </a:p>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sz="2200" dirty="0" smtClean="0">
                <a:solidFill>
                  <a:schemeClr val="tx1"/>
                </a:solidFill>
                <a:latin typeface="微软雅黑" pitchFamily="34" charset="-122"/>
                <a:ea typeface="微软雅黑" pitchFamily="34" charset="-122"/>
              </a:rPr>
              <a:t>自动化</a:t>
            </a:r>
            <a:r>
              <a:rPr lang="zh-CN" altLang="en-US" sz="2200" dirty="0">
                <a:solidFill>
                  <a:schemeClr val="tx1"/>
                </a:solidFill>
                <a:latin typeface="微软雅黑" pitchFamily="34" charset="-122"/>
                <a:ea typeface="微软雅黑" pitchFamily="34" charset="-122"/>
              </a:rPr>
              <a:t>分类</a:t>
            </a:r>
            <a:r>
              <a:rPr lang="zh-CN" altLang="en-US" sz="2200" dirty="0" smtClean="0">
                <a:solidFill>
                  <a:schemeClr val="tx1"/>
                </a:solidFill>
                <a:latin typeface="微软雅黑" pitchFamily="34" charset="-122"/>
                <a:ea typeface="微软雅黑" pitchFamily="34" charset="-122"/>
              </a:rPr>
              <a:t>算法启发我们综合利用</a:t>
            </a:r>
            <a:r>
              <a:rPr lang="zh-CN" altLang="en-US" sz="2200" dirty="0">
                <a:solidFill>
                  <a:schemeClr val="tx1"/>
                </a:solidFill>
                <a:latin typeface="微软雅黑" pitchFamily="34" charset="-122"/>
                <a:ea typeface="微软雅黑" pitchFamily="34" charset="-122"/>
              </a:rPr>
              <a:t>基于规则的技术和机器学习</a:t>
            </a:r>
            <a:r>
              <a:rPr lang="zh-CN" altLang="en-US" sz="2200" dirty="0" smtClean="0">
                <a:solidFill>
                  <a:schemeClr val="tx1"/>
                </a:solidFill>
                <a:latin typeface="微软雅黑" pitchFamily="34" charset="-122"/>
                <a:ea typeface="微软雅黑" pitchFamily="34" charset="-122"/>
              </a:rPr>
              <a:t>算法对审阅评论进行分类</a:t>
            </a:r>
            <a:endParaRPr lang="en-US" altLang="zh-CN" sz="2200" dirty="0">
              <a:solidFill>
                <a:schemeClr val="tx1"/>
              </a:solidFill>
              <a:latin typeface="微软雅黑" pitchFamily="34" charset="-122"/>
              <a:ea typeface="微软雅黑" pitchFamily="34" charset="-122"/>
            </a:endParaRPr>
          </a:p>
        </p:txBody>
      </p:sp>
      <p:sp>
        <p:nvSpPr>
          <p:cNvPr id="20" name="任意多边形 19"/>
          <p:cNvSpPr/>
          <p:nvPr/>
        </p:nvSpPr>
        <p:spPr>
          <a:xfrm>
            <a:off x="573270" y="4762389"/>
            <a:ext cx="8050056" cy="128676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endParaRPr lang="en-US" altLang="zh-CN" sz="2200" dirty="0">
              <a:solidFill>
                <a:schemeClr val="tx1"/>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18</a:t>
            </a:fld>
            <a:endParaRPr lang="zh-HK" altLang="en-US">
              <a:solidFill>
                <a:prstClr val="black">
                  <a:tint val="75000"/>
                </a:prstClr>
              </a:solidFill>
            </a:endParaRPr>
          </a:p>
        </p:txBody>
      </p:sp>
    </p:spTree>
    <p:extLst>
      <p:ext uri="{BB962C8B-B14F-4D97-AF65-F5344CB8AC3E}">
        <p14:creationId xmlns:p14="http://schemas.microsoft.com/office/powerpoint/2010/main" val="2759682089"/>
      </p:ext>
    </p:extLst>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658655" y="2896655"/>
            <a:ext cx="3031599"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a:t>
            </a:r>
            <a:r>
              <a:rPr lang="zh-CN" altLang="en-US" sz="5400" spc="300" dirty="0" smtClean="0">
                <a:solidFill>
                  <a:schemeClr val="bg1"/>
                </a:solidFill>
                <a:latin typeface="微软雅黑" panose="020B0503020204020204" pitchFamily="34" charset="-122"/>
                <a:ea typeface="微软雅黑" panose="020B0503020204020204" pitchFamily="34" charset="-122"/>
              </a:rPr>
              <a:t>内容</a:t>
            </a:r>
            <a:endParaRPr lang="zh-HK" altLang="en-US" sz="5400" spc="3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19</a:t>
            </a:fld>
            <a:endParaRPr lang="zh-HK" altLang="en-US">
              <a:solidFill>
                <a:prstClr val="black">
                  <a:tint val="75000"/>
                </a:prstClr>
              </a:solidFill>
            </a:endParaRPr>
          </a:p>
        </p:txBody>
      </p:sp>
    </p:spTree>
    <p:extLst>
      <p:ext uri="{BB962C8B-B14F-4D97-AF65-F5344CB8AC3E}">
        <p14:creationId xmlns:p14="http://schemas.microsoft.com/office/powerpoint/2010/main" val="1262797456"/>
      </p:ext>
    </p:extLst>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1" name="直接连接符 30"/>
          <p:cNvCxnSpPr/>
          <p:nvPr/>
        </p:nvCxnSpPr>
        <p:spPr>
          <a:xfrm>
            <a:off x="12048767" y="1551265"/>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003007" y="1735931"/>
            <a:ext cx="0" cy="3386138"/>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067427" y="2074744"/>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研究背景</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067427" y="2757622"/>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相关工作</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067427" y="3440500"/>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研究内容</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067426" y="4123377"/>
            <a:ext cx="1795461" cy="523220"/>
          </a:xfrm>
          <a:prstGeom prst="rect">
            <a:avLst/>
          </a:prstGeom>
          <a:noFill/>
        </p:spPr>
        <p:txBody>
          <a:bodyPr wrap="square" rtlCol="0">
            <a:spAutoFit/>
          </a:bodyPr>
          <a:lstStyle/>
          <a:p>
            <a:r>
              <a:rPr lang="zh-CN" altLang="en-US" sz="2800" b="1" spc="300" dirty="0">
                <a:solidFill>
                  <a:srgbClr val="666666"/>
                </a:solidFill>
                <a:latin typeface="微软雅黑" panose="020B0503020204020204" pitchFamily="34" charset="-122"/>
                <a:ea typeface="微软雅黑" panose="020B0503020204020204" pitchFamily="34" charset="-122"/>
              </a:rPr>
              <a:t>研究计划</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635920" y="2197034"/>
            <a:ext cx="1947861" cy="1940713"/>
            <a:chOff x="1709739" y="2636838"/>
            <a:chExt cx="1590160" cy="1584325"/>
          </a:xfrm>
          <a:solidFill>
            <a:srgbClr val="E74E3E"/>
          </a:solidFill>
          <a:effectLst/>
        </p:grpSpPr>
        <p:sp>
          <p:nvSpPr>
            <p:cNvPr id="9"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0"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1"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2"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3"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4"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5"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6"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7"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grpSp>
      <p:sp>
        <p:nvSpPr>
          <p:cNvPr id="35" name="文本框 34"/>
          <p:cNvSpPr txBox="1"/>
          <p:nvPr/>
        </p:nvSpPr>
        <p:spPr>
          <a:xfrm>
            <a:off x="1281113" y="4137747"/>
            <a:ext cx="2657475" cy="523220"/>
          </a:xfrm>
          <a:prstGeom prst="rect">
            <a:avLst/>
          </a:prstGeom>
          <a:noFill/>
        </p:spPr>
        <p:txBody>
          <a:bodyPr wrap="square" rtlCol="0">
            <a:spAutoFit/>
          </a:bodyPr>
          <a:lstStyle/>
          <a:p>
            <a:pPr algn="ctr"/>
            <a:r>
              <a:rPr lang="zh-CN" altLang="en-US" sz="2800" b="1" spc="300" dirty="0" smtClean="0">
                <a:solidFill>
                  <a:srgbClr val="0174AB"/>
                </a:solidFill>
                <a:latin typeface="微软雅黑" panose="020B0503020204020204" pitchFamily="34" charset="-122"/>
                <a:ea typeface="微软雅黑" panose="020B0503020204020204" pitchFamily="34" charset="-122"/>
              </a:rPr>
              <a:t>报告内容</a:t>
            </a:r>
            <a:endParaRPr lang="zh-HK" altLang="en-US" sz="2800" b="1" spc="300" dirty="0">
              <a:solidFill>
                <a:srgbClr val="0174AB"/>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3" name="灯片编号占位符 2"/>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a:t>
            </a:fld>
            <a:endParaRPr lang="zh-HK" altLang="en-US">
              <a:solidFill>
                <a:prstClr val="black">
                  <a:tint val="75000"/>
                </a:prstClr>
              </a:solidFill>
            </a:endParaRPr>
          </a:p>
        </p:txBody>
      </p:sp>
    </p:spTree>
    <p:extLst>
      <p:ext uri="{BB962C8B-B14F-4D97-AF65-F5344CB8AC3E}">
        <p14:creationId xmlns:p14="http://schemas.microsoft.com/office/powerpoint/2010/main" val="895829150"/>
      </p:ext>
    </p:extLst>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980039" y="2868880"/>
            <a:ext cx="7078283" cy="3339415"/>
          </a:xfrm>
          <a:prstGeom prst="rect">
            <a:avLst/>
          </a:prstGeom>
          <a:effectLst>
            <a:outerShdw blurRad="63500" sx="102000" sy="102000" algn="ctr" rotWithShape="0">
              <a:prstClr val="black">
                <a:alpha val="40000"/>
              </a:prstClr>
            </a:outerShdw>
          </a:effectLst>
        </p:spPr>
      </p:pic>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总览</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20</a:t>
            </a:fld>
            <a:endParaRPr lang="zh-HK" altLang="en-US">
              <a:solidFill>
                <a:prstClr val="black">
                  <a:tint val="75000"/>
                </a:prstClr>
              </a:solidFill>
            </a:endParaRPr>
          </a:p>
        </p:txBody>
      </p:sp>
      <p:graphicFrame>
        <p:nvGraphicFramePr>
          <p:cNvPr id="2" name="图示 1"/>
          <p:cNvGraphicFramePr/>
          <p:nvPr>
            <p:extLst>
              <p:ext uri="{D42A27DB-BD31-4B8C-83A1-F6EECF244321}">
                <p14:modId xmlns:p14="http://schemas.microsoft.com/office/powerpoint/2010/main" val="3715661701"/>
              </p:ext>
            </p:extLst>
          </p:nvPr>
        </p:nvGraphicFramePr>
        <p:xfrm>
          <a:off x="828662" y="1391681"/>
          <a:ext cx="7644280" cy="9665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线形标注 1 6"/>
          <p:cNvSpPr/>
          <p:nvPr/>
        </p:nvSpPr>
        <p:spPr>
          <a:xfrm rot="5400000">
            <a:off x="-198473" y="3880237"/>
            <a:ext cx="3513125" cy="1359569"/>
          </a:xfrm>
          <a:prstGeom prst="borderCallout1">
            <a:avLst>
              <a:gd name="adj1" fmla="val 85113"/>
              <a:gd name="adj2" fmla="val 257"/>
              <a:gd name="adj3" fmla="val 57568"/>
              <a:gd name="adj4" fmla="val -13913"/>
            </a:avLst>
          </a:prstGeom>
          <a:solidFill>
            <a:schemeClr val="accent2">
              <a:lumMod val="20000"/>
              <a:lumOff val="80000"/>
              <a:alpha val="24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线形标注 1 30"/>
          <p:cNvSpPr/>
          <p:nvPr/>
        </p:nvSpPr>
        <p:spPr>
          <a:xfrm rot="5400000">
            <a:off x="1994475" y="2950610"/>
            <a:ext cx="3513120" cy="3218828"/>
          </a:xfrm>
          <a:prstGeom prst="borderCallout1">
            <a:avLst>
              <a:gd name="adj1" fmla="val 49229"/>
              <a:gd name="adj2" fmla="val 257"/>
              <a:gd name="adj3" fmla="val 57568"/>
              <a:gd name="adj4" fmla="val -13913"/>
            </a:avLst>
          </a:prstGeom>
          <a:solidFill>
            <a:schemeClr val="accent2">
              <a:lumMod val="20000"/>
              <a:lumOff val="80000"/>
              <a:alpha val="24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线形标注 1 31"/>
          <p:cNvSpPr/>
          <p:nvPr/>
        </p:nvSpPr>
        <p:spPr>
          <a:xfrm rot="5400000">
            <a:off x="4258724" y="3681213"/>
            <a:ext cx="3513125" cy="1757615"/>
          </a:xfrm>
          <a:prstGeom prst="borderCallout1">
            <a:avLst>
              <a:gd name="adj1" fmla="val 49229"/>
              <a:gd name="adj2" fmla="val 257"/>
              <a:gd name="adj3" fmla="val 57568"/>
              <a:gd name="adj4" fmla="val -13913"/>
            </a:avLst>
          </a:prstGeom>
          <a:solidFill>
            <a:schemeClr val="accent2">
              <a:lumMod val="20000"/>
              <a:lumOff val="80000"/>
              <a:alpha val="24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线形标注 1 32"/>
          <p:cNvSpPr/>
          <p:nvPr/>
        </p:nvSpPr>
        <p:spPr>
          <a:xfrm rot="5400000">
            <a:off x="5696999" y="3783982"/>
            <a:ext cx="3513125" cy="1552075"/>
          </a:xfrm>
          <a:prstGeom prst="borderCallout1">
            <a:avLst>
              <a:gd name="adj1" fmla="val 49229"/>
              <a:gd name="adj2" fmla="val 257"/>
              <a:gd name="adj3" fmla="val 37032"/>
              <a:gd name="adj4" fmla="val -13913"/>
            </a:avLst>
          </a:prstGeom>
          <a:solidFill>
            <a:schemeClr val="accent2">
              <a:lumMod val="20000"/>
              <a:lumOff val="80000"/>
              <a:alpha val="24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7615746"/>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par>
                                <p:cTn id="23" presetID="22" presetClass="exit" presetSubtype="4" fill="hold" grpId="1"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up)">
                                      <p:cBhvr>
                                        <p:cTn id="30" dur="500"/>
                                        <p:tgtEl>
                                          <p:spTgt spid="32"/>
                                        </p:tgtEl>
                                      </p:cBhvr>
                                    </p:animEffect>
                                  </p:childTnLst>
                                </p:cTn>
                              </p:par>
                              <p:par>
                                <p:cTn id="31" presetID="22" presetClass="exit" presetSubtype="4" fill="hold" grpId="1" nodeType="withEffect">
                                  <p:stCondLst>
                                    <p:cond delay="0"/>
                                  </p:stCondLst>
                                  <p:childTnLst>
                                    <p:animEffect transition="out" filter="wipe(down)">
                                      <p:cBhvr>
                                        <p:cTn id="32" dur="500"/>
                                        <p:tgtEl>
                                          <p:spTgt spid="31"/>
                                        </p:tgtEl>
                                      </p:cBhvr>
                                    </p:animEffect>
                                    <p:set>
                                      <p:cBhvr>
                                        <p:cTn id="33" dur="1" fill="hold">
                                          <p:stCondLst>
                                            <p:cond delay="499"/>
                                          </p:stCondLst>
                                        </p:cTn>
                                        <p:tgtEl>
                                          <p:spTgt spid="31"/>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up)">
                                      <p:cBhvr>
                                        <p:cTn id="38" dur="500"/>
                                        <p:tgtEl>
                                          <p:spTgt spid="33"/>
                                        </p:tgtEl>
                                      </p:cBhvr>
                                    </p:animEffect>
                                  </p:childTnLst>
                                </p:cTn>
                              </p:par>
                              <p:par>
                                <p:cTn id="39" presetID="22" presetClass="exit" presetSubtype="4" fill="hold" grpId="1" nodeType="withEffect">
                                  <p:stCondLst>
                                    <p:cond delay="0"/>
                                  </p:stCondLst>
                                  <p:childTnLst>
                                    <p:animEffect transition="out" filter="wipe(down)">
                                      <p:cBhvr>
                                        <p:cTn id="40" dur="500"/>
                                        <p:tgtEl>
                                          <p:spTgt spid="32"/>
                                        </p:tgtEl>
                                      </p:cBhvr>
                                    </p:animEffect>
                                    <p:set>
                                      <p:cBhvr>
                                        <p:cTn id="41"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7" grpId="0" animBg="1"/>
      <p:bldP spid="7" grpId="1" animBg="1"/>
      <p:bldP spid="31" grpId="0" animBg="1"/>
      <p:bldP spid="31" grpId="1" animBg="1"/>
      <p:bldP spid="32" grpId="0" animBg="1"/>
      <p:bldP spid="32" grpId="1" animBg="1"/>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大众贡献</a:t>
              </a:r>
              <a:r>
                <a:rPr lang="zh-CN" altLang="en-US" sz="2200" b="1" dirty="0">
                  <a:solidFill>
                    <a:schemeClr val="tx1">
                      <a:lumMod val="65000"/>
                      <a:lumOff val="35000"/>
                    </a:schemeClr>
                  </a:solidFill>
                  <a:latin typeface="微软雅黑" pitchFamily="34" charset="-122"/>
                  <a:ea typeface="微软雅黑" pitchFamily="34" charset="-122"/>
                </a:rPr>
                <a:t>的审阅类型识别</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21</a:t>
            </a:fld>
            <a:endParaRPr lang="zh-HK" altLang="en-US">
              <a:solidFill>
                <a:prstClr val="black">
                  <a:tint val="75000"/>
                </a:prstClr>
              </a:solidFill>
            </a:endParaRPr>
          </a:p>
        </p:txBody>
      </p:sp>
      <p:sp>
        <p:nvSpPr>
          <p:cNvPr id="34" name="任意多边形 33"/>
          <p:cNvSpPr/>
          <p:nvPr/>
        </p:nvSpPr>
        <p:spPr>
          <a:xfrm>
            <a:off x="495343" y="1766746"/>
            <a:ext cx="7866605" cy="2997759"/>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smtClean="0">
                <a:solidFill>
                  <a:schemeClr val="tx1"/>
                </a:solidFill>
                <a:latin typeface="微软雅黑" pitchFamily="34" charset="-122"/>
                <a:ea typeface="微软雅黑" pitchFamily="34" charset="-122"/>
              </a:rPr>
              <a:t>研究意义</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审阅类型的识别是整个研究工作的</a:t>
            </a:r>
            <a:r>
              <a:rPr lang="zh-CN" altLang="en-US" sz="1600" b="1" dirty="0" smtClean="0">
                <a:solidFill>
                  <a:schemeClr val="tx1"/>
                </a:solidFill>
                <a:latin typeface="微软雅黑" pitchFamily="34" charset="-122"/>
                <a:ea typeface="微软雅黑" pitchFamily="34" charset="-122"/>
              </a:rPr>
              <a:t>基础</a:t>
            </a:r>
            <a:endParaRPr lang="en-US" altLang="zh-CN" sz="16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能够自动标注出大众贡献的代码对应着哪些类型的审阅评论</a:t>
            </a:r>
            <a:endParaRPr lang="en-US" altLang="zh-CN" sz="1600" dirty="0">
              <a:solidFill>
                <a:schemeClr val="tx1"/>
              </a:solidFill>
              <a:latin typeface="微软雅黑" pitchFamily="34" charset="-122"/>
              <a:ea typeface="微软雅黑" pitchFamily="34" charset="-122"/>
            </a:endParaRPr>
          </a:p>
          <a:p>
            <a:pPr lvl="1">
              <a:lnSpc>
                <a:spcPct val="114000"/>
              </a:lnSpc>
              <a:spcBef>
                <a:spcPct val="20000"/>
              </a:spcBef>
              <a:spcAft>
                <a:spcPct val="15000"/>
              </a:spcAft>
              <a:buClr>
                <a:schemeClr val="tx1"/>
              </a:buClr>
              <a:buSzPct val="70000"/>
            </a:pPr>
            <a:endParaRPr lang="zh-CN" altLang="en-US" sz="1600" dirty="0">
              <a:solidFill>
                <a:schemeClr val="tx1"/>
              </a:solidFill>
              <a:latin typeface="微软雅黑" pitchFamily="34" charset="-122"/>
              <a:ea typeface="微软雅黑" pitchFamily="34" charset="-122"/>
            </a:endParaRPr>
          </a:p>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smtClean="0">
                <a:solidFill>
                  <a:schemeClr val="tx1"/>
                </a:solidFill>
                <a:latin typeface="微软雅黑" pitchFamily="34" charset="-122"/>
                <a:ea typeface="微软雅黑" pitchFamily="34" charset="-122"/>
              </a:rPr>
              <a:t>解决思路</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定义审阅评论的分类体系</a:t>
            </a: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构建初始的高质量</a:t>
            </a:r>
            <a:r>
              <a:rPr lang="zh-CN" altLang="en-US" sz="1600" dirty="0">
                <a:solidFill>
                  <a:schemeClr val="tx1"/>
                </a:solidFill>
                <a:latin typeface="微软雅黑" pitchFamily="34" charset="-122"/>
                <a:ea typeface="微软雅黑" pitchFamily="34" charset="-122"/>
              </a:rPr>
              <a:t>标注</a:t>
            </a:r>
            <a:r>
              <a:rPr lang="zh-CN" altLang="en-US" sz="1600" dirty="0" smtClean="0">
                <a:solidFill>
                  <a:schemeClr val="tx1"/>
                </a:solidFill>
                <a:latin typeface="微软雅黑" pitchFamily="34" charset="-122"/>
                <a:ea typeface="微软雅黑" pitchFamily="34" charset="-122"/>
              </a:rPr>
              <a:t>集</a:t>
            </a:r>
            <a:endParaRPr lang="en-US" altLang="zh-CN" sz="1600" dirty="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自动识别审阅</a:t>
            </a:r>
            <a:r>
              <a:rPr lang="zh-CN" altLang="en-US" sz="1600" dirty="0">
                <a:solidFill>
                  <a:schemeClr val="tx1"/>
                </a:solidFill>
                <a:latin typeface="微软雅黑" pitchFamily="34" charset="-122"/>
                <a:ea typeface="微软雅黑" pitchFamily="34" charset="-122"/>
              </a:rPr>
              <a:t>评论</a:t>
            </a:r>
            <a:r>
              <a:rPr lang="zh-CN" altLang="en-US" sz="1600" dirty="0" smtClean="0">
                <a:solidFill>
                  <a:schemeClr val="tx1"/>
                </a:solidFill>
                <a:latin typeface="微软雅黑" pitchFamily="34" charset="-122"/>
                <a:ea typeface="微软雅黑" pitchFamily="34" charset="-122"/>
              </a:rPr>
              <a:t>的类型</a:t>
            </a:r>
            <a:endParaRPr lang="zh-CN" altLang="en-US" sz="160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863182134"/>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4">
                                            <p:txEl>
                                              <p:pRg st="4" end="4"/>
                                            </p:txEl>
                                          </p:spTgt>
                                        </p:tgtEl>
                                        <p:attrNameLst>
                                          <p:attrName>style.visibility</p:attrName>
                                        </p:attrNameLst>
                                      </p:cBhvr>
                                      <p:to>
                                        <p:strVal val="visible"/>
                                      </p:to>
                                    </p:set>
                                    <p:animEffect transition="in" filter="wipe(up)">
                                      <p:cBhvr>
                                        <p:cTn id="7" dur="500"/>
                                        <p:tgtEl>
                                          <p:spTgt spid="34">
                                            <p:txEl>
                                              <p:pRg st="4" end="4"/>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4">
                                            <p:txEl>
                                              <p:pRg st="5" end="5"/>
                                            </p:txEl>
                                          </p:spTgt>
                                        </p:tgtEl>
                                        <p:attrNameLst>
                                          <p:attrName>style.visibility</p:attrName>
                                        </p:attrNameLst>
                                      </p:cBhvr>
                                      <p:to>
                                        <p:strVal val="visible"/>
                                      </p:to>
                                    </p:set>
                                    <p:animEffect transition="in" filter="wipe(up)">
                                      <p:cBhvr>
                                        <p:cTn id="10" dur="500"/>
                                        <p:tgtEl>
                                          <p:spTgt spid="34">
                                            <p:txEl>
                                              <p:pRg st="5" end="5"/>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4">
                                            <p:txEl>
                                              <p:pRg st="6" end="6"/>
                                            </p:txEl>
                                          </p:spTgt>
                                        </p:tgtEl>
                                        <p:attrNameLst>
                                          <p:attrName>style.visibility</p:attrName>
                                        </p:attrNameLst>
                                      </p:cBhvr>
                                      <p:to>
                                        <p:strVal val="visible"/>
                                      </p:to>
                                    </p:set>
                                    <p:animEffect transition="in" filter="wipe(up)">
                                      <p:cBhvr>
                                        <p:cTn id="13" dur="500"/>
                                        <p:tgtEl>
                                          <p:spTgt spid="34">
                                            <p:txEl>
                                              <p:pRg st="6" end="6"/>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4">
                                            <p:txEl>
                                              <p:pRg st="7" end="7"/>
                                            </p:txEl>
                                          </p:spTgt>
                                        </p:tgtEl>
                                        <p:attrNameLst>
                                          <p:attrName>style.visibility</p:attrName>
                                        </p:attrNameLst>
                                      </p:cBhvr>
                                      <p:to>
                                        <p:strVal val="visible"/>
                                      </p:to>
                                    </p:set>
                                    <p:animEffect transition="in" filter="wipe(up)">
                                      <p:cBhvr>
                                        <p:cTn id="16" dur="500"/>
                                        <p:tgtEl>
                                          <p:spTgt spid="3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大众贡献</a:t>
              </a:r>
              <a:r>
                <a:rPr lang="zh-CN" altLang="en-US" sz="2200" b="1" dirty="0">
                  <a:solidFill>
                    <a:schemeClr val="tx1">
                      <a:lumMod val="65000"/>
                      <a:lumOff val="35000"/>
                    </a:schemeClr>
                  </a:solidFill>
                  <a:latin typeface="微软雅黑" pitchFamily="34" charset="-122"/>
                  <a:ea typeface="微软雅黑" pitchFamily="34" charset="-122"/>
                </a:rPr>
                <a:t>的审阅类型识别</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a:stretch>
            <a:fillRect/>
          </a:stretch>
        </p:blipFill>
        <p:spPr>
          <a:xfrm>
            <a:off x="1984995" y="3406884"/>
            <a:ext cx="6052735" cy="2772027"/>
          </a:xfrm>
          <a:prstGeom prst="rect">
            <a:avLst/>
          </a:prstGeom>
          <a:effectLst>
            <a:outerShdw blurRad="63500" sx="102000" sy="102000" algn="ctr" rotWithShape="0">
              <a:prstClr val="black">
                <a:alpha val="40000"/>
              </a:prstClr>
            </a:outerShdw>
          </a:effectLst>
        </p:spPr>
      </p:pic>
      <p:sp>
        <p:nvSpPr>
          <p:cNvPr id="31" name="文本框 30"/>
          <p:cNvSpPr txBox="1"/>
          <p:nvPr/>
        </p:nvSpPr>
        <p:spPr>
          <a:xfrm>
            <a:off x="539979" y="1657275"/>
            <a:ext cx="2227284"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定义评论分类体系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22</a:t>
            </a:fld>
            <a:endParaRPr lang="zh-HK" altLang="en-US">
              <a:solidFill>
                <a:prstClr val="black">
                  <a:tint val="75000"/>
                </a:prstClr>
              </a:solidFill>
            </a:endParaRPr>
          </a:p>
        </p:txBody>
      </p:sp>
      <p:sp>
        <p:nvSpPr>
          <p:cNvPr id="4" name="矩形 3"/>
          <p:cNvSpPr/>
          <p:nvPr/>
        </p:nvSpPr>
        <p:spPr>
          <a:xfrm>
            <a:off x="3713295" y="1688053"/>
            <a:ext cx="1210588" cy="369332"/>
          </a:xfrm>
          <a:prstGeom prst="rect">
            <a:avLst/>
          </a:prstGeom>
        </p:spPr>
        <p:txBody>
          <a:bodyPr wrap="none">
            <a:spAutoFit/>
          </a:bodyPr>
          <a:lstStyle/>
          <a:p>
            <a:pPr>
              <a:lnSpc>
                <a:spcPct val="90000"/>
              </a:lnSpc>
              <a:spcBef>
                <a:spcPct val="20000"/>
              </a:spcBef>
              <a:spcAft>
                <a:spcPct val="15000"/>
              </a:spcAft>
              <a:buClr>
                <a:srgbClr val="CC9900"/>
              </a:buClr>
              <a:buSzPct val="70000"/>
            </a:pPr>
            <a:r>
              <a:rPr lang="zh-CN" altLang="en-US" sz="2000" dirty="0" smtClean="0">
                <a:latin typeface="微软雅黑" pitchFamily="34" charset="-122"/>
                <a:ea typeface="微软雅黑" pitchFamily="34" charset="-122"/>
              </a:rPr>
              <a:t>人工调研</a:t>
            </a:r>
            <a:endParaRPr lang="en-US" altLang="zh-CN" sz="2000" dirty="0">
              <a:latin typeface="微软雅黑" pitchFamily="34" charset="-122"/>
              <a:ea typeface="微软雅黑" pitchFamily="34" charset="-122"/>
            </a:endParaRPr>
          </a:p>
        </p:txBody>
      </p:sp>
      <p:sp>
        <p:nvSpPr>
          <p:cNvPr id="6" name="右箭头 5"/>
          <p:cNvSpPr/>
          <p:nvPr/>
        </p:nvSpPr>
        <p:spPr>
          <a:xfrm>
            <a:off x="3071347" y="1750871"/>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539979" y="2233291"/>
            <a:ext cx="8604021" cy="91465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lvl="1"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结合相关论文，对</a:t>
            </a:r>
            <a:r>
              <a:rPr lang="en-US" altLang="zh-CN" dirty="0" smtClean="0">
                <a:solidFill>
                  <a:schemeClr val="tx1"/>
                </a:solidFill>
                <a:latin typeface="微软雅黑" pitchFamily="34" charset="-122"/>
                <a:ea typeface="微软雅黑" pitchFamily="34" charset="-122"/>
              </a:rPr>
              <a:t>GitHub</a:t>
            </a:r>
            <a:r>
              <a:rPr lang="zh-CN" altLang="en-US" dirty="0" smtClean="0">
                <a:solidFill>
                  <a:schemeClr val="tx1"/>
                </a:solidFill>
                <a:latin typeface="微软雅黑" pitchFamily="34" charset="-122"/>
                <a:ea typeface="微软雅黑" pitchFamily="34" charset="-122"/>
              </a:rPr>
              <a:t>经典项目进行调研</a:t>
            </a:r>
            <a:r>
              <a:rPr lang="en-US" altLang="zh-CN" dirty="0" smtClean="0">
                <a:solidFill>
                  <a:schemeClr val="tx1"/>
                </a:solidFill>
                <a:latin typeface="微软雅黑" pitchFamily="34" charset="-122"/>
                <a:ea typeface="微软雅黑" pitchFamily="34" charset="-122"/>
              </a:rPr>
              <a:t>(</a:t>
            </a:r>
            <a:r>
              <a:rPr lang="zh-CN" altLang="en-US" dirty="0" smtClean="0">
                <a:solidFill>
                  <a:schemeClr val="tx1"/>
                </a:solidFill>
                <a:latin typeface="微软雅黑" pitchFamily="34" charset="-122"/>
                <a:ea typeface="微软雅黑" pitchFamily="34" charset="-122"/>
              </a:rPr>
              <a:t>≥</a:t>
            </a:r>
            <a:r>
              <a:rPr lang="en-US" altLang="zh-CN" dirty="0" smtClean="0">
                <a:solidFill>
                  <a:schemeClr val="tx1"/>
                </a:solidFill>
                <a:latin typeface="微软雅黑" pitchFamily="34" charset="-122"/>
                <a:ea typeface="微软雅黑" pitchFamily="34" charset="-122"/>
              </a:rPr>
              <a:t>200PRs</a:t>
            </a:r>
            <a:r>
              <a:rPr lang="zh-CN" altLang="en-US" dirty="0" smtClean="0">
                <a:solidFill>
                  <a:schemeClr val="tx1"/>
                </a:solidFill>
                <a:latin typeface="微软雅黑" pitchFamily="34" charset="-122"/>
                <a:ea typeface="微软雅黑" pitchFamily="34" charset="-122"/>
              </a:rPr>
              <a:t>，≥ </a:t>
            </a:r>
            <a:r>
              <a:rPr lang="en-US" altLang="zh-CN" dirty="0" smtClean="0">
                <a:solidFill>
                  <a:schemeClr val="tx1"/>
                </a:solidFill>
                <a:latin typeface="微软雅黑" pitchFamily="34" charset="-122"/>
                <a:ea typeface="微软雅黑" pitchFamily="34" charset="-122"/>
              </a:rPr>
              <a:t>600</a:t>
            </a:r>
            <a:r>
              <a:rPr lang="zh-CN" altLang="en-US" dirty="0" smtClean="0">
                <a:solidFill>
                  <a:schemeClr val="tx1"/>
                </a:solidFill>
                <a:latin typeface="微软雅黑" pitchFamily="34" charset="-122"/>
                <a:ea typeface="微软雅黑" pitchFamily="34" charset="-122"/>
              </a:rPr>
              <a:t>评论</a:t>
            </a:r>
            <a:r>
              <a:rPr lang="en-US" altLang="zh-CN" dirty="0" smtClean="0">
                <a:solidFill>
                  <a:schemeClr val="tx1"/>
                </a:solidFill>
                <a:latin typeface="微软雅黑" pitchFamily="34" charset="-122"/>
                <a:ea typeface="微软雅黑" pitchFamily="34" charset="-122"/>
              </a:rPr>
              <a:t>)</a:t>
            </a:r>
          </a:p>
          <a:p>
            <a:pPr marL="342900" lvl="1" indent="-342900">
              <a:lnSpc>
                <a:spcPct val="150000"/>
              </a:lnSpc>
              <a:spcBef>
                <a:spcPct val="20000"/>
              </a:spcBef>
              <a:spcAft>
                <a:spcPct val="15000"/>
              </a:spcAft>
              <a:buClr>
                <a:schemeClr val="tx1"/>
              </a:buClr>
              <a:buSzPct val="70000"/>
              <a:buFont typeface="Wingdings" panose="05000000000000000000" pitchFamily="2" charset="2"/>
              <a:buChar char="ü"/>
            </a:pPr>
            <a:r>
              <a:rPr lang="zh-CN" altLang="en-US" dirty="0" smtClean="0">
                <a:solidFill>
                  <a:schemeClr val="tx1"/>
                </a:solidFill>
                <a:latin typeface="微软雅黑" pitchFamily="34" charset="-122"/>
                <a:ea typeface="微软雅黑" pitchFamily="34" charset="-122"/>
              </a:rPr>
              <a:t>已完成：二级</a:t>
            </a:r>
            <a:r>
              <a:rPr lang="zh-CN" altLang="en-US" dirty="0">
                <a:solidFill>
                  <a:schemeClr val="tx1"/>
                </a:solidFill>
                <a:latin typeface="微软雅黑" pitchFamily="34" charset="-122"/>
                <a:ea typeface="微软雅黑" pitchFamily="34" charset="-122"/>
              </a:rPr>
              <a:t>分类体系（</a:t>
            </a:r>
            <a:r>
              <a:rPr lang="en-US" altLang="zh-CN" dirty="0">
                <a:solidFill>
                  <a:schemeClr val="tx1"/>
                </a:solidFill>
                <a:latin typeface="微软雅黑" pitchFamily="34" charset="-122"/>
                <a:ea typeface="微软雅黑" pitchFamily="34" charset="-122"/>
              </a:rPr>
              <a:t>4</a:t>
            </a:r>
            <a:r>
              <a:rPr lang="zh-CN" altLang="en-US" dirty="0">
                <a:solidFill>
                  <a:schemeClr val="tx1"/>
                </a:solidFill>
                <a:latin typeface="微软雅黑" pitchFamily="34" charset="-122"/>
                <a:ea typeface="微软雅黑" pitchFamily="34" charset="-122"/>
              </a:rPr>
              <a:t>个大类，</a:t>
            </a:r>
            <a:r>
              <a:rPr lang="en-US" altLang="zh-CN" dirty="0">
                <a:solidFill>
                  <a:schemeClr val="tx1"/>
                </a:solidFill>
                <a:latin typeface="微软雅黑" pitchFamily="34" charset="-122"/>
                <a:ea typeface="微软雅黑" pitchFamily="34" charset="-122"/>
              </a:rPr>
              <a:t>11</a:t>
            </a:r>
            <a:r>
              <a:rPr lang="zh-CN" altLang="en-US" dirty="0">
                <a:solidFill>
                  <a:schemeClr val="tx1"/>
                </a:solidFill>
                <a:latin typeface="微软雅黑" pitchFamily="34" charset="-122"/>
                <a:ea typeface="微软雅黑" pitchFamily="34" charset="-122"/>
              </a:rPr>
              <a:t>个小类</a:t>
            </a:r>
            <a:r>
              <a:rPr lang="zh-CN" altLang="en-US" dirty="0" smtClean="0">
                <a:solidFill>
                  <a:schemeClr val="tx1"/>
                </a:solidFill>
                <a:latin typeface="微软雅黑" pitchFamily="34" charset="-122"/>
                <a:ea typeface="微软雅黑" pitchFamily="34" charset="-122"/>
              </a:rPr>
              <a:t>）</a:t>
            </a:r>
            <a:endParaRPr lang="en-US" altLang="zh-CN" dirty="0" smtClean="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145297976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wipe(down)">
                                      <p:cBhvr>
                                        <p:cTn id="15" dur="500"/>
                                        <p:tgtEl>
                                          <p:spTgt spid="3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3">
                                            <p:txEl>
                                              <p:pRg st="1" end="1"/>
                                            </p:txEl>
                                          </p:spTgt>
                                        </p:tgtEl>
                                        <p:attrNameLst>
                                          <p:attrName>style.visibility</p:attrName>
                                        </p:attrNameLst>
                                      </p:cBhvr>
                                      <p:to>
                                        <p:strVal val="visible"/>
                                      </p:to>
                                    </p:set>
                                    <p:animEffect transition="in" filter="wipe(down)">
                                      <p:cBhvr>
                                        <p:cTn id="20" dur="500"/>
                                        <p:tgtEl>
                                          <p:spTgt spid="33">
                                            <p:txEl>
                                              <p:pRg st="1" end="1"/>
                                            </p:txEl>
                                          </p:spTgt>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大众贡献的审阅类型识别</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539980" y="1657275"/>
            <a:ext cx="2215252"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人工标注评论类型</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5842" y="3830462"/>
            <a:ext cx="5159640" cy="2804169"/>
          </a:xfrm>
          <a:prstGeom prst="rect">
            <a:avLst/>
          </a:prstGeom>
          <a:effectLst>
            <a:outerShdw blurRad="63500" sx="102000" sy="102000" algn="ctr" rotWithShape="0">
              <a:prstClr val="black">
                <a:alpha val="40000"/>
              </a:prstClr>
            </a:outerShdw>
          </a:effectLst>
        </p:spPr>
      </p:pic>
      <p:sp>
        <p:nvSpPr>
          <p:cNvPr id="17" name="任意多边形 16"/>
          <p:cNvSpPr/>
          <p:nvPr/>
        </p:nvSpPr>
        <p:spPr>
          <a:xfrm>
            <a:off x="539979" y="2225406"/>
            <a:ext cx="8604021" cy="14370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lvl="1"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标注数据量大；耗时</a:t>
            </a:r>
            <a:endParaRPr lang="en-US" altLang="zh-CN" dirty="0" smtClean="0">
              <a:solidFill>
                <a:schemeClr val="tx1"/>
              </a:solidFill>
              <a:latin typeface="微软雅黑" pitchFamily="34" charset="-122"/>
              <a:ea typeface="微软雅黑" pitchFamily="34" charset="-122"/>
            </a:endParaRPr>
          </a:p>
          <a:p>
            <a:pPr marL="342900" lvl="1" indent="-342900">
              <a:lnSpc>
                <a:spcPct val="150000"/>
              </a:lnSpc>
              <a:spcBef>
                <a:spcPct val="20000"/>
              </a:spcBef>
              <a:spcAft>
                <a:spcPct val="15000"/>
              </a:spcAft>
              <a:buClr>
                <a:schemeClr val="tx1"/>
              </a:buClr>
              <a:buSzPct val="70000"/>
              <a:buFont typeface="Wingdings" panose="05000000000000000000" pitchFamily="2" charset="2"/>
              <a:buChar char="ü"/>
            </a:pPr>
            <a:r>
              <a:rPr lang="zh-CN" altLang="en-US" dirty="0">
                <a:solidFill>
                  <a:schemeClr val="tx1"/>
                </a:solidFill>
                <a:latin typeface="微软雅黑" pitchFamily="34" charset="-122"/>
                <a:ea typeface="微软雅黑" pitchFamily="34" charset="-122"/>
              </a:rPr>
              <a:t>已完成： 人工标注了</a:t>
            </a:r>
            <a:r>
              <a:rPr lang="en-US" altLang="zh-CN" dirty="0">
                <a:solidFill>
                  <a:schemeClr val="tx1"/>
                </a:solidFill>
                <a:latin typeface="微软雅黑" pitchFamily="34" charset="-122"/>
                <a:ea typeface="微软雅黑" pitchFamily="34" charset="-122"/>
              </a:rPr>
              <a:t>3</a:t>
            </a:r>
            <a:r>
              <a:rPr lang="zh-CN" altLang="en-US" dirty="0">
                <a:solidFill>
                  <a:schemeClr val="tx1"/>
                </a:solidFill>
                <a:latin typeface="微软雅黑" pitchFamily="34" charset="-122"/>
                <a:ea typeface="微软雅黑" pitchFamily="34" charset="-122"/>
              </a:rPr>
              <a:t>个项目的</a:t>
            </a:r>
            <a:r>
              <a:rPr lang="en-US" altLang="zh-CN" dirty="0">
                <a:solidFill>
                  <a:schemeClr val="tx1"/>
                </a:solidFill>
                <a:latin typeface="微软雅黑" pitchFamily="34" charset="-122"/>
                <a:ea typeface="微软雅黑" pitchFamily="34" charset="-122"/>
              </a:rPr>
              <a:t>1,800 </a:t>
            </a:r>
            <a:r>
              <a:rPr lang="zh-CN" altLang="en-US" dirty="0">
                <a:solidFill>
                  <a:schemeClr val="tx1"/>
                </a:solidFill>
                <a:latin typeface="微软雅黑" pitchFamily="34" charset="-122"/>
                <a:ea typeface="微软雅黑" pitchFamily="34" charset="-122"/>
              </a:rPr>
              <a:t>个</a:t>
            </a:r>
            <a:r>
              <a:rPr lang="en-US" altLang="zh-CN" dirty="0">
                <a:solidFill>
                  <a:schemeClr val="tx1"/>
                </a:solidFill>
                <a:latin typeface="微软雅黑" pitchFamily="34" charset="-122"/>
                <a:ea typeface="微软雅黑" pitchFamily="34" charset="-122"/>
              </a:rPr>
              <a:t>PR</a:t>
            </a:r>
            <a:r>
              <a:rPr lang="zh-CN" altLang="en-US" dirty="0">
                <a:solidFill>
                  <a:schemeClr val="tx1"/>
                </a:solidFill>
                <a:latin typeface="微软雅黑" pitchFamily="34" charset="-122"/>
                <a:ea typeface="微软雅黑" pitchFamily="34" charset="-122"/>
              </a:rPr>
              <a:t>和</a:t>
            </a:r>
            <a:r>
              <a:rPr lang="en-US" altLang="zh-CN" dirty="0">
                <a:solidFill>
                  <a:schemeClr val="tx1"/>
                </a:solidFill>
                <a:latin typeface="微软雅黑" pitchFamily="34" charset="-122"/>
                <a:ea typeface="微软雅黑" pitchFamily="34" charset="-122"/>
              </a:rPr>
              <a:t>5,645</a:t>
            </a:r>
            <a:r>
              <a:rPr lang="zh-CN" altLang="en-US" dirty="0">
                <a:solidFill>
                  <a:schemeClr val="tx1"/>
                </a:solidFill>
                <a:latin typeface="微软雅黑" pitchFamily="34" charset="-122"/>
                <a:ea typeface="微软雅黑" pitchFamily="34" charset="-122"/>
              </a:rPr>
              <a:t>个</a:t>
            </a:r>
            <a:r>
              <a:rPr lang="zh-CN" altLang="en-US" dirty="0" smtClean="0">
                <a:solidFill>
                  <a:schemeClr val="tx1"/>
                </a:solidFill>
                <a:latin typeface="微软雅黑" pitchFamily="34" charset="-122"/>
                <a:ea typeface="微软雅黑" pitchFamily="34" charset="-122"/>
              </a:rPr>
              <a:t>评论（</a:t>
            </a:r>
            <a:r>
              <a:rPr lang="zh-CN" altLang="en-US" dirty="0">
                <a:solidFill>
                  <a:schemeClr val="tx1"/>
                </a:solidFill>
                <a:latin typeface="微软雅黑" pitchFamily="34" charset="-122"/>
                <a:ea typeface="微软雅黑" pitchFamily="34" charset="-122"/>
              </a:rPr>
              <a:t>卡方</a:t>
            </a:r>
            <a:r>
              <a:rPr lang="zh-CN" altLang="en-US" dirty="0" smtClean="0">
                <a:solidFill>
                  <a:schemeClr val="tx1"/>
                </a:solidFill>
                <a:latin typeface="微软雅黑" pitchFamily="34" charset="-122"/>
                <a:ea typeface="微软雅黑" pitchFamily="34" charset="-122"/>
              </a:rPr>
              <a:t>检验） </a:t>
            </a:r>
            <a:endParaRPr lang="en-US" altLang="zh-CN" dirty="0">
              <a:solidFill>
                <a:schemeClr val="tx1"/>
              </a:solidFill>
              <a:latin typeface="微软雅黑" pitchFamily="34" charset="-122"/>
              <a:ea typeface="微软雅黑" pitchFamily="34" charset="-122"/>
            </a:endParaRPr>
          </a:p>
          <a:p>
            <a:pPr marL="342900" lvl="1" indent="-342900">
              <a:lnSpc>
                <a:spcPct val="150000"/>
              </a:lnSpc>
              <a:spcBef>
                <a:spcPct val="20000"/>
              </a:spcBef>
              <a:spcAft>
                <a:spcPct val="15000"/>
              </a:spcAft>
              <a:buClr>
                <a:schemeClr val="tx1"/>
              </a:buClr>
              <a:buSzPct val="70000"/>
              <a:buFont typeface="微软雅黑" panose="020B0503020204020204" pitchFamily="34" charset="-122"/>
              <a:buChar char="☆"/>
            </a:pPr>
            <a:r>
              <a:rPr lang="zh-CN" altLang="en-US" dirty="0">
                <a:solidFill>
                  <a:schemeClr val="tx1"/>
                </a:solidFill>
                <a:latin typeface="微软雅黑" pitchFamily="34" charset="-122"/>
                <a:ea typeface="微软雅黑" pitchFamily="34" charset="-122"/>
              </a:rPr>
              <a:t>待完善： 更多的标记数据；标记平台及设计机理的优化</a:t>
            </a:r>
            <a:endParaRPr lang="en-US" altLang="zh-CN" dirty="0">
              <a:solidFill>
                <a:schemeClr val="tx1"/>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23</a:t>
            </a:fld>
            <a:endParaRPr lang="zh-HK" altLang="en-US">
              <a:solidFill>
                <a:prstClr val="black">
                  <a:tint val="75000"/>
                </a:prstClr>
              </a:solidFill>
            </a:endParaRPr>
          </a:p>
        </p:txBody>
      </p:sp>
      <p:sp>
        <p:nvSpPr>
          <p:cNvPr id="32" name="矩形 31"/>
          <p:cNvSpPr/>
          <p:nvPr/>
        </p:nvSpPr>
        <p:spPr>
          <a:xfrm>
            <a:off x="4057159" y="2308281"/>
            <a:ext cx="2954655" cy="341632"/>
          </a:xfrm>
          <a:prstGeom prst="rect">
            <a:avLst/>
          </a:prstGeom>
        </p:spPr>
        <p:txBody>
          <a:bodyPr wrap="none">
            <a:spAutoFit/>
          </a:bodyPr>
          <a:lstStyle/>
          <a:p>
            <a:pPr>
              <a:lnSpc>
                <a:spcPct val="90000"/>
              </a:lnSpc>
              <a:spcBef>
                <a:spcPct val="20000"/>
              </a:spcBef>
              <a:spcAft>
                <a:spcPct val="15000"/>
              </a:spcAft>
              <a:buClr>
                <a:srgbClr val="CC9900"/>
              </a:buClr>
              <a:buSzPct val="70000"/>
            </a:pPr>
            <a:r>
              <a:rPr lang="zh-CN" altLang="en-US" dirty="0">
                <a:latin typeface="微软雅黑" pitchFamily="34" charset="-122"/>
                <a:ea typeface="微软雅黑" pitchFamily="34" charset="-122"/>
              </a:rPr>
              <a:t>在线标记</a:t>
            </a:r>
            <a:r>
              <a:rPr lang="zh-CN" altLang="en-US" dirty="0" smtClean="0">
                <a:latin typeface="微软雅黑" pitchFamily="34" charset="-122"/>
                <a:ea typeface="微软雅黑" pitchFamily="34" charset="-122"/>
              </a:rPr>
              <a:t>平台（多人协同）</a:t>
            </a:r>
            <a:endParaRPr lang="en-US" altLang="zh-CN" dirty="0">
              <a:latin typeface="微软雅黑" pitchFamily="34" charset="-122"/>
              <a:ea typeface="微软雅黑" pitchFamily="34" charset="-122"/>
            </a:endParaRPr>
          </a:p>
        </p:txBody>
      </p:sp>
      <p:sp>
        <p:nvSpPr>
          <p:cNvPr id="33" name="右箭头 32"/>
          <p:cNvSpPr/>
          <p:nvPr/>
        </p:nvSpPr>
        <p:spPr>
          <a:xfrm>
            <a:off x="3384851" y="2372639"/>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363235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7">
                                            <p:txEl>
                                              <p:pRg st="1" end="1"/>
                                            </p:txEl>
                                          </p:spTgt>
                                        </p:tgtEl>
                                        <p:attrNameLst>
                                          <p:attrName>style.visibility</p:attrName>
                                        </p:attrNameLst>
                                      </p:cBhvr>
                                      <p:to>
                                        <p:strVal val="visible"/>
                                      </p:to>
                                    </p:set>
                                    <p:animEffect transition="in" filter="wipe(left)">
                                      <p:cBhvr>
                                        <p:cTn id="24" dur="500"/>
                                        <p:tgtEl>
                                          <p:spTgt spid="17">
                                            <p:txEl>
                                              <p:pRg st="1" end="1"/>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7">
                                            <p:txEl>
                                              <p:pRg st="2" end="2"/>
                                            </p:txEl>
                                          </p:spTgt>
                                        </p:tgtEl>
                                        <p:attrNameLst>
                                          <p:attrName>style.visibility</p:attrName>
                                        </p:attrNameLst>
                                      </p:cBhvr>
                                      <p:to>
                                        <p:strVal val="visible"/>
                                      </p:to>
                                    </p:set>
                                    <p:animEffect transition="in" filter="wipe(left)">
                                      <p:cBhvr>
                                        <p:cTn id="2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32" grpId="0"/>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大众贡献的审阅类型识别</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539978" y="1657275"/>
            <a:ext cx="2215253"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自动识别评论类型</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979" y="3908269"/>
            <a:ext cx="8017101" cy="2427025"/>
          </a:xfrm>
          <a:prstGeom prst="rect">
            <a:avLst/>
          </a:prstGeom>
          <a:effectLst>
            <a:outerShdw blurRad="63500" sx="102000" sy="102000" algn="ctr" rotWithShape="0">
              <a:prstClr val="black">
                <a:alpha val="40000"/>
              </a:prstClr>
            </a:outerShdw>
          </a:effectLst>
        </p:spPr>
      </p:pic>
      <p:sp>
        <p:nvSpPr>
          <p:cNvPr id="17" name="任意多边形 16"/>
          <p:cNvSpPr/>
          <p:nvPr/>
        </p:nvSpPr>
        <p:spPr>
          <a:xfrm>
            <a:off x="539979" y="2228378"/>
            <a:ext cx="8604021" cy="135373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chemeClr val="tx1"/>
              </a:buClr>
              <a:buSzPct val="70000"/>
              <a:buFont typeface="Wingdings" panose="05000000000000000000" pitchFamily="2" charset="2"/>
              <a:buChar char="n"/>
            </a:pPr>
            <a:r>
              <a:rPr lang="zh-CN" altLang="en-US" dirty="0" smtClean="0">
                <a:solidFill>
                  <a:schemeClr val="tx1"/>
                </a:solidFill>
                <a:latin typeface="微软雅黑" pitchFamily="34" charset="-122"/>
                <a:ea typeface="微软雅黑" pitchFamily="34" charset="-122"/>
              </a:rPr>
              <a:t>短文本；规则性强</a:t>
            </a:r>
            <a:endParaRPr lang="en-US" altLang="zh-CN" dirty="0" smtClean="0">
              <a:solidFill>
                <a:schemeClr val="tx1"/>
              </a:solidFill>
              <a:latin typeface="微软雅黑" pitchFamily="34" charset="-122"/>
              <a:ea typeface="微软雅黑" pitchFamily="34" charset="-122"/>
            </a:endParaRPr>
          </a:p>
          <a:p>
            <a:pPr marL="342900" indent="-342900">
              <a:lnSpc>
                <a:spcPct val="150000"/>
              </a:lnSpc>
              <a:spcBef>
                <a:spcPct val="20000"/>
              </a:spcBef>
              <a:spcAft>
                <a:spcPct val="15000"/>
              </a:spcAft>
              <a:buClr>
                <a:schemeClr val="tx1"/>
              </a:buClr>
              <a:buSzPct val="70000"/>
              <a:buFont typeface="Wingdings" panose="05000000000000000000" pitchFamily="2" charset="2"/>
              <a:buChar char="ü"/>
            </a:pPr>
            <a:r>
              <a:rPr lang="zh-CN" altLang="en-US" dirty="0" smtClean="0">
                <a:solidFill>
                  <a:schemeClr val="tx1"/>
                </a:solidFill>
                <a:latin typeface="微软雅黑" pitchFamily="34" charset="-122"/>
                <a:ea typeface="微软雅黑" pitchFamily="34" charset="-122"/>
              </a:rPr>
              <a:t>已完成：</a:t>
            </a:r>
            <a:r>
              <a:rPr lang="en-US" altLang="zh-CN" dirty="0" smtClean="0">
                <a:solidFill>
                  <a:schemeClr val="tx1"/>
                </a:solidFill>
                <a:latin typeface="微软雅黑" pitchFamily="34" charset="-122"/>
                <a:ea typeface="微软雅黑" pitchFamily="34" charset="-122"/>
              </a:rPr>
              <a:t>0.78/Rails, 0.82/Elasticsearch, 0.75/Angular.js (F-m)</a:t>
            </a:r>
          </a:p>
          <a:p>
            <a:pPr marL="342900" indent="-342900">
              <a:lnSpc>
                <a:spcPct val="150000"/>
              </a:lnSpc>
              <a:spcBef>
                <a:spcPct val="20000"/>
              </a:spcBef>
              <a:spcAft>
                <a:spcPct val="15000"/>
              </a:spcAft>
              <a:buClr>
                <a:schemeClr val="tx1"/>
              </a:buClr>
              <a:buSzPct val="70000"/>
              <a:buFont typeface="微软雅黑" panose="020B0503020204020204" pitchFamily="34" charset="-122"/>
              <a:buChar char="☆"/>
            </a:pPr>
            <a:r>
              <a:rPr lang="zh-CN" altLang="en-US" dirty="0" smtClean="0">
                <a:solidFill>
                  <a:schemeClr val="tx1"/>
                </a:solidFill>
                <a:latin typeface="微软雅黑" pitchFamily="34" charset="-122"/>
                <a:ea typeface="微软雅黑" pitchFamily="34" charset="-122"/>
              </a:rPr>
              <a:t>待解决：扩展训练数据；模型优化；情感分析 </a:t>
            </a:r>
            <a:endParaRPr lang="en-US" altLang="zh-CN" dirty="0" smtClean="0">
              <a:solidFill>
                <a:schemeClr val="tx1"/>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24</a:t>
            </a:fld>
            <a:endParaRPr lang="zh-HK" altLang="en-US">
              <a:solidFill>
                <a:prstClr val="black">
                  <a:tint val="75000"/>
                </a:prstClr>
              </a:solidFill>
            </a:endParaRPr>
          </a:p>
        </p:txBody>
      </p:sp>
      <p:sp>
        <p:nvSpPr>
          <p:cNvPr id="32" name="矩形 31"/>
          <p:cNvSpPr/>
          <p:nvPr/>
        </p:nvSpPr>
        <p:spPr>
          <a:xfrm>
            <a:off x="3862356" y="2228378"/>
            <a:ext cx="2745952" cy="369332"/>
          </a:xfrm>
          <a:prstGeom prst="rect">
            <a:avLst/>
          </a:prstGeom>
        </p:spPr>
        <p:txBody>
          <a:bodyPr wrap="square">
            <a:spAutoFit/>
          </a:bodyPr>
          <a:lstStyle/>
          <a:p>
            <a:pPr>
              <a:lnSpc>
                <a:spcPct val="90000"/>
              </a:lnSpc>
              <a:spcBef>
                <a:spcPct val="20000"/>
              </a:spcBef>
              <a:spcAft>
                <a:spcPct val="15000"/>
              </a:spcAft>
              <a:buClr>
                <a:srgbClr val="CC9900"/>
              </a:buClr>
              <a:buSzPct val="70000"/>
            </a:pPr>
            <a:r>
              <a:rPr lang="zh-CN" altLang="en-US" sz="2000" dirty="0">
                <a:latin typeface="微软雅黑" pitchFamily="34" charset="-122"/>
                <a:ea typeface="微软雅黑" pitchFamily="34" charset="-122"/>
              </a:rPr>
              <a:t>多阶段的混合分类方法</a:t>
            </a:r>
            <a:endParaRPr lang="en-US" altLang="zh-CN" sz="2000" dirty="0">
              <a:latin typeface="微软雅黑" pitchFamily="34" charset="-122"/>
              <a:ea typeface="微软雅黑" pitchFamily="34" charset="-122"/>
            </a:endParaRPr>
          </a:p>
        </p:txBody>
      </p:sp>
      <p:sp>
        <p:nvSpPr>
          <p:cNvPr id="33" name="右箭头 32"/>
          <p:cNvSpPr/>
          <p:nvPr/>
        </p:nvSpPr>
        <p:spPr>
          <a:xfrm>
            <a:off x="3054256" y="2297799"/>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358767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7">
                                            <p:txEl>
                                              <p:pRg st="1" end="1"/>
                                            </p:txEl>
                                          </p:spTgt>
                                        </p:tgtEl>
                                        <p:attrNameLst>
                                          <p:attrName>style.visibility</p:attrName>
                                        </p:attrNameLst>
                                      </p:cBhvr>
                                      <p:to>
                                        <p:strVal val="visible"/>
                                      </p:to>
                                    </p:set>
                                    <p:animEffect transition="in" filter="wipe(left)">
                                      <p:cBhvr>
                                        <p:cTn id="24" dur="500"/>
                                        <p:tgtEl>
                                          <p:spTgt spid="17">
                                            <p:txEl>
                                              <p:pRg st="1" end="1"/>
                                            </p:txEl>
                                          </p:spTgt>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7">
                                            <p:txEl>
                                              <p:pRg st="2" end="2"/>
                                            </p:txEl>
                                          </p:spTgt>
                                        </p:tgtEl>
                                        <p:attrNameLst>
                                          <p:attrName>style.visibility</p:attrName>
                                        </p:attrNameLst>
                                      </p:cBhvr>
                                      <p:to>
                                        <p:strVal val="visible"/>
                                      </p:to>
                                    </p:set>
                                    <p:animEffect transition="in" filter="wipe(left)">
                                      <p:cBhvr>
                                        <p:cTn id="28"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P spid="32" grpId="0"/>
      <p:bldP spid="3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预期创新点</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Oval 22"/>
          <p:cNvSpPr>
            <a:spLocks noChangeArrowheads="1"/>
          </p:cNvSpPr>
          <p:nvPr/>
        </p:nvSpPr>
        <p:spPr bwMode="auto">
          <a:xfrm>
            <a:off x="3943193" y="2194357"/>
            <a:ext cx="1118419" cy="1078424"/>
          </a:xfrm>
          <a:prstGeom prst="ellipse">
            <a:avLst/>
          </a:prstGeom>
          <a:solidFill>
            <a:srgbClr val="E74E3E"/>
          </a:solidFill>
          <a:ln>
            <a:noFill/>
          </a:ln>
        </p:spPr>
        <p:txBody>
          <a:bodyPr vert="horz" wrap="square" lIns="75493" tIns="37746" rIns="75493" bIns="37746" numCol="1" anchor="ctr" anchorCtr="0" compatLnSpc="1">
            <a:prstTxWarp prst="textNoShape">
              <a:avLst/>
            </a:prstTxWarp>
          </a:bodyPr>
          <a:lstStyle/>
          <a:p>
            <a:pPr algn="ctr"/>
            <a:r>
              <a:rPr lang="zh-CN" altLang="en-US" sz="2400" b="1" dirty="0" smtClean="0">
                <a:solidFill>
                  <a:schemeClr val="bg1"/>
                </a:solidFill>
                <a:latin typeface="微软雅黑" pitchFamily="34" charset="-122"/>
                <a:ea typeface="微软雅黑" pitchFamily="34" charset="-122"/>
              </a:rPr>
              <a:t>创新</a:t>
            </a:r>
            <a:endParaRPr lang="zh-CN" altLang="en-US" sz="2400" b="1" baseline="-3000" dirty="0">
              <a:solidFill>
                <a:schemeClr val="bg1"/>
              </a:solidFill>
              <a:latin typeface="微软雅黑" pitchFamily="34" charset="-122"/>
              <a:ea typeface="微软雅黑" pitchFamily="34" charset="-122"/>
            </a:endParaRPr>
          </a:p>
        </p:txBody>
      </p:sp>
      <p:sp>
        <p:nvSpPr>
          <p:cNvPr id="16" name="Line 23"/>
          <p:cNvSpPr>
            <a:spLocks noChangeShapeType="1"/>
          </p:cNvSpPr>
          <p:nvPr/>
        </p:nvSpPr>
        <p:spPr bwMode="auto">
          <a:xfrm flipH="1">
            <a:off x="936086" y="2752998"/>
            <a:ext cx="2438711" cy="0"/>
          </a:xfrm>
          <a:prstGeom prst="line">
            <a:avLst/>
          </a:prstGeom>
          <a:noFill/>
          <a:ln w="5" cap="flat">
            <a:solidFill>
              <a:srgbClr val="33333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24"/>
          <p:cNvSpPr>
            <a:spLocks noEditPoints="1"/>
          </p:cNvSpPr>
          <p:nvPr/>
        </p:nvSpPr>
        <p:spPr bwMode="auto">
          <a:xfrm>
            <a:off x="3143288" y="2574985"/>
            <a:ext cx="283031" cy="30305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Freeform 25"/>
          <p:cNvSpPr>
            <a:spLocks noEditPoints="1"/>
          </p:cNvSpPr>
          <p:nvPr/>
        </p:nvSpPr>
        <p:spPr bwMode="auto">
          <a:xfrm>
            <a:off x="2283453" y="2574985"/>
            <a:ext cx="285581" cy="30305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1426927" y="2574985"/>
            <a:ext cx="288130" cy="30305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27"/>
          <p:cNvSpPr>
            <a:spLocks/>
          </p:cNvSpPr>
          <p:nvPr/>
        </p:nvSpPr>
        <p:spPr bwMode="auto">
          <a:xfrm>
            <a:off x="3252420" y="2855192"/>
            <a:ext cx="945459" cy="1075124"/>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3" name="Freeform 28"/>
          <p:cNvSpPr>
            <a:spLocks/>
          </p:cNvSpPr>
          <p:nvPr/>
        </p:nvSpPr>
        <p:spPr bwMode="auto">
          <a:xfrm>
            <a:off x="2369438" y="2855192"/>
            <a:ext cx="1828442" cy="1796831"/>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29"/>
          <p:cNvSpPr>
            <a:spLocks/>
          </p:cNvSpPr>
          <p:nvPr/>
        </p:nvSpPr>
        <p:spPr bwMode="auto">
          <a:xfrm>
            <a:off x="1512910" y="2855192"/>
            <a:ext cx="2684969" cy="266466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TextBox 17"/>
          <p:cNvSpPr txBox="1"/>
          <p:nvPr/>
        </p:nvSpPr>
        <p:spPr>
          <a:xfrm>
            <a:off x="4411346" y="3281325"/>
            <a:ext cx="430249" cy="768726"/>
          </a:xfrm>
          <a:prstGeom prst="rect">
            <a:avLst/>
          </a:prstGeom>
          <a:noFill/>
        </p:spPr>
        <p:txBody>
          <a:bodyPr wrap="square" lIns="75493" tIns="37746" rIns="75493" bIns="37746" rtlCol="0" anchor="ctr">
            <a:spAutoFit/>
          </a:bodyPr>
          <a:lstStyle/>
          <a:p>
            <a:r>
              <a:rPr lang="en-US" altLang="zh-CN" sz="4500" dirty="0">
                <a:solidFill>
                  <a:srgbClr val="21AB82"/>
                </a:solidFill>
                <a:latin typeface="微软雅黑" pitchFamily="34" charset="-122"/>
                <a:ea typeface="微软雅黑" pitchFamily="34" charset="-122"/>
              </a:rPr>
              <a:t>A</a:t>
            </a:r>
            <a:endParaRPr lang="zh-CN" altLang="en-US" sz="4500" dirty="0">
              <a:solidFill>
                <a:srgbClr val="21AB82"/>
              </a:solidFill>
              <a:latin typeface="微软雅黑" pitchFamily="34" charset="-122"/>
              <a:ea typeface="微软雅黑" pitchFamily="34" charset="-122"/>
            </a:endParaRPr>
          </a:p>
        </p:txBody>
      </p:sp>
      <p:sp>
        <p:nvSpPr>
          <p:cNvPr id="36" name="TextBox 18"/>
          <p:cNvSpPr txBox="1"/>
          <p:nvPr/>
        </p:nvSpPr>
        <p:spPr>
          <a:xfrm>
            <a:off x="4411346" y="4143581"/>
            <a:ext cx="396877" cy="768726"/>
          </a:xfrm>
          <a:prstGeom prst="rect">
            <a:avLst/>
          </a:prstGeom>
          <a:noFill/>
        </p:spPr>
        <p:txBody>
          <a:bodyPr wrap="square" lIns="75493" tIns="37746" rIns="75493" bIns="37746" rtlCol="0" anchor="ctr">
            <a:spAutoFit/>
          </a:bodyPr>
          <a:lstStyle/>
          <a:p>
            <a:r>
              <a:rPr lang="en-US" altLang="zh-CN" sz="4500" dirty="0">
                <a:solidFill>
                  <a:srgbClr val="F14124"/>
                </a:solidFill>
                <a:latin typeface="微软雅黑" pitchFamily="34" charset="-122"/>
                <a:ea typeface="微软雅黑" pitchFamily="34" charset="-122"/>
              </a:rPr>
              <a:t>B</a:t>
            </a:r>
            <a:endParaRPr lang="zh-CN" altLang="en-US" sz="4500" dirty="0">
              <a:solidFill>
                <a:srgbClr val="F14124"/>
              </a:solidFill>
              <a:latin typeface="微软雅黑" pitchFamily="34" charset="-122"/>
              <a:ea typeface="微软雅黑" pitchFamily="34" charset="-122"/>
            </a:endParaRPr>
          </a:p>
        </p:txBody>
      </p:sp>
      <p:sp>
        <p:nvSpPr>
          <p:cNvPr id="37" name="TextBox 19"/>
          <p:cNvSpPr txBox="1"/>
          <p:nvPr/>
        </p:nvSpPr>
        <p:spPr>
          <a:xfrm>
            <a:off x="4411345" y="5033930"/>
            <a:ext cx="415417" cy="768726"/>
          </a:xfrm>
          <a:prstGeom prst="rect">
            <a:avLst/>
          </a:prstGeom>
          <a:noFill/>
        </p:spPr>
        <p:txBody>
          <a:bodyPr wrap="square" lIns="75493" tIns="37746" rIns="75493" bIns="37746" rtlCol="0" anchor="ctr">
            <a:spAutoFit/>
          </a:bodyPr>
          <a:lstStyle/>
          <a:p>
            <a:r>
              <a:rPr lang="en-US" altLang="zh-CN" sz="4500" dirty="0">
                <a:solidFill>
                  <a:srgbClr val="05BAC8"/>
                </a:solidFill>
                <a:latin typeface="微软雅黑" pitchFamily="34" charset="-122"/>
                <a:ea typeface="微软雅黑" pitchFamily="34" charset="-122"/>
              </a:rPr>
              <a:t>C</a:t>
            </a:r>
            <a:endParaRPr lang="zh-CN" altLang="en-US" sz="4500" dirty="0">
              <a:solidFill>
                <a:srgbClr val="05BAC8"/>
              </a:solidFill>
              <a:latin typeface="微软雅黑" pitchFamily="34" charset="-122"/>
              <a:ea typeface="微软雅黑" pitchFamily="34" charset="-122"/>
            </a:endParaRPr>
          </a:p>
        </p:txBody>
      </p:sp>
      <p:sp>
        <p:nvSpPr>
          <p:cNvPr id="38" name="TextBox 20"/>
          <p:cNvSpPr txBox="1"/>
          <p:nvPr/>
        </p:nvSpPr>
        <p:spPr>
          <a:xfrm>
            <a:off x="5080861" y="3391815"/>
            <a:ext cx="2990137" cy="667160"/>
          </a:xfrm>
          <a:prstGeom prst="rect">
            <a:avLst/>
          </a:prstGeom>
          <a:noFill/>
        </p:spPr>
        <p:txBody>
          <a:bodyPr wrap="square" lIns="75493" tIns="37746" rIns="75493" bIns="37746" rtlCol="0">
            <a:spAutoFit/>
          </a:bodyPr>
          <a:lstStyle/>
          <a:p>
            <a:pPr>
              <a:lnSpc>
                <a:spcPct val="120000"/>
              </a:lnSpc>
              <a:spcBef>
                <a:spcPct val="20000"/>
              </a:spcBef>
              <a:spcAft>
                <a:spcPct val="15000"/>
              </a:spcAft>
              <a:buClr>
                <a:srgbClr val="CC9900"/>
              </a:buClr>
              <a:buSzPct val="70000"/>
            </a:pPr>
            <a:r>
              <a:rPr lang="zh-CN" altLang="en-US" sz="1600" dirty="0">
                <a:latin typeface="微软雅黑" pitchFamily="34" charset="-122"/>
                <a:ea typeface="微软雅黑" pitchFamily="34" charset="-122"/>
                <a:sym typeface="微软雅黑" pitchFamily="34" charset="-122"/>
              </a:rPr>
              <a:t>一个完善的</a:t>
            </a:r>
            <a:r>
              <a:rPr lang="zh-CN" altLang="en-US" sz="1600" dirty="0" smtClean="0">
                <a:latin typeface="微软雅黑" pitchFamily="34" charset="-122"/>
                <a:ea typeface="微软雅黑" pitchFamily="34" charset="-122"/>
                <a:sym typeface="微软雅黑" pitchFamily="34" charset="-122"/>
              </a:rPr>
              <a:t>针对审阅评论</a:t>
            </a:r>
            <a:r>
              <a:rPr lang="zh-CN" altLang="en-US" sz="1600" dirty="0">
                <a:latin typeface="微软雅黑" pitchFamily="34" charset="-122"/>
                <a:ea typeface="微软雅黑" pitchFamily="34" charset="-122"/>
                <a:sym typeface="微软雅黑" pitchFamily="34" charset="-122"/>
              </a:rPr>
              <a:t>的分类</a:t>
            </a:r>
            <a:r>
              <a:rPr lang="zh-CN" altLang="en-US" sz="1600" dirty="0" smtClean="0">
                <a:latin typeface="微软雅黑" pitchFamily="34" charset="-122"/>
                <a:ea typeface="微软雅黑" pitchFamily="34" charset="-122"/>
                <a:sym typeface="微软雅黑" pitchFamily="34" charset="-122"/>
              </a:rPr>
              <a:t>体系</a:t>
            </a:r>
            <a:endParaRPr lang="zh-CN" altLang="en-US" sz="1600" dirty="0">
              <a:latin typeface="微软雅黑" pitchFamily="34" charset="-122"/>
              <a:ea typeface="微软雅黑" pitchFamily="34" charset="-122"/>
              <a:sym typeface="微软雅黑" pitchFamily="34" charset="-122"/>
            </a:endParaRPr>
          </a:p>
        </p:txBody>
      </p:sp>
      <p:sp>
        <p:nvSpPr>
          <p:cNvPr id="39" name="TextBox 21"/>
          <p:cNvSpPr txBox="1"/>
          <p:nvPr/>
        </p:nvSpPr>
        <p:spPr>
          <a:xfrm>
            <a:off x="5080861" y="4050051"/>
            <a:ext cx="3108286" cy="937619"/>
          </a:xfrm>
          <a:prstGeom prst="rect">
            <a:avLst/>
          </a:prstGeom>
          <a:noFill/>
        </p:spPr>
        <p:txBody>
          <a:bodyPr wrap="square" lIns="75493" tIns="37746" rIns="75493" bIns="37746" rtlCol="0">
            <a:spAutoFit/>
          </a:bodyPr>
          <a:lstStyle/>
          <a:p>
            <a:pPr>
              <a:lnSpc>
                <a:spcPct val="12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sym typeface="微软雅黑" pitchFamily="34" charset="-122"/>
              </a:rPr>
              <a:t>利用</a:t>
            </a:r>
            <a:r>
              <a:rPr lang="zh-CN" altLang="en-US" sz="1600" dirty="0">
                <a:latin typeface="微软雅黑" pitchFamily="34" charset="-122"/>
                <a:ea typeface="微软雅黑" pitchFamily="34" charset="-122"/>
                <a:sym typeface="微软雅黑" pitchFamily="34" charset="-122"/>
              </a:rPr>
              <a:t>在线</a:t>
            </a:r>
            <a:r>
              <a:rPr lang="zh-CN" altLang="en-US" sz="1600" dirty="0" smtClean="0">
                <a:latin typeface="微软雅黑" pitchFamily="34" charset="-122"/>
                <a:ea typeface="微软雅黑" pitchFamily="34" charset="-122"/>
                <a:sym typeface="微软雅黑" pitchFamily="34" charset="-122"/>
              </a:rPr>
              <a:t>平台，通过</a:t>
            </a:r>
            <a:r>
              <a:rPr lang="zh-CN" altLang="en-US" sz="1600" dirty="0">
                <a:latin typeface="微软雅黑" pitchFamily="34" charset="-122"/>
                <a:ea typeface="微软雅黑" pitchFamily="34" charset="-122"/>
                <a:sym typeface="微软雅黑" pitchFamily="34" charset="-122"/>
              </a:rPr>
              <a:t>众包的方式对原始数据进行人工</a:t>
            </a:r>
            <a:r>
              <a:rPr lang="zh-CN" altLang="en-US" sz="1600" dirty="0" smtClean="0">
                <a:latin typeface="微软雅黑" pitchFamily="34" charset="-122"/>
                <a:ea typeface="微软雅黑" pitchFamily="34" charset="-122"/>
                <a:sym typeface="微软雅黑" pitchFamily="34" charset="-122"/>
              </a:rPr>
              <a:t>标注</a:t>
            </a:r>
            <a:r>
              <a:rPr lang="zh-CN" altLang="en-US" sz="1600" dirty="0">
                <a:latin typeface="微软雅黑" pitchFamily="34" charset="-122"/>
                <a:ea typeface="微软雅黑" pitchFamily="34" charset="-122"/>
                <a:sym typeface="微软雅黑" pitchFamily="34" charset="-122"/>
              </a:rPr>
              <a:t>；</a:t>
            </a:r>
            <a:r>
              <a:rPr lang="zh-CN" altLang="en-US" sz="1600" dirty="0" smtClean="0">
                <a:latin typeface="微软雅黑" pitchFamily="34" charset="-122"/>
                <a:ea typeface="微软雅黑" pitchFamily="34" charset="-122"/>
                <a:sym typeface="微软雅黑" pitchFamily="34" charset="-122"/>
              </a:rPr>
              <a:t>高质量数据集</a:t>
            </a:r>
            <a:endParaRPr lang="zh-CN" altLang="en-US" sz="1600" dirty="0">
              <a:latin typeface="微软雅黑" pitchFamily="34" charset="-122"/>
              <a:ea typeface="微软雅黑" pitchFamily="34" charset="-122"/>
              <a:sym typeface="微软雅黑" pitchFamily="34" charset="-122"/>
            </a:endParaRPr>
          </a:p>
        </p:txBody>
      </p:sp>
      <p:sp>
        <p:nvSpPr>
          <p:cNvPr id="40" name="TextBox 22"/>
          <p:cNvSpPr txBox="1"/>
          <p:nvPr/>
        </p:nvSpPr>
        <p:spPr>
          <a:xfrm>
            <a:off x="5061612" y="5097216"/>
            <a:ext cx="3108286" cy="642153"/>
          </a:xfrm>
          <a:prstGeom prst="rect">
            <a:avLst/>
          </a:prstGeom>
          <a:noFill/>
        </p:spPr>
        <p:txBody>
          <a:bodyPr wrap="square" lIns="75493" tIns="37746" rIns="75493" bIns="37746" rtlCol="0">
            <a:spAutoFit/>
          </a:bodyPr>
          <a:lstStyle/>
          <a:p>
            <a:pPr>
              <a:lnSpc>
                <a:spcPct val="120000"/>
              </a:lnSpc>
              <a:spcBef>
                <a:spcPct val="20000"/>
              </a:spcBef>
              <a:spcAft>
                <a:spcPct val="15000"/>
              </a:spcAft>
              <a:buClr>
                <a:srgbClr val="CC9900"/>
              </a:buClr>
              <a:buSzPct val="70000"/>
            </a:pPr>
            <a:r>
              <a:rPr lang="zh-CN" altLang="en-US" sz="1600" dirty="0">
                <a:latin typeface="微软雅黑" pitchFamily="34" charset="-122"/>
                <a:ea typeface="微软雅黑" pitchFamily="34" charset="-122"/>
                <a:sym typeface="微软雅黑" pitchFamily="34" charset="-122"/>
              </a:rPr>
              <a:t>基于规则和机器学习算法的多</a:t>
            </a:r>
            <a:r>
              <a:rPr lang="zh-CN" altLang="en-US" sz="1600" dirty="0" smtClean="0">
                <a:latin typeface="微软雅黑" pitchFamily="34" charset="-122"/>
                <a:ea typeface="微软雅黑" pitchFamily="34" charset="-122"/>
                <a:sym typeface="微软雅黑" pitchFamily="34" charset="-122"/>
              </a:rPr>
              <a:t>阶段审阅评论分类框架</a:t>
            </a:r>
            <a:endParaRPr lang="zh-CN" altLang="en-US" sz="1600" dirty="0">
              <a:latin typeface="微软雅黑" pitchFamily="34" charset="-122"/>
              <a:ea typeface="微软雅黑" pitchFamily="34" charset="-122"/>
              <a:sym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25</a:t>
            </a:fld>
            <a:endParaRPr lang="zh-HK" altLang="en-US">
              <a:solidFill>
                <a:prstClr val="black">
                  <a:tint val="75000"/>
                </a:prstClr>
              </a:solidFill>
            </a:endParaRPr>
          </a:p>
        </p:txBody>
      </p:sp>
    </p:spTree>
    <p:extLst>
      <p:ext uri="{BB962C8B-B14F-4D97-AF65-F5344CB8AC3E}">
        <p14:creationId xmlns:p14="http://schemas.microsoft.com/office/powerpoint/2010/main" val="367804598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 calcmode="lin" valueType="num">
                                      <p:cBhvr>
                                        <p:cTn id="25" dur="500" fill="hold"/>
                                        <p:tgtEl>
                                          <p:spTgt spid="18"/>
                                        </p:tgtEl>
                                        <p:attrNameLst>
                                          <p:attrName>style.rotation</p:attrName>
                                        </p:attrNameLst>
                                      </p:cBhvr>
                                      <p:tavLst>
                                        <p:tav tm="0">
                                          <p:val>
                                            <p:fltVal val="360"/>
                                          </p:val>
                                        </p:tav>
                                        <p:tav tm="100000">
                                          <p:val>
                                            <p:fltVal val="0"/>
                                          </p:val>
                                        </p:tav>
                                      </p:tavLst>
                                    </p:anim>
                                    <p:animEffect transition="in" filter="fade">
                                      <p:cBhvr>
                                        <p:cTn id="26" dur="500"/>
                                        <p:tgtEl>
                                          <p:spTgt spid="18"/>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 calcmode="lin" valueType="num">
                                      <p:cBhvr>
                                        <p:cTn id="31" dur="500" fill="hold"/>
                                        <p:tgtEl>
                                          <p:spTgt spid="31"/>
                                        </p:tgtEl>
                                        <p:attrNameLst>
                                          <p:attrName>style.rotation</p:attrName>
                                        </p:attrNameLst>
                                      </p:cBhvr>
                                      <p:tavLst>
                                        <p:tav tm="0">
                                          <p:val>
                                            <p:fltVal val="360"/>
                                          </p:val>
                                        </p:tav>
                                        <p:tav tm="100000">
                                          <p:val>
                                            <p:fltVal val="0"/>
                                          </p:val>
                                        </p:tav>
                                      </p:tavLst>
                                    </p:anim>
                                    <p:animEffect transition="in" filter="fade">
                                      <p:cBhvr>
                                        <p:cTn id="32" dur="500"/>
                                        <p:tgtEl>
                                          <p:spTgt spid="31"/>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ppt_w</p:attrName>
                                        </p:attrNameLst>
                                      </p:cBhvr>
                                      <p:tavLst>
                                        <p:tav tm="0" fmla="#ppt_w*sin(2.5*pi*$)">
                                          <p:val>
                                            <p:fltVal val="0"/>
                                          </p:val>
                                        </p:tav>
                                        <p:tav tm="100000">
                                          <p:val>
                                            <p:fltVal val="1"/>
                                          </p:val>
                                        </p:tav>
                                      </p:tavLst>
                                    </p:anim>
                                    <p:anim calcmode="lin" valueType="num">
                                      <p:cBhvr>
                                        <p:cTn id="42" dur="500" fill="hold"/>
                                        <p:tgtEl>
                                          <p:spTgt spid="35"/>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anim calcmode="lin" valueType="num">
                                      <p:cBhvr>
                                        <p:cTn id="54" dur="500" fill="hold"/>
                                        <p:tgtEl>
                                          <p:spTgt spid="36"/>
                                        </p:tgtEl>
                                        <p:attrNameLst>
                                          <p:attrName>ppt_w</p:attrName>
                                        </p:attrNameLst>
                                      </p:cBhvr>
                                      <p:tavLst>
                                        <p:tav tm="0" fmla="#ppt_w*sin(2.5*pi*$)">
                                          <p:val>
                                            <p:fltVal val="0"/>
                                          </p:val>
                                        </p:tav>
                                        <p:tav tm="100000">
                                          <p:val>
                                            <p:fltVal val="1"/>
                                          </p:val>
                                        </p:tav>
                                      </p:tavLst>
                                    </p:anim>
                                    <p:anim calcmode="lin" valueType="num">
                                      <p:cBhvr>
                                        <p:cTn id="55" dur="500" fill="hold"/>
                                        <p:tgtEl>
                                          <p:spTgt spid="36"/>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left)">
                                      <p:cBhvr>
                                        <p:cTn id="58" dur="500"/>
                                        <p:tgtEl>
                                          <p:spTgt spid="39"/>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ppt_w</p:attrName>
                                        </p:attrNameLst>
                                      </p:cBhvr>
                                      <p:tavLst>
                                        <p:tav tm="0" fmla="#ppt_w*sin(2.5*pi*$)">
                                          <p:val>
                                            <p:fltVal val="0"/>
                                          </p:val>
                                        </p:tav>
                                        <p:tav tm="100000">
                                          <p:val>
                                            <p:fltVal val="1"/>
                                          </p:val>
                                        </p:tav>
                                      </p:tavLst>
                                    </p:anim>
                                    <p:anim calcmode="lin" valueType="num">
                                      <p:cBhvr>
                                        <p:cTn id="68" dur="500" fill="hold"/>
                                        <p:tgtEl>
                                          <p:spTgt spid="37"/>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大众贡献的缺陷自动</a:t>
              </a:r>
              <a:r>
                <a:rPr lang="zh-CN" altLang="en-US" sz="2200" b="1" dirty="0">
                  <a:solidFill>
                    <a:schemeClr val="tx1">
                      <a:lumMod val="65000"/>
                      <a:lumOff val="35000"/>
                    </a:schemeClr>
                  </a:solidFill>
                  <a:latin typeface="微软雅黑" pitchFamily="34" charset="-122"/>
                  <a:ea typeface="微软雅黑" pitchFamily="34" charset="-122"/>
                </a:rPr>
                <a:t>发现</a:t>
              </a: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26</a:t>
            </a:fld>
            <a:endParaRPr lang="zh-HK" altLang="en-US">
              <a:solidFill>
                <a:prstClr val="black">
                  <a:tint val="75000"/>
                </a:prstClr>
              </a:solidFill>
            </a:endParaRPr>
          </a:p>
        </p:txBody>
      </p:sp>
      <p:pic>
        <p:nvPicPr>
          <p:cNvPr id="3" name="图片 2"/>
          <p:cNvPicPr>
            <a:picLocks noChangeAspect="1"/>
          </p:cNvPicPr>
          <p:nvPr/>
        </p:nvPicPr>
        <p:blipFill>
          <a:blip r:embed="rId3"/>
          <a:stretch>
            <a:fillRect/>
          </a:stretch>
        </p:blipFill>
        <p:spPr>
          <a:xfrm>
            <a:off x="1650894" y="3929652"/>
            <a:ext cx="5899792" cy="2583241"/>
          </a:xfrm>
          <a:prstGeom prst="rect">
            <a:avLst/>
          </a:prstGeom>
          <a:effectLst>
            <a:outerShdw blurRad="63500" sx="102000" sy="102000" algn="ctr" rotWithShape="0">
              <a:prstClr val="black">
                <a:alpha val="40000"/>
              </a:prstClr>
            </a:outerShdw>
          </a:effectLst>
        </p:spPr>
      </p:pic>
      <p:sp>
        <p:nvSpPr>
          <p:cNvPr id="31" name="任意多边形 30"/>
          <p:cNvSpPr/>
          <p:nvPr/>
        </p:nvSpPr>
        <p:spPr>
          <a:xfrm>
            <a:off x="483311" y="1497853"/>
            <a:ext cx="7866605" cy="2299640"/>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smtClean="0">
                <a:solidFill>
                  <a:schemeClr val="tx1"/>
                </a:solidFill>
                <a:latin typeface="微软雅黑" pitchFamily="34" charset="-122"/>
                <a:ea typeface="微软雅黑" pitchFamily="34" charset="-122"/>
              </a:rPr>
              <a:t>研究意义</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大众</a:t>
            </a:r>
            <a:r>
              <a:rPr lang="zh-CN" altLang="en-US" sz="1600" dirty="0">
                <a:solidFill>
                  <a:schemeClr val="tx1"/>
                </a:solidFill>
                <a:latin typeface="微软雅黑" pitchFamily="34" charset="-122"/>
                <a:ea typeface="微软雅黑" pitchFamily="34" charset="-122"/>
              </a:rPr>
              <a:t>贡献者本身</a:t>
            </a:r>
            <a:r>
              <a:rPr lang="zh-CN" altLang="en-US" sz="1600" dirty="0" smtClean="0">
                <a:solidFill>
                  <a:schemeClr val="tx1"/>
                </a:solidFill>
                <a:latin typeface="微软雅黑" pitchFamily="34" charset="-122"/>
                <a:ea typeface="微软雅黑" pitchFamily="34" charset="-122"/>
              </a:rPr>
              <a:t>能力的局限性导致其贡献</a:t>
            </a:r>
            <a:r>
              <a:rPr lang="zh-CN" altLang="en-US" sz="1600" dirty="0">
                <a:solidFill>
                  <a:schemeClr val="tx1"/>
                </a:solidFill>
                <a:latin typeface="微软雅黑" pitchFamily="34" charset="-122"/>
                <a:ea typeface="微软雅黑" pitchFamily="34" charset="-122"/>
              </a:rPr>
              <a:t>的代码</a:t>
            </a:r>
            <a:r>
              <a:rPr lang="zh-CN" altLang="en-US" sz="1600" b="1" dirty="0">
                <a:solidFill>
                  <a:schemeClr val="tx1"/>
                </a:solidFill>
                <a:latin typeface="微软雅黑" pitchFamily="34" charset="-122"/>
                <a:ea typeface="微软雅黑" pitchFamily="34" charset="-122"/>
              </a:rPr>
              <a:t>质量</a:t>
            </a:r>
            <a:r>
              <a:rPr lang="zh-CN" altLang="en-US" sz="1600" b="1" dirty="0" smtClean="0">
                <a:solidFill>
                  <a:schemeClr val="tx1"/>
                </a:solidFill>
                <a:latin typeface="微软雅黑" pitchFamily="34" charset="-122"/>
                <a:ea typeface="微软雅黑" pitchFamily="34" charset="-122"/>
              </a:rPr>
              <a:t>参差不齐</a:t>
            </a:r>
            <a:endParaRPr lang="en-US" altLang="zh-CN" sz="1600" b="1"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a:solidFill>
                  <a:schemeClr val="tx1"/>
                </a:solidFill>
                <a:latin typeface="微软雅黑" pitchFamily="34" charset="-122"/>
                <a:ea typeface="微软雅黑" pitchFamily="34" charset="-122"/>
              </a:rPr>
              <a:t>高效地质量评估</a:t>
            </a:r>
            <a:r>
              <a:rPr lang="zh-CN" altLang="en-US" sz="1600" dirty="0" smtClean="0">
                <a:solidFill>
                  <a:schemeClr val="tx1"/>
                </a:solidFill>
                <a:latin typeface="微软雅黑" pitchFamily="34" charset="-122"/>
                <a:ea typeface="微软雅黑" pitchFamily="34" charset="-122"/>
              </a:rPr>
              <a:t>机制是软件</a:t>
            </a:r>
            <a:r>
              <a:rPr lang="zh-CN" altLang="en-US" sz="1600" dirty="0">
                <a:solidFill>
                  <a:schemeClr val="tx1"/>
                </a:solidFill>
                <a:latin typeface="微软雅黑" pitchFamily="34" charset="-122"/>
                <a:ea typeface="微软雅黑" pitchFamily="34" charset="-122"/>
              </a:rPr>
              <a:t>高质量演化成长的</a:t>
            </a:r>
            <a:r>
              <a:rPr lang="zh-CN" altLang="en-US" sz="1600" dirty="0" smtClean="0">
                <a:solidFill>
                  <a:schemeClr val="tx1"/>
                </a:solidFill>
                <a:latin typeface="微软雅黑" pitchFamily="34" charset="-122"/>
                <a:ea typeface="微软雅黑" pitchFamily="34" charset="-122"/>
              </a:rPr>
              <a:t>关键性技术</a:t>
            </a:r>
            <a:endParaRPr lang="en-US" altLang="zh-CN" sz="1600" dirty="0">
              <a:solidFill>
                <a:schemeClr val="tx1"/>
              </a:solidFill>
              <a:latin typeface="微软雅黑" pitchFamily="34" charset="-122"/>
              <a:ea typeface="微软雅黑" pitchFamily="34" charset="-122"/>
            </a:endParaRPr>
          </a:p>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a:solidFill>
                  <a:schemeClr val="tx1"/>
                </a:solidFill>
                <a:latin typeface="微软雅黑" pitchFamily="34" charset="-122"/>
                <a:ea typeface="微软雅黑" pitchFamily="34" charset="-122"/>
              </a:rPr>
              <a:t>解决</a:t>
            </a:r>
            <a:r>
              <a:rPr lang="zh-CN" altLang="en-US" sz="2000" dirty="0" smtClean="0">
                <a:solidFill>
                  <a:schemeClr val="tx1"/>
                </a:solidFill>
                <a:latin typeface="微软雅黑" pitchFamily="34" charset="-122"/>
                <a:ea typeface="微软雅黑" pitchFamily="34" charset="-122"/>
              </a:rPr>
              <a:t>思路</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基于</a:t>
            </a:r>
            <a:r>
              <a:rPr lang="zh-CN" altLang="en-US" sz="1600" dirty="0">
                <a:solidFill>
                  <a:schemeClr val="tx1"/>
                </a:solidFill>
                <a:latin typeface="微软雅黑" pitchFamily="34" charset="-122"/>
                <a:ea typeface="微软雅黑" pitchFamily="34" charset="-122"/>
              </a:rPr>
              <a:t>代码审阅历史的</a:t>
            </a:r>
            <a:r>
              <a:rPr lang="zh-CN" altLang="en-US" sz="1600" b="1" dirty="0">
                <a:solidFill>
                  <a:schemeClr val="tx1"/>
                </a:solidFill>
                <a:latin typeface="微软雅黑" pitchFamily="34" charset="-122"/>
                <a:ea typeface="微软雅黑" pitchFamily="34" charset="-122"/>
              </a:rPr>
              <a:t>多维</a:t>
            </a:r>
            <a:r>
              <a:rPr lang="zh-CN" altLang="en-US" sz="1600" b="1" dirty="0" smtClean="0">
                <a:solidFill>
                  <a:schemeClr val="tx1"/>
                </a:solidFill>
                <a:latin typeface="微软雅黑" pitchFamily="34" charset="-122"/>
                <a:ea typeface="微软雅黑" pitchFamily="34" charset="-122"/>
              </a:rPr>
              <a:t>特征</a:t>
            </a:r>
            <a:r>
              <a:rPr lang="zh-CN" altLang="en-US" sz="1600" dirty="0" smtClean="0">
                <a:solidFill>
                  <a:schemeClr val="tx1"/>
                </a:solidFill>
                <a:latin typeface="微软雅黑" pitchFamily="34" charset="-122"/>
                <a:ea typeface="微软雅黑" pitchFamily="34" charset="-122"/>
              </a:rPr>
              <a:t>（代码结构、开发过程、开发者），</a:t>
            </a:r>
            <a:r>
              <a:rPr lang="zh-CN" altLang="en-US" sz="1600" dirty="0">
                <a:solidFill>
                  <a:schemeClr val="tx1"/>
                </a:solidFill>
                <a:latin typeface="微软雅黑" pitchFamily="34" charset="-122"/>
                <a:ea typeface="微软雅黑" pitchFamily="34" charset="-122"/>
              </a:rPr>
              <a:t>建立贡献缺陷的预测模型</a:t>
            </a:r>
            <a:endParaRPr lang="en-US" altLang="zh-CN" sz="1600" dirty="0">
              <a:solidFill>
                <a:schemeClr val="tx1"/>
              </a:solidFill>
              <a:latin typeface="微软雅黑" pitchFamily="34" charset="-122"/>
              <a:ea typeface="微软雅黑" pitchFamily="34" charset="-122"/>
            </a:endParaRPr>
          </a:p>
          <a:p>
            <a:pPr marL="342900" indent="-342900">
              <a:lnSpc>
                <a:spcPct val="90000"/>
              </a:lnSpc>
              <a:spcBef>
                <a:spcPct val="20000"/>
              </a:spcBef>
              <a:spcAft>
                <a:spcPct val="15000"/>
              </a:spcAft>
              <a:buClr>
                <a:schemeClr val="tx1"/>
              </a:buClr>
              <a:buSzPct val="70000"/>
              <a:buFont typeface="Wingdings" panose="05000000000000000000" pitchFamily="2" charset="2"/>
              <a:buChar char="n"/>
            </a:pPr>
            <a:endParaRPr lang="en-US" altLang="zh-CN" sz="1200" dirty="0" smtClean="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342747713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xEl>
                                              <p:pRg st="3" end="3"/>
                                            </p:txEl>
                                          </p:spTgt>
                                        </p:tgtEl>
                                        <p:attrNameLst>
                                          <p:attrName>style.visibility</p:attrName>
                                        </p:attrNameLst>
                                      </p:cBhvr>
                                      <p:to>
                                        <p:strVal val="visible"/>
                                      </p:to>
                                    </p:set>
                                    <p:animEffect transition="in" filter="wipe(up)">
                                      <p:cBhvr>
                                        <p:cTn id="7" dur="500"/>
                                        <p:tgtEl>
                                          <p:spTgt spid="31">
                                            <p:txEl>
                                              <p:pRg st="3" end="3"/>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1">
                                            <p:txEl>
                                              <p:pRg st="4" end="4"/>
                                            </p:txEl>
                                          </p:spTgt>
                                        </p:tgtEl>
                                        <p:attrNameLst>
                                          <p:attrName>style.visibility</p:attrName>
                                        </p:attrNameLst>
                                      </p:cBhvr>
                                      <p:to>
                                        <p:strVal val="visible"/>
                                      </p:to>
                                    </p:set>
                                    <p:animEffect transition="in" filter="wipe(up)">
                                      <p:cBhvr>
                                        <p:cTn id="10" dur="500"/>
                                        <p:tgtEl>
                                          <p:spTgt spid="31">
                                            <p:txEl>
                                              <p:pRg st="4" end="4"/>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769433"/>
            <a:chOff x="484627" y="933159"/>
            <a:chExt cx="3591247" cy="769433"/>
          </a:xfrm>
        </p:grpSpPr>
        <p:sp>
          <p:nvSpPr>
            <p:cNvPr id="28" name="矩形 27"/>
            <p:cNvSpPr/>
            <p:nvPr/>
          </p:nvSpPr>
          <p:spPr>
            <a:xfrm>
              <a:off x="484627" y="933159"/>
              <a:ext cx="3591247" cy="769433"/>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大众贡献的质量持续优化</a:t>
              </a:r>
              <a:endParaRPr lang="zh-CN" altLang="en-US" sz="2200" b="1" dirty="0">
                <a:solidFill>
                  <a:schemeClr val="tx1">
                    <a:lumMod val="65000"/>
                    <a:lumOff val="35000"/>
                  </a:schemeClr>
                </a:solidFill>
                <a:latin typeface="微软雅黑" pitchFamily="34" charset="-122"/>
                <a:ea typeface="微软雅黑" pitchFamily="34" charset="-122"/>
              </a:endParaRPr>
            </a:p>
            <a:p>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27</a:t>
            </a:fld>
            <a:endParaRPr lang="zh-HK" altLang="en-US">
              <a:solidFill>
                <a:prstClr val="black">
                  <a:tint val="75000"/>
                </a:prstClr>
              </a:solidFill>
            </a:endParaRPr>
          </a:p>
        </p:txBody>
      </p:sp>
      <p:sp>
        <p:nvSpPr>
          <p:cNvPr id="31" name="任意多边形 30"/>
          <p:cNvSpPr/>
          <p:nvPr/>
        </p:nvSpPr>
        <p:spPr>
          <a:xfrm>
            <a:off x="483311" y="1507814"/>
            <a:ext cx="7866605" cy="247001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smtClean="0">
                <a:solidFill>
                  <a:schemeClr val="tx1"/>
                </a:solidFill>
                <a:latin typeface="微软雅黑" pitchFamily="34" charset="-122"/>
                <a:ea typeface="微软雅黑" pitchFamily="34" charset="-122"/>
              </a:rPr>
              <a:t>研究意义</a:t>
            </a:r>
            <a:endParaRPr lang="en-US" altLang="zh-CN" sz="20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大众贡献者在代码审阅的驱动下</a:t>
            </a:r>
            <a:r>
              <a:rPr lang="zh-CN" altLang="en-US" sz="1600" b="1" dirty="0" smtClean="0">
                <a:solidFill>
                  <a:schemeClr val="tx1"/>
                </a:solidFill>
                <a:latin typeface="微软雅黑" pitchFamily="34" charset="-122"/>
                <a:ea typeface="微软雅黑" pitchFamily="34" charset="-122"/>
              </a:rPr>
              <a:t>动态更新</a:t>
            </a:r>
            <a:r>
              <a:rPr lang="zh-CN" altLang="en-US" sz="1600" dirty="0" smtClean="0">
                <a:solidFill>
                  <a:schemeClr val="tx1"/>
                </a:solidFill>
                <a:latin typeface="微软雅黑" pitchFamily="34" charset="-122"/>
                <a:ea typeface="微软雅黑" pitchFamily="34" charset="-122"/>
              </a:rPr>
              <a:t>其代码修改</a:t>
            </a:r>
            <a:endParaRPr lang="en-US" altLang="zh-CN" sz="1600" b="1"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a:solidFill>
                  <a:schemeClr val="tx1"/>
                </a:solidFill>
                <a:latin typeface="微软雅黑" pitchFamily="34" charset="-122"/>
                <a:ea typeface="微软雅黑" pitchFamily="34" charset="-122"/>
              </a:rPr>
              <a:t>良好组织的审阅过程</a:t>
            </a:r>
            <a:r>
              <a:rPr lang="zh-CN" altLang="en-US" sz="1600" dirty="0" smtClean="0">
                <a:solidFill>
                  <a:schemeClr val="tx1"/>
                </a:solidFill>
                <a:latin typeface="微软雅黑" pitchFamily="34" charset="-122"/>
                <a:ea typeface="微软雅黑" pitchFamily="34" charset="-122"/>
              </a:rPr>
              <a:t>能够提高</a:t>
            </a:r>
            <a:r>
              <a:rPr lang="zh-CN" altLang="en-US" sz="1600" dirty="0">
                <a:solidFill>
                  <a:schemeClr val="tx1"/>
                </a:solidFill>
                <a:latin typeface="微软雅黑" pitchFamily="34" charset="-122"/>
                <a:ea typeface="微软雅黑" pitchFamily="34" charset="-122"/>
              </a:rPr>
              <a:t>大众贡献的</a:t>
            </a:r>
            <a:r>
              <a:rPr lang="zh-CN" altLang="en-US" sz="1600" dirty="0" smtClean="0">
                <a:solidFill>
                  <a:schemeClr val="tx1"/>
                </a:solidFill>
                <a:latin typeface="微软雅黑" pitchFamily="34" charset="-122"/>
                <a:ea typeface="微软雅黑" pitchFamily="34" charset="-122"/>
              </a:rPr>
              <a:t>汇聚质量和效率</a:t>
            </a:r>
            <a:endParaRPr lang="en-US" altLang="zh-CN" sz="1600" dirty="0" smtClean="0">
              <a:solidFill>
                <a:schemeClr val="tx1"/>
              </a:solidFill>
              <a:latin typeface="微软雅黑" pitchFamily="34" charset="-122"/>
              <a:ea typeface="微软雅黑" pitchFamily="34" charset="-122"/>
            </a:endParaRPr>
          </a:p>
          <a:p>
            <a:pPr marL="342900" lvl="1" indent="-342900">
              <a:lnSpc>
                <a:spcPct val="90000"/>
              </a:lnSpc>
              <a:spcBef>
                <a:spcPct val="20000"/>
              </a:spcBef>
              <a:spcAft>
                <a:spcPct val="15000"/>
              </a:spcAft>
              <a:buClr>
                <a:schemeClr val="tx1"/>
              </a:buClr>
              <a:buSzPct val="70000"/>
              <a:buFont typeface="Wingdings" panose="05000000000000000000" pitchFamily="2" charset="2"/>
              <a:buChar char="n"/>
            </a:pPr>
            <a:r>
              <a:rPr lang="zh-CN" altLang="en-US" sz="2000" dirty="0">
                <a:solidFill>
                  <a:schemeClr val="tx1"/>
                </a:solidFill>
                <a:latin typeface="微软雅黑" pitchFamily="34" charset="-122"/>
                <a:ea typeface="微软雅黑" pitchFamily="34" charset="-122"/>
              </a:rPr>
              <a:t>解决思路</a:t>
            </a:r>
            <a:endParaRPr lang="en-US" altLang="zh-CN" sz="2000" dirty="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“评论</a:t>
            </a:r>
            <a:r>
              <a:rPr lang="en-US" altLang="zh-CN" sz="1600" dirty="0">
                <a:solidFill>
                  <a:schemeClr val="tx1"/>
                </a:solidFill>
                <a:latin typeface="微软雅黑" pitchFamily="34" charset="-122"/>
                <a:ea typeface="微软雅黑" pitchFamily="34" charset="-122"/>
              </a:rPr>
              <a:t>-</a:t>
            </a:r>
            <a:r>
              <a:rPr lang="zh-CN" altLang="en-US" sz="1600" dirty="0">
                <a:solidFill>
                  <a:schemeClr val="tx1"/>
                </a:solidFill>
                <a:latin typeface="微软雅黑" pitchFamily="34" charset="-122"/>
                <a:ea typeface="微软雅黑" pitchFamily="34" charset="-122"/>
              </a:rPr>
              <a:t>质量变化 ”关联模式</a:t>
            </a:r>
            <a:r>
              <a:rPr lang="zh-CN" altLang="en-US" sz="1600" dirty="0" smtClean="0">
                <a:solidFill>
                  <a:schemeClr val="tx1"/>
                </a:solidFill>
                <a:latin typeface="微软雅黑" pitchFamily="34" charset="-122"/>
                <a:ea typeface="微软雅黑" pitchFamily="34" charset="-122"/>
              </a:rPr>
              <a:t>挖掘</a:t>
            </a:r>
            <a:endParaRPr lang="en-US" altLang="zh-CN" sz="16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实时代码评估与审阅行为检测</a:t>
            </a:r>
            <a:endParaRPr lang="en-US" altLang="zh-CN" sz="1600" dirty="0" smtClean="0">
              <a:solidFill>
                <a:schemeClr val="tx1"/>
              </a:solidFill>
              <a:latin typeface="微软雅黑" pitchFamily="34" charset="-122"/>
              <a:ea typeface="微软雅黑" pitchFamily="34" charset="-122"/>
            </a:endParaRPr>
          </a:p>
          <a:p>
            <a:pPr marL="742950" lvl="1" indent="-285750">
              <a:lnSpc>
                <a:spcPct val="114000"/>
              </a:lnSpc>
              <a:spcBef>
                <a:spcPct val="20000"/>
              </a:spcBef>
              <a:spcAft>
                <a:spcPct val="15000"/>
              </a:spcAft>
              <a:buClr>
                <a:schemeClr val="tx1"/>
              </a:buClr>
              <a:buSzPct val="70000"/>
              <a:buFont typeface="Wingdings" panose="05000000000000000000" pitchFamily="2" charset="2"/>
              <a:buChar char="Ø"/>
            </a:pPr>
            <a:r>
              <a:rPr lang="zh-CN" altLang="en-US" sz="1600" dirty="0" smtClean="0">
                <a:solidFill>
                  <a:schemeClr val="tx1"/>
                </a:solidFill>
                <a:latin typeface="微软雅黑" pitchFamily="34" charset="-122"/>
                <a:ea typeface="微软雅黑" pitchFamily="34" charset="-122"/>
              </a:rPr>
              <a:t>审阅过程积极引导</a:t>
            </a:r>
            <a:endParaRPr lang="zh-CN" altLang="en-US" sz="1600" dirty="0">
              <a:solidFill>
                <a:schemeClr val="tx1"/>
              </a:solidFill>
              <a:latin typeface="微软雅黑" pitchFamily="34" charset="-122"/>
              <a:ea typeface="微软雅黑" pitchFamily="34" charset="-122"/>
            </a:endParaRPr>
          </a:p>
        </p:txBody>
      </p:sp>
      <p:pic>
        <p:nvPicPr>
          <p:cNvPr id="2" name="图片 1"/>
          <p:cNvPicPr>
            <a:picLocks noChangeAspect="1"/>
          </p:cNvPicPr>
          <p:nvPr/>
        </p:nvPicPr>
        <p:blipFill>
          <a:blip r:embed="rId3"/>
          <a:stretch>
            <a:fillRect/>
          </a:stretch>
        </p:blipFill>
        <p:spPr>
          <a:xfrm>
            <a:off x="2458208" y="4181256"/>
            <a:ext cx="4592661" cy="255280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09082294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xEl>
                                              <p:pRg st="3" end="3"/>
                                            </p:txEl>
                                          </p:spTgt>
                                        </p:tgtEl>
                                        <p:attrNameLst>
                                          <p:attrName>style.visibility</p:attrName>
                                        </p:attrNameLst>
                                      </p:cBhvr>
                                      <p:to>
                                        <p:strVal val="visible"/>
                                      </p:to>
                                    </p:set>
                                    <p:animEffect transition="in" filter="wipe(up)">
                                      <p:cBhvr>
                                        <p:cTn id="7" dur="500"/>
                                        <p:tgtEl>
                                          <p:spTgt spid="31">
                                            <p:txEl>
                                              <p:pRg st="3" end="3"/>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1">
                                            <p:txEl>
                                              <p:pRg st="4" end="4"/>
                                            </p:txEl>
                                          </p:spTgt>
                                        </p:tgtEl>
                                        <p:attrNameLst>
                                          <p:attrName>style.visibility</p:attrName>
                                        </p:attrNameLst>
                                      </p:cBhvr>
                                      <p:to>
                                        <p:strVal val="visible"/>
                                      </p:to>
                                    </p:set>
                                    <p:animEffect transition="in" filter="wipe(up)">
                                      <p:cBhvr>
                                        <p:cTn id="10" dur="500"/>
                                        <p:tgtEl>
                                          <p:spTgt spid="31">
                                            <p:txEl>
                                              <p:pRg st="4" end="4"/>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1">
                                            <p:txEl>
                                              <p:pRg st="5" end="5"/>
                                            </p:txEl>
                                          </p:spTgt>
                                        </p:tgtEl>
                                        <p:attrNameLst>
                                          <p:attrName>style.visibility</p:attrName>
                                        </p:attrNameLst>
                                      </p:cBhvr>
                                      <p:to>
                                        <p:strVal val="visible"/>
                                      </p:to>
                                    </p:set>
                                    <p:animEffect transition="in" filter="wipe(up)">
                                      <p:cBhvr>
                                        <p:cTn id="13" dur="500"/>
                                        <p:tgtEl>
                                          <p:spTgt spid="31">
                                            <p:txEl>
                                              <p:pRg st="5" end="5"/>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1">
                                            <p:txEl>
                                              <p:pRg st="6" end="6"/>
                                            </p:txEl>
                                          </p:spTgt>
                                        </p:tgtEl>
                                        <p:attrNameLst>
                                          <p:attrName>style.visibility</p:attrName>
                                        </p:attrNameLst>
                                      </p:cBhvr>
                                      <p:to>
                                        <p:strVal val="visible"/>
                                      </p:to>
                                    </p:set>
                                    <p:animEffect transition="in" filter="wipe(up)">
                                      <p:cBhvr>
                                        <p:cTn id="16" dur="500"/>
                                        <p:tgtEl>
                                          <p:spTgt spid="31">
                                            <p:txEl>
                                              <p:pRg st="6" end="6"/>
                                            </p:txEl>
                                          </p:spTgt>
                                        </p:tgtEl>
                                      </p:cBhvr>
                                    </p:animEffect>
                                  </p:childTnLst>
                                </p:cTn>
                              </p:par>
                              <p:par>
                                <p:cTn id="17" presetID="22" presetClass="entr" presetSubtype="1"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预期创新点</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Oval 22"/>
          <p:cNvSpPr>
            <a:spLocks noChangeArrowheads="1"/>
          </p:cNvSpPr>
          <p:nvPr/>
        </p:nvSpPr>
        <p:spPr bwMode="auto">
          <a:xfrm>
            <a:off x="3943193" y="2194357"/>
            <a:ext cx="1118419" cy="1078424"/>
          </a:xfrm>
          <a:prstGeom prst="ellipse">
            <a:avLst/>
          </a:prstGeom>
          <a:solidFill>
            <a:srgbClr val="E74E3E"/>
          </a:solidFill>
          <a:ln>
            <a:noFill/>
          </a:ln>
        </p:spPr>
        <p:txBody>
          <a:bodyPr vert="horz" wrap="square" lIns="75493" tIns="37746" rIns="75493" bIns="37746" numCol="1" anchor="ctr" anchorCtr="0" compatLnSpc="1">
            <a:prstTxWarp prst="textNoShape">
              <a:avLst/>
            </a:prstTxWarp>
          </a:bodyPr>
          <a:lstStyle/>
          <a:p>
            <a:pPr algn="ctr"/>
            <a:r>
              <a:rPr lang="zh-CN" altLang="en-US" sz="2400" b="1" dirty="0" smtClean="0">
                <a:solidFill>
                  <a:schemeClr val="bg1"/>
                </a:solidFill>
                <a:latin typeface="微软雅黑" pitchFamily="34" charset="-122"/>
                <a:ea typeface="微软雅黑" pitchFamily="34" charset="-122"/>
              </a:rPr>
              <a:t>创新</a:t>
            </a:r>
            <a:endParaRPr lang="zh-CN" altLang="en-US" sz="2400" b="1" baseline="-3000" dirty="0">
              <a:solidFill>
                <a:schemeClr val="bg1"/>
              </a:solidFill>
              <a:latin typeface="微软雅黑" pitchFamily="34" charset="-122"/>
              <a:ea typeface="微软雅黑" pitchFamily="34" charset="-122"/>
            </a:endParaRPr>
          </a:p>
        </p:txBody>
      </p:sp>
      <p:sp>
        <p:nvSpPr>
          <p:cNvPr id="16" name="Line 23"/>
          <p:cNvSpPr>
            <a:spLocks noChangeShapeType="1"/>
          </p:cNvSpPr>
          <p:nvPr/>
        </p:nvSpPr>
        <p:spPr bwMode="auto">
          <a:xfrm flipH="1">
            <a:off x="936085" y="2728855"/>
            <a:ext cx="2406153" cy="24143"/>
          </a:xfrm>
          <a:prstGeom prst="line">
            <a:avLst/>
          </a:prstGeom>
          <a:noFill/>
          <a:ln w="5" cap="flat">
            <a:solidFill>
              <a:srgbClr val="33333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24"/>
          <p:cNvSpPr>
            <a:spLocks noEditPoints="1"/>
          </p:cNvSpPr>
          <p:nvPr/>
        </p:nvSpPr>
        <p:spPr bwMode="auto">
          <a:xfrm>
            <a:off x="3059208" y="2574985"/>
            <a:ext cx="283031" cy="30305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1836828" y="2574985"/>
            <a:ext cx="288130" cy="30305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27"/>
          <p:cNvSpPr>
            <a:spLocks/>
          </p:cNvSpPr>
          <p:nvPr/>
        </p:nvSpPr>
        <p:spPr bwMode="auto">
          <a:xfrm>
            <a:off x="3138458" y="2847038"/>
            <a:ext cx="1084451" cy="108657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29"/>
          <p:cNvSpPr>
            <a:spLocks/>
          </p:cNvSpPr>
          <p:nvPr/>
        </p:nvSpPr>
        <p:spPr bwMode="auto">
          <a:xfrm>
            <a:off x="1901780" y="2855192"/>
            <a:ext cx="2256177" cy="228458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TextBox 17"/>
          <p:cNvSpPr txBox="1"/>
          <p:nvPr/>
        </p:nvSpPr>
        <p:spPr>
          <a:xfrm>
            <a:off x="4372272" y="3430609"/>
            <a:ext cx="430249" cy="768726"/>
          </a:xfrm>
          <a:prstGeom prst="rect">
            <a:avLst/>
          </a:prstGeom>
          <a:noFill/>
        </p:spPr>
        <p:txBody>
          <a:bodyPr wrap="square" lIns="75493" tIns="37746" rIns="75493" bIns="37746" rtlCol="0" anchor="ctr">
            <a:spAutoFit/>
          </a:bodyPr>
          <a:lstStyle/>
          <a:p>
            <a:r>
              <a:rPr lang="en-US" altLang="zh-CN" sz="4500" dirty="0">
                <a:solidFill>
                  <a:srgbClr val="21AB82"/>
                </a:solidFill>
                <a:latin typeface="微软雅黑" pitchFamily="34" charset="-122"/>
                <a:ea typeface="微软雅黑" pitchFamily="34" charset="-122"/>
              </a:rPr>
              <a:t>A</a:t>
            </a:r>
            <a:endParaRPr lang="zh-CN" altLang="en-US" sz="4500" dirty="0">
              <a:solidFill>
                <a:srgbClr val="21AB82"/>
              </a:solidFill>
              <a:latin typeface="微软雅黑" pitchFamily="34" charset="-122"/>
              <a:ea typeface="微软雅黑" pitchFamily="34" charset="-122"/>
            </a:endParaRPr>
          </a:p>
        </p:txBody>
      </p:sp>
      <p:sp>
        <p:nvSpPr>
          <p:cNvPr id="36" name="TextBox 18"/>
          <p:cNvSpPr txBox="1"/>
          <p:nvPr/>
        </p:nvSpPr>
        <p:spPr>
          <a:xfrm>
            <a:off x="4383151" y="4640425"/>
            <a:ext cx="396877" cy="768726"/>
          </a:xfrm>
          <a:prstGeom prst="rect">
            <a:avLst/>
          </a:prstGeom>
          <a:noFill/>
        </p:spPr>
        <p:txBody>
          <a:bodyPr wrap="square" lIns="75493" tIns="37746" rIns="75493" bIns="37746" rtlCol="0" anchor="ctr">
            <a:spAutoFit/>
          </a:bodyPr>
          <a:lstStyle/>
          <a:p>
            <a:r>
              <a:rPr lang="en-US" altLang="zh-CN" sz="4500" dirty="0">
                <a:solidFill>
                  <a:srgbClr val="F14124"/>
                </a:solidFill>
                <a:latin typeface="微软雅黑" pitchFamily="34" charset="-122"/>
                <a:ea typeface="微软雅黑" pitchFamily="34" charset="-122"/>
              </a:rPr>
              <a:t>B</a:t>
            </a:r>
            <a:endParaRPr lang="zh-CN" altLang="en-US" sz="4500" dirty="0">
              <a:solidFill>
                <a:srgbClr val="F14124"/>
              </a:solidFill>
              <a:latin typeface="微软雅黑" pitchFamily="34" charset="-122"/>
              <a:ea typeface="微软雅黑" pitchFamily="34" charset="-122"/>
            </a:endParaRPr>
          </a:p>
        </p:txBody>
      </p:sp>
      <p:sp>
        <p:nvSpPr>
          <p:cNvPr id="38" name="TextBox 20"/>
          <p:cNvSpPr txBox="1"/>
          <p:nvPr/>
        </p:nvSpPr>
        <p:spPr>
          <a:xfrm>
            <a:off x="5005222" y="4618903"/>
            <a:ext cx="2990137" cy="814893"/>
          </a:xfrm>
          <a:prstGeom prst="rect">
            <a:avLst/>
          </a:prstGeom>
          <a:noFill/>
        </p:spPr>
        <p:txBody>
          <a:bodyPr wrap="square" lIns="75493" tIns="37746" rIns="75493" bIns="37746" rtlCol="0">
            <a:spAutoFit/>
          </a:bodyPr>
          <a:lstStyle/>
          <a:p>
            <a:pPr>
              <a:lnSpc>
                <a:spcPct val="15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sym typeface="微软雅黑" pitchFamily="34" charset="-122"/>
              </a:rPr>
              <a:t>提升人工审查的自动化水平，降低人工成本</a:t>
            </a:r>
            <a:endPar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9" name="TextBox 21"/>
          <p:cNvSpPr txBox="1"/>
          <p:nvPr/>
        </p:nvSpPr>
        <p:spPr>
          <a:xfrm>
            <a:off x="4999395" y="3438629"/>
            <a:ext cx="3108286" cy="814893"/>
          </a:xfrm>
          <a:prstGeom prst="rect">
            <a:avLst/>
          </a:prstGeom>
          <a:noFill/>
        </p:spPr>
        <p:txBody>
          <a:bodyPr wrap="square" lIns="75493" tIns="37746" rIns="75493" bIns="37746" rtlCol="0">
            <a:spAutoFit/>
          </a:bodyPr>
          <a:lstStyle/>
          <a:p>
            <a:pPr>
              <a:lnSpc>
                <a:spcPct val="15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sym typeface="微软雅黑" pitchFamily="34" charset="-122"/>
              </a:rPr>
              <a:t>代码审阅过程的最佳实践模式，提高协同效率</a:t>
            </a:r>
            <a:endParaRPr lang="zh-CN" altLang="en-US" sz="1600" dirty="0">
              <a:latin typeface="微软雅黑" pitchFamily="34" charset="-122"/>
              <a:ea typeface="微软雅黑" pitchFamily="34" charset="-122"/>
              <a:sym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28</a:t>
            </a:fld>
            <a:endParaRPr lang="zh-HK" altLang="en-US">
              <a:solidFill>
                <a:prstClr val="black">
                  <a:tint val="75000"/>
                </a:prstClr>
              </a:solidFill>
            </a:endParaRPr>
          </a:p>
        </p:txBody>
      </p:sp>
    </p:spTree>
    <p:extLst>
      <p:ext uri="{BB962C8B-B14F-4D97-AF65-F5344CB8AC3E}">
        <p14:creationId xmlns:p14="http://schemas.microsoft.com/office/powerpoint/2010/main" val="283834100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 calcmode="lin" valueType="num">
                                      <p:cBhvr>
                                        <p:cTn id="25" dur="500" fill="hold"/>
                                        <p:tgtEl>
                                          <p:spTgt spid="31"/>
                                        </p:tgtEl>
                                        <p:attrNameLst>
                                          <p:attrName>style.rotation</p:attrName>
                                        </p:attrNameLst>
                                      </p:cBhvr>
                                      <p:tavLst>
                                        <p:tav tm="0">
                                          <p:val>
                                            <p:fltVal val="360"/>
                                          </p:val>
                                        </p:tav>
                                        <p:tav tm="100000">
                                          <p:val>
                                            <p:fltVal val="0"/>
                                          </p:val>
                                        </p:tav>
                                      </p:tavLst>
                                    </p:anim>
                                    <p:animEffect transition="in" filter="fade">
                                      <p:cBhvr>
                                        <p:cTn id="26" dur="500"/>
                                        <p:tgtEl>
                                          <p:spTgt spid="31"/>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par>
                          <p:cTn id="31" fill="hold">
                            <p:stCondLst>
                              <p:cond delay="2400"/>
                            </p:stCondLst>
                            <p:childTnLst>
                              <p:par>
                                <p:cTn id="32" presetID="45"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anim calcmode="lin" valueType="num">
                                      <p:cBhvr>
                                        <p:cTn id="35" dur="500" fill="hold"/>
                                        <p:tgtEl>
                                          <p:spTgt spid="35"/>
                                        </p:tgtEl>
                                        <p:attrNameLst>
                                          <p:attrName>ppt_w</p:attrName>
                                        </p:attrNameLst>
                                      </p:cBhvr>
                                      <p:tavLst>
                                        <p:tav tm="0" fmla="#ppt_w*sin(2.5*pi*$)">
                                          <p:val>
                                            <p:fltVal val="0"/>
                                          </p:val>
                                        </p:tav>
                                        <p:tav tm="100000">
                                          <p:val>
                                            <p:fltVal val="1"/>
                                          </p:val>
                                        </p:tav>
                                      </p:tavLst>
                                    </p:anim>
                                    <p:anim calcmode="lin" valueType="num">
                                      <p:cBhvr>
                                        <p:cTn id="36" dur="500" fill="hold"/>
                                        <p:tgtEl>
                                          <p:spTgt spid="35"/>
                                        </p:tgtEl>
                                        <p:attrNameLst>
                                          <p:attrName>ppt_h</p:attrName>
                                        </p:attrNameLst>
                                      </p:cBhvr>
                                      <p:tavLst>
                                        <p:tav tm="0">
                                          <p:val>
                                            <p:strVal val="#ppt_h"/>
                                          </p:val>
                                        </p:tav>
                                        <p:tav tm="100000">
                                          <p:val>
                                            <p:strVal val="#ppt_h"/>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2900"/>
                            </p:stCondLst>
                            <p:childTnLst>
                              <p:par>
                                <p:cTn id="41" presetID="45"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anim calcmode="lin" valueType="num">
                                      <p:cBhvr>
                                        <p:cTn id="44" dur="500" fill="hold"/>
                                        <p:tgtEl>
                                          <p:spTgt spid="36"/>
                                        </p:tgtEl>
                                        <p:attrNameLst>
                                          <p:attrName>ppt_w</p:attrName>
                                        </p:attrNameLst>
                                      </p:cBhvr>
                                      <p:tavLst>
                                        <p:tav tm="0" fmla="#ppt_w*sin(2.5*pi*$)">
                                          <p:val>
                                            <p:fltVal val="0"/>
                                          </p:val>
                                        </p:tav>
                                        <p:tav tm="100000">
                                          <p:val>
                                            <p:fltVal val="1"/>
                                          </p:val>
                                        </p:tav>
                                      </p:tavLst>
                                    </p:anim>
                                    <p:anim calcmode="lin" valueType="num">
                                      <p:cBhvr>
                                        <p:cTn id="45" dur="500" fill="hold"/>
                                        <p:tgtEl>
                                          <p:spTgt spid="36"/>
                                        </p:tgtEl>
                                        <p:attrNameLst>
                                          <p:attrName>ppt_h</p:attrName>
                                        </p:attrNameLst>
                                      </p:cBhvr>
                                      <p:tavLst>
                                        <p:tav tm="0">
                                          <p:val>
                                            <p:strVal val="#ppt_h"/>
                                          </p:val>
                                        </p:tav>
                                        <p:tav tm="100000">
                                          <p:val>
                                            <p:strVal val="#ppt_h"/>
                                          </p:val>
                                        </p:tav>
                                      </p:tavLst>
                                    </p:anim>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par>
                          <p:cTn id="49" fill="hold">
                            <p:stCondLst>
                              <p:cond delay="3400"/>
                            </p:stCondLst>
                            <p:childTnLst>
                              <p:par>
                                <p:cTn id="50" presetID="2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1" grpId="0" animBg="1"/>
      <p:bldP spid="32" grpId="0" animBg="1"/>
      <p:bldP spid="34" grpId="0" animBg="1"/>
      <p:bldP spid="35" grpId="0"/>
      <p:bldP spid="36" grpId="0"/>
      <p:bldP spid="38" grpId="0"/>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smtClean="0">
                  <a:solidFill>
                    <a:schemeClr val="tx1">
                      <a:lumMod val="65000"/>
                      <a:lumOff val="35000"/>
                    </a:schemeClr>
                  </a:solidFill>
                  <a:latin typeface="微软雅黑" pitchFamily="34" charset="-122"/>
                  <a:ea typeface="微软雅黑" pitchFamily="34" charset="-122"/>
                </a:rPr>
                <a:t>初步研究</a:t>
              </a:r>
              <a:r>
                <a:rPr lang="zh-CN" altLang="en-US" sz="2200" b="1" dirty="0" smtClean="0">
                  <a:solidFill>
                    <a:schemeClr val="tx1">
                      <a:lumMod val="65000"/>
                      <a:lumOff val="35000"/>
                    </a:schemeClr>
                  </a:solidFill>
                  <a:latin typeface="微软雅黑" pitchFamily="34" charset="-122"/>
                  <a:ea typeface="微软雅黑" pitchFamily="34" charset="-122"/>
                </a:rPr>
                <a:t>成果</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29</a:t>
            </a:fld>
            <a:endParaRPr lang="zh-HK" altLang="en-US">
              <a:solidFill>
                <a:prstClr val="black">
                  <a:tint val="75000"/>
                </a:prstClr>
              </a:solidFill>
            </a:endParaRPr>
          </a:p>
        </p:txBody>
      </p:sp>
      <p:sp>
        <p:nvSpPr>
          <p:cNvPr id="33" name="任意多边形 32"/>
          <p:cNvSpPr/>
          <p:nvPr/>
        </p:nvSpPr>
        <p:spPr>
          <a:xfrm>
            <a:off x="410922" y="1606464"/>
            <a:ext cx="7563180" cy="396415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285750" indent="-285750">
              <a:buFont typeface="Wingdings" panose="05000000000000000000" pitchFamily="2" charset="2"/>
              <a:buChar char="ü"/>
            </a:pPr>
            <a:r>
              <a:rPr lang="zh-CN" altLang="en-US" sz="1600" dirty="0">
                <a:latin typeface="Times New Roman" panose="02020603050405020304" pitchFamily="18" charset="0"/>
                <a:ea typeface="微软雅黑" panose="020B0503020204020204" pitchFamily="34" charset="-122"/>
                <a:cs typeface="Times New Roman" panose="02020603050405020304" pitchFamily="18" charset="0"/>
              </a:rPr>
              <a:t>已</a:t>
            </a:r>
            <a:r>
              <a:rPr lang="zh-CN" altLang="en-US" sz="1600" dirty="0" smtClean="0">
                <a:latin typeface="Times New Roman" panose="02020603050405020304" pitchFamily="18" charset="0"/>
                <a:ea typeface="微软雅黑" panose="020B0503020204020204" pitchFamily="34" charset="-122"/>
                <a:cs typeface="Times New Roman" panose="02020603050405020304" pitchFamily="18" charset="0"/>
              </a:rPr>
              <a:t>发表</a:t>
            </a:r>
            <a:endParaRPr lang="en-US" altLang="zh-CN" sz="1600" dirty="0" smtClean="0">
              <a:latin typeface="Times New Roman" panose="02020603050405020304" pitchFamily="18" charset="0"/>
              <a:ea typeface="微软雅黑" panose="020B0503020204020204" pitchFamily="34" charset="-122"/>
              <a:cs typeface="Times New Roman" panose="02020603050405020304" pitchFamily="18" charset="0"/>
            </a:endParaRPr>
          </a:p>
          <a:p>
            <a:endParaRPr lang="en-US" altLang="zh-CN" sz="1600" dirty="0" smtClean="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r>
              <a:rPr lang="en-US" altLang="zh-CN" sz="1200" b="1" dirty="0" err="1" smtClean="0">
                <a:latin typeface="Times New Roman" panose="02020603050405020304" pitchFamily="18" charset="0"/>
                <a:ea typeface="微软雅黑" panose="020B0503020204020204" pitchFamily="34" charset="-122"/>
                <a:cs typeface="Times New Roman" panose="02020603050405020304" pitchFamily="18" charset="0"/>
              </a:rPr>
              <a:t>Zhixing</a:t>
            </a:r>
            <a:r>
              <a:rPr lang="en-US" altLang="zh-CN" sz="12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b="1" dirty="0">
                <a:latin typeface="Times New Roman" panose="02020603050405020304" pitchFamily="18" charset="0"/>
                <a:ea typeface="微软雅黑" panose="020B0503020204020204" pitchFamily="34" charset="-122"/>
                <a:cs typeface="Times New Roman" panose="02020603050405020304" pitchFamily="18" charset="0"/>
              </a:rPr>
              <a:t>Li</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Tao Wang, Yang Zhang, Yun Zhan, and Gang Yin. Query reformulation by leveraging crowd wisdom for scenario-based software search [C]. In Proceedings of the 8th Asia-Pacific Symposium on </a:t>
            </a:r>
            <a:r>
              <a:rPr lang="en-US" altLang="zh-CN" sz="1200" dirty="0" err="1" smtClean="0">
                <a:latin typeface="Times New Roman" panose="02020603050405020304" pitchFamily="18" charset="0"/>
                <a:ea typeface="微软雅黑" panose="020B0503020204020204" pitchFamily="34" charset="-122"/>
                <a:cs typeface="Times New Roman" panose="02020603050405020304" pitchFamily="18" charset="0"/>
              </a:rPr>
              <a:t>Internetware</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 EI</a:t>
            </a: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r>
              <a:rPr lang="en-US" altLang="zh-CN" sz="1200" b="1" dirty="0" err="1" smtClean="0">
                <a:latin typeface="Times New Roman" panose="02020603050405020304" pitchFamily="18" charset="0"/>
                <a:ea typeface="微软雅黑" panose="020B0503020204020204" pitchFamily="34" charset="-122"/>
                <a:cs typeface="Times New Roman" panose="02020603050405020304" pitchFamily="18" charset="0"/>
              </a:rPr>
              <a:t>Zhixing</a:t>
            </a:r>
            <a:r>
              <a:rPr lang="en-US" altLang="zh-CN" sz="12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b="1" dirty="0">
                <a:latin typeface="Times New Roman" panose="02020603050405020304" pitchFamily="18" charset="0"/>
                <a:ea typeface="微软雅黑" panose="020B0503020204020204" pitchFamily="34" charset="-122"/>
                <a:cs typeface="Times New Roman" panose="02020603050405020304" pitchFamily="18" charset="0"/>
              </a:rPr>
              <a:t>Li</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Gang Yin, Tao Wang, </a:t>
            </a:r>
            <a:r>
              <a:rPr lang="en-US" altLang="zh-CN" sz="1200" dirty="0" err="1" smtClean="0">
                <a:latin typeface="Times New Roman" panose="02020603050405020304" pitchFamily="18" charset="0"/>
                <a:ea typeface="微软雅黑" panose="020B0503020204020204" pitchFamily="34" charset="-122"/>
                <a:cs typeface="Times New Roman" panose="02020603050405020304" pitchFamily="18" charset="0"/>
              </a:rPr>
              <a:t>Yiang</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dirty="0" err="1">
                <a:latin typeface="Times New Roman" panose="02020603050405020304" pitchFamily="18" charset="0"/>
                <a:ea typeface="微软雅黑" panose="020B0503020204020204" pitchFamily="34" charset="-122"/>
                <a:cs typeface="Times New Roman" panose="02020603050405020304" pitchFamily="18" charset="0"/>
              </a:rPr>
              <a:t>Gan</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Yun </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Zhan and Yang </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Zhang. Octopus: a data acquisition system for open source software communities [C]. In Proceedings of the 2016 International Conference on Software Engineering and </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Application. EI</a:t>
            </a:r>
          </a:p>
          <a:p>
            <a:endParaRPr lang="en-US" altLang="zh-CN" sz="16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endParaRPr lang="en-US" altLang="zh-CN" sz="16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buFont typeface="微软雅黑" panose="020B0503020204020204" pitchFamily="34" charset="-122"/>
              <a:buChar char="☆"/>
            </a:pPr>
            <a:r>
              <a:rPr lang="zh-CN" altLang="en-US" sz="16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在审</a:t>
            </a:r>
            <a:endParaRPr lang="en-US" altLang="zh-CN" sz="16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742950" lvl="1" indent="-285750">
              <a:buFont typeface="微软雅黑" panose="020B0503020204020204" pitchFamily="34" charset="-122"/>
              <a:buChar char="☆"/>
            </a:pPr>
            <a:endParaRPr lang="en-US" altLang="zh-CN" sz="160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r>
              <a:rPr lang="en-US" altLang="zh-CN" sz="1200" b="1" dirty="0" err="1" smtClean="0">
                <a:latin typeface="Times New Roman" panose="02020603050405020304" pitchFamily="18" charset="0"/>
                <a:ea typeface="微软雅黑" panose="020B0503020204020204" pitchFamily="34" charset="-122"/>
                <a:cs typeface="Times New Roman" panose="02020603050405020304" pitchFamily="18" charset="0"/>
              </a:rPr>
              <a:t>Zhixing</a:t>
            </a:r>
            <a:r>
              <a:rPr lang="en-US" altLang="zh-CN" sz="1200" b="1"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200" b="1" dirty="0">
                <a:latin typeface="Times New Roman" panose="02020603050405020304" pitchFamily="18" charset="0"/>
                <a:ea typeface="微软雅黑" panose="020B0503020204020204" pitchFamily="34" charset="-122"/>
                <a:cs typeface="Times New Roman" panose="02020603050405020304" pitchFamily="18" charset="0"/>
              </a:rPr>
              <a:t>Li</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Gang Yin, Tao Wang, Yang Zhang, Yue Yu, and </a:t>
            </a:r>
            <a:r>
              <a:rPr lang="en-US" altLang="zh-CN" sz="1200" dirty="0" err="1">
                <a:latin typeface="Times New Roman" panose="02020603050405020304" pitchFamily="18" charset="0"/>
                <a:ea typeface="微软雅黑" panose="020B0503020204020204" pitchFamily="34" charset="-122"/>
                <a:cs typeface="Times New Roman" panose="02020603050405020304" pitchFamily="18" charset="0"/>
              </a:rPr>
              <a:t>Huaimin</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Wang. (2016). Correlation-based software search by leveraging software term database[J]. Frontiers of Computer Science. SCI, CCF-C</a:t>
            </a:r>
            <a:r>
              <a:rPr lang="zh-CN" altLang="en-US" sz="1200" dirty="0">
                <a:latin typeface="Times New Roman" panose="02020603050405020304" pitchFamily="18" charset="0"/>
                <a:ea typeface="微软雅黑" panose="020B0503020204020204" pitchFamily="34" charset="-122"/>
                <a:cs typeface="Times New Roman" panose="02020603050405020304" pitchFamily="18" charset="0"/>
              </a:rPr>
              <a:t>类</a:t>
            </a: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a:p>
            <a:pPr marL="628650" lvl="1" indent="-171450">
              <a:buFont typeface="Wingdings" panose="05000000000000000000" pitchFamily="2" charset="2"/>
              <a:buChar char="Ø"/>
            </a:pPr>
            <a:r>
              <a:rPr lang="en-US" altLang="zh-CN" sz="1200" b="1" dirty="0" err="1">
                <a:latin typeface="Times New Roman" panose="02020603050405020304" pitchFamily="18" charset="0"/>
                <a:ea typeface="微软雅黑" panose="020B0503020204020204" pitchFamily="34" charset="-122"/>
                <a:cs typeface="Times New Roman" panose="02020603050405020304" pitchFamily="18" charset="0"/>
              </a:rPr>
              <a:t>Zhixing</a:t>
            </a:r>
            <a:r>
              <a:rPr lang="en-US" altLang="zh-CN" sz="1200" b="1" dirty="0">
                <a:latin typeface="Times New Roman" panose="02020603050405020304" pitchFamily="18" charset="0"/>
                <a:ea typeface="微软雅黑" panose="020B0503020204020204" pitchFamily="34" charset="-122"/>
                <a:cs typeface="Times New Roman" panose="02020603050405020304" pitchFamily="18" charset="0"/>
              </a:rPr>
              <a:t> Li, </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Yue Yu, Gang Yin, Tao Wang, </a:t>
            </a:r>
            <a:r>
              <a:rPr lang="en-US" altLang="zh-CN" sz="1200" dirty="0" err="1">
                <a:latin typeface="Times New Roman" panose="02020603050405020304" pitchFamily="18" charset="0"/>
                <a:ea typeface="微软雅黑" panose="020B0503020204020204" pitchFamily="34" charset="-122"/>
                <a:cs typeface="Times New Roman" panose="02020603050405020304" pitchFamily="18" charset="0"/>
              </a:rPr>
              <a:t>Qiang</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Fan and </a:t>
            </a:r>
            <a:r>
              <a:rPr lang="en-US" altLang="zh-CN" sz="1200" dirty="0" err="1">
                <a:latin typeface="Times New Roman" panose="02020603050405020304" pitchFamily="18" charset="0"/>
                <a:ea typeface="微软雅黑" panose="020B0503020204020204" pitchFamily="34" charset="-122"/>
                <a:cs typeface="Times New Roman" panose="02020603050405020304" pitchFamily="18" charset="0"/>
              </a:rPr>
              <a:t>Huaimin</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 Wang. What are they talking about? Analyzing Code Reviews in Pull-based Development Model. The 29th International Conference on Software Engineering &amp; Knowledge </a:t>
            </a:r>
            <a:r>
              <a:rPr lang="en-US" altLang="zh-CN" sz="1200" dirty="0" smtClean="0">
                <a:latin typeface="Times New Roman" panose="02020603050405020304" pitchFamily="18" charset="0"/>
                <a:ea typeface="微软雅黑" panose="020B0503020204020204" pitchFamily="34" charset="-122"/>
                <a:cs typeface="Times New Roman" panose="02020603050405020304" pitchFamily="18" charset="0"/>
              </a:rPr>
              <a:t>Engineering[C]. </a:t>
            </a:r>
            <a:r>
              <a:rPr lang="en-US" altLang="zh-CN" sz="1200" dirty="0">
                <a:latin typeface="Times New Roman" panose="02020603050405020304" pitchFamily="18" charset="0"/>
                <a:ea typeface="微软雅黑" panose="020B0503020204020204" pitchFamily="34" charset="-122"/>
                <a:cs typeface="Times New Roman" panose="02020603050405020304" pitchFamily="18" charset="0"/>
              </a:rPr>
              <a:t>EI, CCF-C</a:t>
            </a:r>
            <a:r>
              <a:rPr lang="zh-CN" altLang="en-US" sz="1200" dirty="0">
                <a:latin typeface="Times New Roman" panose="02020603050405020304" pitchFamily="18" charset="0"/>
                <a:ea typeface="微软雅黑" panose="020B0503020204020204" pitchFamily="34" charset="-122"/>
                <a:cs typeface="Times New Roman" panose="02020603050405020304" pitchFamily="18" charset="0"/>
              </a:rPr>
              <a:t>类</a:t>
            </a:r>
            <a:endParaRPr lang="en-US" altLang="zh-CN" sz="12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99806005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2" y="2896655"/>
            <a:ext cx="2954655"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研究背景</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a:t>
            </a:fld>
            <a:endParaRPr lang="zh-HK" altLang="en-US">
              <a:solidFill>
                <a:prstClr val="black">
                  <a:tint val="75000"/>
                </a:prstClr>
              </a:solidFill>
            </a:endParaRPr>
          </a:p>
        </p:txBody>
      </p:sp>
    </p:spTree>
    <p:extLst>
      <p:ext uri="{BB962C8B-B14F-4D97-AF65-F5344CB8AC3E}">
        <p14:creationId xmlns:p14="http://schemas.microsoft.com/office/powerpoint/2010/main" val="2274934397"/>
      </p:ext>
    </p:extLst>
  </p:cSld>
  <p:clrMapOvr>
    <a:masterClrMapping/>
  </p:clrMapOvr>
  <p:transition>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1" y="2896655"/>
            <a:ext cx="2954656"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a:t>
            </a:r>
            <a:r>
              <a:rPr lang="zh-CN" altLang="en-US" sz="5400" b="1" dirty="0">
                <a:solidFill>
                  <a:schemeClr val="bg1"/>
                </a:solidFill>
                <a:latin typeface="微软雅黑" panose="020B0503020204020204" pitchFamily="34" charset="-122"/>
                <a:ea typeface="微软雅黑" panose="020B0503020204020204" pitchFamily="34" charset="-122"/>
              </a:rPr>
              <a:t>计划</a:t>
            </a: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30</a:t>
            </a:fld>
            <a:endParaRPr lang="zh-HK" altLang="en-US">
              <a:solidFill>
                <a:prstClr val="black">
                  <a:tint val="75000"/>
                </a:prstClr>
              </a:solidFill>
            </a:endParaRPr>
          </a:p>
        </p:txBody>
      </p:sp>
    </p:spTree>
    <p:extLst>
      <p:ext uri="{BB962C8B-B14F-4D97-AF65-F5344CB8AC3E}">
        <p14:creationId xmlns:p14="http://schemas.microsoft.com/office/powerpoint/2010/main" val="197029568"/>
      </p:ext>
    </p:extLst>
  </p:cSld>
  <p:clrMapOvr>
    <a:masterClrMapping/>
  </p:clrMapOvr>
  <p:transition>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rgbClr val="0174AB"/>
          </a:solid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solidFill>
            <a:schemeClr val="bg1"/>
          </a:solidFill>
        </p:spPr>
        <p:txBody>
          <a:bodyPr wrap="square" rtlCol="0">
            <a:spAutoFit/>
          </a:bodyPr>
          <a:lstStyle/>
          <a:p>
            <a:r>
              <a:rPr lang="zh-CN" altLang="en-US" sz="2000" spc="300" dirty="0">
                <a:solidFill>
                  <a:srgbClr val="0174AB"/>
                </a:solidFill>
                <a:latin typeface="微软雅黑" panose="020B0503020204020204" pitchFamily="34" charset="-122"/>
                <a:ea typeface="微软雅黑" panose="020B0503020204020204" pitchFamily="34" charset="-122"/>
              </a:rPr>
              <a:t>研究计划</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20308" y="1513240"/>
            <a:ext cx="1432865" cy="1448029"/>
            <a:chOff x="6275172" y="1194071"/>
            <a:chExt cx="2025824" cy="2025823"/>
          </a:xfrm>
        </p:grpSpPr>
        <p:sp>
          <p:nvSpPr>
            <p:cNvPr id="46" name="椭圆 45"/>
            <p:cNvSpPr/>
            <p:nvPr/>
          </p:nvSpPr>
          <p:spPr>
            <a:xfrm>
              <a:off x="6275172" y="1194071"/>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69"/>
            <p:cNvSpPr txBox="1"/>
            <p:nvPr/>
          </p:nvSpPr>
          <p:spPr>
            <a:xfrm>
              <a:off x="6275172" y="1865948"/>
              <a:ext cx="2022603"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1</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50" name="组合 49"/>
          <p:cNvGrpSpPr/>
          <p:nvPr/>
        </p:nvGrpSpPr>
        <p:grpSpPr>
          <a:xfrm>
            <a:off x="161413" y="3835093"/>
            <a:ext cx="1637589" cy="1294925"/>
            <a:chOff x="6201739" y="3415996"/>
            <a:chExt cx="2315269" cy="1811628"/>
          </a:xfrm>
        </p:grpSpPr>
        <p:sp>
          <p:nvSpPr>
            <p:cNvPr id="51" name="矩形 50"/>
            <p:cNvSpPr/>
            <p:nvPr/>
          </p:nvSpPr>
          <p:spPr>
            <a:xfrm>
              <a:off x="6261964" y="3415996"/>
              <a:ext cx="2126623" cy="7071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52" name="矩形 51"/>
            <p:cNvSpPr/>
            <p:nvPr/>
          </p:nvSpPr>
          <p:spPr>
            <a:xfrm>
              <a:off x="6201739" y="3548338"/>
              <a:ext cx="2315269" cy="1679286"/>
            </a:xfrm>
            <a:prstGeom prst="rect">
              <a:avLst/>
            </a:prstGeom>
          </p:spPr>
          <p:txBody>
            <a:bodyPr wrap="square">
              <a:spAutoFit/>
            </a:bodyPr>
            <a:lstStyle/>
            <a:p>
              <a:pPr>
                <a:lnSpc>
                  <a:spcPct val="150000"/>
                </a:lnSpc>
                <a:spcBef>
                  <a:spcPct val="20000"/>
                </a:spcBef>
                <a:spcAft>
                  <a:spcPct val="15000"/>
                </a:spcAft>
                <a:buClr>
                  <a:srgbClr val="CC9900"/>
                </a:buClr>
                <a:buSzPct val="70000"/>
                <a:buNone/>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完善</a:t>
              </a:r>
              <a:r>
                <a:rPr lang="en-US" altLang="zh-CN" sz="1600" dirty="0" smtClean="0">
                  <a:solidFill>
                    <a:schemeClr val="tx1">
                      <a:lumMod val="65000"/>
                      <a:lumOff val="35000"/>
                    </a:schemeClr>
                  </a:solidFill>
                  <a:latin typeface="微软雅黑" pitchFamily="34" charset="-122"/>
                  <a:ea typeface="微软雅黑" pitchFamily="34" charset="-122"/>
                  <a:sym typeface="微软雅黑" pitchFamily="34" charset="-122"/>
                </a:rPr>
                <a:t>Pull-based</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开发过程中审阅评论的分类体系</a:t>
              </a:r>
            </a:p>
          </p:txBody>
        </p:sp>
      </p:grpSp>
      <p:sp>
        <p:nvSpPr>
          <p:cNvPr id="6" name="空心弧 5"/>
          <p:cNvSpPr/>
          <p:nvPr/>
        </p:nvSpPr>
        <p:spPr>
          <a:xfrm rot="16200000">
            <a:off x="56883" y="1340659"/>
            <a:ext cx="1812328" cy="1621135"/>
          </a:xfrm>
          <a:prstGeom prst="blockArc">
            <a:avLst>
              <a:gd name="adj1" fmla="val 10900340"/>
              <a:gd name="adj2" fmla="val 16121338"/>
              <a:gd name="adj3" fmla="val 1143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466809" y="1444590"/>
            <a:ext cx="1513947" cy="1448030"/>
            <a:chOff x="3425532" y="1176303"/>
            <a:chExt cx="2140461" cy="2025823"/>
          </a:xfrm>
        </p:grpSpPr>
        <p:sp>
          <p:nvSpPr>
            <p:cNvPr id="38" name="椭圆 37"/>
            <p:cNvSpPr/>
            <p:nvPr/>
          </p:nvSpPr>
          <p:spPr>
            <a:xfrm>
              <a:off x="3540169" y="11763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61"/>
            <p:cNvSpPr txBox="1"/>
            <p:nvPr/>
          </p:nvSpPr>
          <p:spPr>
            <a:xfrm>
              <a:off x="3425532" y="1944222"/>
              <a:ext cx="2122703"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2</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42" name="组合 41"/>
          <p:cNvGrpSpPr/>
          <p:nvPr/>
        </p:nvGrpSpPr>
        <p:grpSpPr>
          <a:xfrm>
            <a:off x="2472413" y="3827091"/>
            <a:ext cx="1690373" cy="1263724"/>
            <a:chOff x="3443290" y="3483075"/>
            <a:chExt cx="2389897" cy="1767975"/>
          </a:xfrm>
        </p:grpSpPr>
        <p:sp>
          <p:nvSpPr>
            <p:cNvPr id="43" name="矩形 42"/>
            <p:cNvSpPr/>
            <p:nvPr/>
          </p:nvSpPr>
          <p:spPr>
            <a:xfrm>
              <a:off x="3540168" y="3483075"/>
              <a:ext cx="2126624" cy="7071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44" name="矩形 43"/>
            <p:cNvSpPr/>
            <p:nvPr/>
          </p:nvSpPr>
          <p:spPr>
            <a:xfrm>
              <a:off x="3443290" y="3632587"/>
              <a:ext cx="2389897" cy="1618463"/>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通过在线标记平台以众</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包的形式人工</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标记</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数据</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grpSp>
      <p:sp>
        <p:nvSpPr>
          <p:cNvPr id="7" name="空心弧 6"/>
          <p:cNvSpPr/>
          <p:nvPr/>
        </p:nvSpPr>
        <p:spPr>
          <a:xfrm rot="16200000">
            <a:off x="2411589" y="1274979"/>
            <a:ext cx="1736229" cy="1766164"/>
          </a:xfrm>
          <a:prstGeom prst="blockArc">
            <a:avLst>
              <a:gd name="adj1" fmla="val 10800000"/>
              <a:gd name="adj2" fmla="val 5"/>
              <a:gd name="adj3" fmla="val 13297"/>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4892775" y="1455094"/>
            <a:ext cx="1477169" cy="1448028"/>
            <a:chOff x="874826" y="1244067"/>
            <a:chExt cx="2088462" cy="2025823"/>
          </a:xfrm>
        </p:grpSpPr>
        <p:sp>
          <p:nvSpPr>
            <p:cNvPr id="21" name="椭圆 20"/>
            <p:cNvSpPr/>
            <p:nvPr/>
          </p:nvSpPr>
          <p:spPr>
            <a:xfrm>
              <a:off x="937464" y="1244067"/>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51"/>
            <p:cNvSpPr txBox="1"/>
            <p:nvPr/>
          </p:nvSpPr>
          <p:spPr>
            <a:xfrm>
              <a:off x="874826" y="1928287"/>
              <a:ext cx="2057903" cy="559763"/>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3</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34" name="组合 33"/>
          <p:cNvGrpSpPr/>
          <p:nvPr/>
        </p:nvGrpSpPr>
        <p:grpSpPr>
          <a:xfrm>
            <a:off x="4836197" y="3827090"/>
            <a:ext cx="1706399" cy="1269844"/>
            <a:chOff x="804671" y="3536144"/>
            <a:chExt cx="2412553" cy="1776540"/>
          </a:xfrm>
        </p:grpSpPr>
        <p:sp>
          <p:nvSpPr>
            <p:cNvPr id="35" name="矩形 34"/>
            <p:cNvSpPr/>
            <p:nvPr/>
          </p:nvSpPr>
          <p:spPr>
            <a:xfrm>
              <a:off x="905386" y="3536144"/>
              <a:ext cx="2126623" cy="7071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36" name="矩形 35"/>
            <p:cNvSpPr/>
            <p:nvPr/>
          </p:nvSpPr>
          <p:spPr>
            <a:xfrm>
              <a:off x="804671" y="3633397"/>
              <a:ext cx="2412553" cy="1679287"/>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rPr>
                <a:t>优化针对</a:t>
              </a:r>
              <a:r>
                <a:rPr lang="zh-CN" altLang="en-US" sz="1600" dirty="0">
                  <a:solidFill>
                    <a:schemeClr val="tx1">
                      <a:lumMod val="65000"/>
                      <a:lumOff val="35000"/>
                    </a:schemeClr>
                  </a:solidFill>
                  <a:latin typeface="微软雅黑" pitchFamily="34" charset="-122"/>
                  <a:ea typeface="微软雅黑" pitchFamily="34" charset="-122"/>
                </a:rPr>
                <a:t>审阅评论的自动化分类算法</a:t>
              </a:r>
            </a:p>
          </p:txBody>
        </p:sp>
      </p:grpSp>
      <p:sp>
        <p:nvSpPr>
          <p:cNvPr id="63" name="空心弧 62"/>
          <p:cNvSpPr/>
          <p:nvPr/>
        </p:nvSpPr>
        <p:spPr>
          <a:xfrm rot="16200000">
            <a:off x="4798356" y="1261137"/>
            <a:ext cx="1736229" cy="1766164"/>
          </a:xfrm>
          <a:prstGeom prst="blockArc">
            <a:avLst>
              <a:gd name="adj1" fmla="val 10800000"/>
              <a:gd name="adj2" fmla="val 5407785"/>
              <a:gd name="adj3" fmla="val 14889"/>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4" name="组合 53"/>
          <p:cNvGrpSpPr/>
          <p:nvPr/>
        </p:nvGrpSpPr>
        <p:grpSpPr>
          <a:xfrm>
            <a:off x="7224254" y="1469529"/>
            <a:ext cx="1432865" cy="1448031"/>
            <a:chOff x="901552" y="1279603"/>
            <a:chExt cx="2025824" cy="2025823"/>
          </a:xfrm>
        </p:grpSpPr>
        <p:sp>
          <p:nvSpPr>
            <p:cNvPr id="61" name="椭圆 60"/>
            <p:cNvSpPr/>
            <p:nvPr/>
          </p:nvSpPr>
          <p:spPr>
            <a:xfrm>
              <a:off x="901552" y="12796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1"/>
            <p:cNvSpPr txBox="1"/>
            <p:nvPr/>
          </p:nvSpPr>
          <p:spPr>
            <a:xfrm>
              <a:off x="1116984" y="1910948"/>
              <a:ext cx="1695755"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Step4</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7157338" y="3827090"/>
            <a:ext cx="1788055" cy="1243595"/>
            <a:chOff x="816782" y="3551481"/>
            <a:chExt cx="2528001" cy="1739814"/>
          </a:xfrm>
        </p:grpSpPr>
        <p:sp>
          <p:nvSpPr>
            <p:cNvPr id="56" name="矩形 55"/>
            <p:cNvSpPr/>
            <p:nvPr/>
          </p:nvSpPr>
          <p:spPr>
            <a:xfrm>
              <a:off x="901554" y="3551481"/>
              <a:ext cx="2126624" cy="7071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57" name="矩形 56"/>
            <p:cNvSpPr/>
            <p:nvPr/>
          </p:nvSpPr>
          <p:spPr>
            <a:xfrm>
              <a:off x="816782" y="3612011"/>
              <a:ext cx="2528001" cy="1679284"/>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rPr>
                <a:t>构建更够持续性的贡献质量评估与演进模型</a:t>
              </a:r>
              <a:endParaRPr lang="zh-CN" altLang="en-US" sz="1600" dirty="0">
                <a:solidFill>
                  <a:schemeClr val="tx1">
                    <a:lumMod val="65000"/>
                    <a:lumOff val="35000"/>
                  </a:schemeClr>
                </a:solidFill>
                <a:latin typeface="微软雅黑" pitchFamily="34" charset="-122"/>
                <a:ea typeface="微软雅黑" pitchFamily="34" charset="-122"/>
              </a:endParaRPr>
            </a:p>
          </p:txBody>
        </p:sp>
      </p:grpSp>
      <p:sp>
        <p:nvSpPr>
          <p:cNvPr id="64" name="空心弧 63"/>
          <p:cNvSpPr/>
          <p:nvPr/>
        </p:nvSpPr>
        <p:spPr>
          <a:xfrm rot="16200000">
            <a:off x="7108219" y="1224772"/>
            <a:ext cx="1736229" cy="1766164"/>
          </a:xfrm>
          <a:prstGeom prst="blockArc">
            <a:avLst>
              <a:gd name="adj1" fmla="val 10800000"/>
              <a:gd name="adj2" fmla="val 10799994"/>
              <a:gd name="adj3" fmla="val 1481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灯片编号占位符 12"/>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31</a:t>
            </a:fld>
            <a:endParaRPr lang="zh-HK" altLang="en-US">
              <a:solidFill>
                <a:prstClr val="black">
                  <a:tint val="75000"/>
                </a:prstClr>
              </a:solidFill>
            </a:endParaRPr>
          </a:p>
        </p:txBody>
      </p:sp>
      <p:sp>
        <p:nvSpPr>
          <p:cNvPr id="58" name="矩形 57"/>
          <p:cNvSpPr/>
          <p:nvPr/>
        </p:nvSpPr>
        <p:spPr>
          <a:xfrm>
            <a:off x="2524669"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smtClean="0">
                <a:solidFill>
                  <a:schemeClr val="tx1">
                    <a:lumMod val="65000"/>
                    <a:lumOff val="35000"/>
                  </a:schemeClr>
                </a:solidFill>
                <a:latin typeface="微软雅黑" pitchFamily="34" charset="-122"/>
                <a:ea typeface="微软雅黑" pitchFamily="34" charset="-122"/>
              </a:rPr>
              <a:t>2017</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4</a:t>
            </a:r>
            <a:r>
              <a:rPr lang="zh-CN" altLang="en-US" sz="1200" dirty="0" smtClean="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5</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59" name="矩形 58"/>
          <p:cNvSpPr/>
          <p:nvPr/>
        </p:nvSpPr>
        <p:spPr>
          <a:xfrm>
            <a:off x="223392"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2017</a:t>
            </a:r>
            <a:r>
              <a:rPr lang="zh-CN" altLang="en-US" sz="1200" dirty="0">
                <a:solidFill>
                  <a:schemeClr val="tx1">
                    <a:lumMod val="65000"/>
                    <a:lumOff val="35000"/>
                  </a:schemeClr>
                </a:solidFill>
                <a:latin typeface="微软雅黑" pitchFamily="34" charset="-122"/>
                <a:ea typeface="微软雅黑" pitchFamily="34" charset="-122"/>
              </a:rPr>
              <a:t>年</a:t>
            </a:r>
            <a:r>
              <a:rPr lang="en-US" altLang="zh-CN" sz="1200" dirty="0">
                <a:solidFill>
                  <a:schemeClr val="tx1">
                    <a:lumMod val="65000"/>
                    <a:lumOff val="35000"/>
                  </a:schemeClr>
                </a:solidFill>
                <a:latin typeface="微软雅黑" pitchFamily="34" charset="-122"/>
                <a:ea typeface="微软雅黑" pitchFamily="34" charset="-122"/>
              </a:rPr>
              <a:t>3</a:t>
            </a:r>
            <a:r>
              <a:rPr lang="zh-CN" altLang="en-US" sz="1200" dirty="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4</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62" name="矩形 61"/>
          <p:cNvSpPr/>
          <p:nvPr/>
        </p:nvSpPr>
        <p:spPr>
          <a:xfrm>
            <a:off x="4891167"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smtClean="0">
                <a:solidFill>
                  <a:schemeClr val="tx1">
                    <a:lumMod val="65000"/>
                    <a:lumOff val="35000"/>
                  </a:schemeClr>
                </a:solidFill>
                <a:latin typeface="微软雅黑" pitchFamily="34" charset="-122"/>
                <a:ea typeface="微软雅黑" pitchFamily="34" charset="-122"/>
              </a:rPr>
              <a:t>2017</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5</a:t>
            </a:r>
            <a:r>
              <a:rPr lang="zh-CN" altLang="en-US" sz="1200" dirty="0" smtClean="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6</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65" name="矩形 64"/>
          <p:cNvSpPr/>
          <p:nvPr/>
        </p:nvSpPr>
        <p:spPr>
          <a:xfrm>
            <a:off x="7257664" y="3221760"/>
            <a:ext cx="1376231"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smtClean="0">
                <a:solidFill>
                  <a:schemeClr val="tx1">
                    <a:lumMod val="65000"/>
                    <a:lumOff val="35000"/>
                  </a:schemeClr>
                </a:solidFill>
                <a:latin typeface="微软雅黑" pitchFamily="34" charset="-122"/>
                <a:ea typeface="微软雅黑" pitchFamily="34" charset="-122"/>
              </a:rPr>
              <a:t>2017</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6</a:t>
            </a:r>
            <a:r>
              <a:rPr lang="zh-CN" altLang="en-US" sz="1200" dirty="0" smtClean="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9</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2" name="右箭头 1"/>
          <p:cNvSpPr/>
          <p:nvPr/>
        </p:nvSpPr>
        <p:spPr>
          <a:xfrm flipV="1">
            <a:off x="129257" y="3352549"/>
            <a:ext cx="8799870" cy="162697"/>
          </a:xfrm>
          <a:prstGeom prst="rightArrow">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2775671" y="5836124"/>
            <a:ext cx="3048358"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毕业论文</a:t>
            </a:r>
            <a:r>
              <a:rPr lang="zh-CN" altLang="en-US" sz="2000" dirty="0">
                <a:solidFill>
                  <a:schemeClr val="bg1"/>
                </a:solidFill>
                <a:latin typeface="微软雅黑" panose="020B0503020204020204" pitchFamily="34" charset="-122"/>
                <a:ea typeface="微软雅黑" panose="020B0503020204020204" pitchFamily="34" charset="-122"/>
              </a:rPr>
              <a:t>及</a:t>
            </a:r>
            <a:r>
              <a:rPr lang="zh-CN" altLang="en-US" sz="2000" dirty="0" smtClean="0">
                <a:solidFill>
                  <a:schemeClr val="bg1"/>
                </a:solidFill>
                <a:latin typeface="微软雅黑" panose="020B0503020204020204" pitchFamily="34" charset="-122"/>
                <a:ea typeface="微软雅黑" panose="020B0503020204020204" pitchFamily="34" charset="-122"/>
              </a:rPr>
              <a:t>答辩</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42220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500"/>
                                        <p:tgtEl>
                                          <p:spTgt spid="5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up)">
                                      <p:cBhvr>
                                        <p:cTn id="19" dur="500"/>
                                        <p:tgtEl>
                                          <p:spTgt spid="58"/>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up)">
                                      <p:cBhvr>
                                        <p:cTn id="23" dur="500"/>
                                        <p:tgtEl>
                                          <p:spTgt spid="4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500"/>
                                        <p:tgtEl>
                                          <p:spTgt spid="3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up)">
                                      <p:cBhvr>
                                        <p:cTn id="39" dur="500"/>
                                        <p:tgtEl>
                                          <p:spTgt spid="5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down)">
                                      <p:cBhvr>
                                        <p:cTn id="4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2" grpId="0"/>
      <p:bldP spid="65" grpId="0"/>
      <p:bldP spid="2" grpId="0" animBg="1"/>
      <p:bldP spid="6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2112735" y="1611800"/>
            <a:ext cx="4918530" cy="1315953"/>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spc="300" dirty="0" smtClean="0">
                <a:latin typeface="微软雅黑" panose="020B0503020204020204" pitchFamily="34" charset="-122"/>
                <a:ea typeface="微软雅黑" panose="020B0503020204020204" pitchFamily="34" charset="-122"/>
              </a:rPr>
              <a:t>THANKS</a:t>
            </a:r>
            <a:endParaRPr lang="zh-HK" altLang="en-US" sz="80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0" y="5980662"/>
            <a:ext cx="9144000" cy="540333"/>
          </a:xfrm>
          <a:prstGeom prst="rect">
            <a:avLst/>
          </a:prstGeom>
        </p:spPr>
        <p:txBody>
          <a:bodyPr wrap="square" lIns="91432" tIns="45716" rIns="91432" bIns="45716">
            <a:spAutoFit/>
          </a:bodyPr>
          <a:lstStyle/>
          <a:p>
            <a:pPr algn="ctr">
              <a:lnSpc>
                <a:spcPct val="150000"/>
              </a:lnSpc>
              <a:spcBef>
                <a:spcPct val="20000"/>
              </a:spcBef>
              <a:buClr>
                <a:srgbClr val="CC9900"/>
              </a:buClr>
              <a:buSzPct val="70000"/>
            </a:pPr>
            <a:r>
              <a:rPr lang="en-US" altLang="zh-CN" sz="2200" dirty="0">
                <a:solidFill>
                  <a:schemeClr val="tx1">
                    <a:lumMod val="65000"/>
                    <a:lumOff val="35000"/>
                  </a:schemeClr>
                </a:solidFill>
                <a:latin typeface="微软雅黑" pitchFamily="34" charset="-122"/>
                <a:ea typeface="微软雅黑" pitchFamily="34" charset="-122"/>
              </a:rPr>
              <a:t>https://www.trustie.net/users/starlee</a:t>
            </a:r>
            <a:endParaRPr lang="zh-CN" altLang="en-US" sz="2200" dirty="0">
              <a:solidFill>
                <a:schemeClr val="tx1">
                  <a:lumMod val="65000"/>
                  <a:lumOff val="35000"/>
                </a:schemeClr>
              </a:solidFill>
              <a:latin typeface="微软雅黑" pitchFamily="34" charset="-122"/>
              <a:ea typeface="微软雅黑" pitchFamily="34" charset="-122"/>
            </a:endParaRPr>
          </a:p>
        </p:txBody>
      </p:sp>
      <p:sp>
        <p:nvSpPr>
          <p:cNvPr id="12" name="文本框 1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13" name="矩形 12"/>
          <p:cNvSpPr/>
          <p:nvPr/>
        </p:nvSpPr>
        <p:spPr>
          <a:xfrm>
            <a:off x="0" y="3960038"/>
            <a:ext cx="9144000" cy="988339"/>
          </a:xfrm>
          <a:prstGeom prst="rect">
            <a:avLst/>
          </a:prstGeom>
        </p:spPr>
        <p:txBody>
          <a:bodyPr wrap="square" lIns="91432" tIns="45716" rIns="91432" bIns="45716">
            <a:spAutoFit/>
          </a:bodyPr>
          <a:lstStyle/>
          <a:p>
            <a:pPr algn="ctr">
              <a:lnSpc>
                <a:spcPct val="150000"/>
              </a:lnSpc>
              <a:spcBef>
                <a:spcPct val="20000"/>
              </a:spcBef>
              <a:buClr>
                <a:srgbClr val="CC9900"/>
              </a:buClr>
              <a:buSzPct val="70000"/>
            </a:pPr>
            <a:r>
              <a:rPr lang="zh-CN" altLang="en-US" sz="4400" dirty="0">
                <a:solidFill>
                  <a:schemeClr val="tx1">
                    <a:lumMod val="65000"/>
                    <a:lumOff val="35000"/>
                  </a:schemeClr>
                </a:solidFill>
                <a:latin typeface="微软雅黑" pitchFamily="34" charset="-122"/>
                <a:ea typeface="微软雅黑" pitchFamily="34" charset="-122"/>
              </a:rPr>
              <a:t>恳请各位老师批评指正！</a:t>
            </a: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32</a:t>
            </a:fld>
            <a:endParaRPr lang="zh-HK" altLang="en-US">
              <a:solidFill>
                <a:prstClr val="black">
                  <a:tint val="75000"/>
                </a:prstClr>
              </a:solidFill>
            </a:endParaRPr>
          </a:p>
        </p:txBody>
      </p:sp>
    </p:spTree>
    <p:extLst>
      <p:ext uri="{BB962C8B-B14F-4D97-AF65-F5344CB8AC3E}">
        <p14:creationId xmlns:p14="http://schemas.microsoft.com/office/powerpoint/2010/main" val="1782846310"/>
      </p:ext>
    </p:extLst>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070C0"/>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rgbClr val="666666"/>
                  </a:solidFill>
                  <a:latin typeface="微软雅黑" pitchFamily="34" charset="-122"/>
                  <a:ea typeface="微软雅黑" pitchFamily="34" charset="-122"/>
                </a:rPr>
                <a:t>大众化协同开发</a:t>
              </a:r>
              <a:endParaRPr lang="en-US" altLang="zh-CN" sz="2200" b="1" dirty="0">
                <a:solidFill>
                  <a:srgbClr val="666666"/>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 y="4973078"/>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t>大众化贡献已</a:t>
            </a:r>
            <a:r>
              <a:rPr lang="zh-CN" altLang="en-US" sz="3200" dirty="0"/>
              <a:t>成为软件持续创新的源</a:t>
            </a:r>
            <a:r>
              <a:rPr lang="zh-CN" altLang="en-US" sz="3200" dirty="0" smtClean="0"/>
              <a:t>动力</a:t>
            </a:r>
            <a:endParaRPr lang="zh-CN" altLang="en-US" sz="3200" dirty="0">
              <a:latin typeface="微软雅黑" panose="020B0503020204020204" pitchFamily="34" charset="-122"/>
              <a:ea typeface="微软雅黑" panose="020B0503020204020204" pitchFamily="34" charset="-122"/>
            </a:endParaRPr>
          </a:p>
        </p:txBody>
      </p:sp>
      <p:sp>
        <p:nvSpPr>
          <p:cNvPr id="8" name="灯片编号占位符 7"/>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4</a:t>
            </a:fld>
            <a:endParaRPr lang="zh-HK" altLang="en-US">
              <a:solidFill>
                <a:prstClr val="black">
                  <a:tint val="75000"/>
                </a:prstClr>
              </a:solidFill>
            </a:endParaRPr>
          </a:p>
        </p:txBody>
      </p:sp>
      <p:grpSp>
        <p:nvGrpSpPr>
          <p:cNvPr id="2" name="组合 1"/>
          <p:cNvGrpSpPr/>
          <p:nvPr/>
        </p:nvGrpSpPr>
        <p:grpSpPr>
          <a:xfrm>
            <a:off x="580662" y="1648516"/>
            <a:ext cx="3364621" cy="2759377"/>
            <a:chOff x="580662" y="1648516"/>
            <a:chExt cx="3364621" cy="2759377"/>
          </a:xfrm>
        </p:grpSpPr>
        <p:sp>
          <p:nvSpPr>
            <p:cNvPr id="3" name="文本框 2"/>
            <p:cNvSpPr txBox="1"/>
            <p:nvPr/>
          </p:nvSpPr>
          <p:spPr>
            <a:xfrm>
              <a:off x="580662" y="4093961"/>
              <a:ext cx="336462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smtClean="0">
                  <a:solidFill>
                    <a:schemeClr val="bg2">
                      <a:lumMod val="10000"/>
                    </a:schemeClr>
                  </a:solidFill>
                  <a:latin typeface="微软雅黑" pitchFamily="34" charset="-122"/>
                  <a:ea typeface="微软雅黑" pitchFamily="34" charset="-122"/>
                </a:rPr>
                <a:t>16</a:t>
              </a:r>
              <a:r>
                <a:rPr lang="zh-CN" altLang="en-US" sz="1600" dirty="0" smtClean="0">
                  <a:solidFill>
                    <a:schemeClr val="bg2">
                      <a:lumMod val="10000"/>
                    </a:schemeClr>
                  </a:solidFill>
                  <a:latin typeface="微软雅黑" pitchFamily="34" charset="-122"/>
                  <a:ea typeface="微软雅黑" pitchFamily="34" charset="-122"/>
                </a:rPr>
                <a:t>年</a:t>
              </a:r>
              <a:r>
                <a:rPr lang="en-US" altLang="zh-CN" sz="1600" dirty="0" smtClean="0">
                  <a:solidFill>
                    <a:schemeClr val="bg2">
                      <a:lumMod val="10000"/>
                    </a:schemeClr>
                  </a:solidFill>
                  <a:latin typeface="微软雅黑" pitchFamily="34" charset="-122"/>
                  <a:ea typeface="微软雅黑" pitchFamily="34" charset="-122"/>
                </a:rPr>
                <a:t>GitHub</a:t>
              </a:r>
              <a:r>
                <a:rPr lang="zh-CN" altLang="en-US" sz="1600" dirty="0" smtClean="0">
                  <a:solidFill>
                    <a:schemeClr val="bg2">
                      <a:lumMod val="10000"/>
                    </a:schemeClr>
                  </a:solidFill>
                  <a:latin typeface="微软雅黑" pitchFamily="34" charset="-122"/>
                  <a:ea typeface="微软雅黑" pitchFamily="34" charset="-122"/>
                </a:rPr>
                <a:t>社区总体数据概况</a:t>
              </a:r>
              <a:endParaRPr lang="zh-CN" altLang="en-US" sz="1600" dirty="0">
                <a:solidFill>
                  <a:schemeClr val="bg2">
                    <a:lumMod val="10000"/>
                  </a:schemeClr>
                </a:solidFill>
                <a:latin typeface="微软雅黑" pitchFamily="34" charset="-122"/>
                <a:ea typeface="微软雅黑" pitchFamily="34" charset="-122"/>
              </a:endParaRPr>
            </a:p>
          </p:txBody>
        </p:sp>
        <p:pic>
          <p:nvPicPr>
            <p:cNvPr id="12" name="图片 11"/>
            <p:cNvPicPr>
              <a:picLocks noChangeAspect="1"/>
            </p:cNvPicPr>
            <p:nvPr/>
          </p:nvPicPr>
          <p:blipFill>
            <a:blip r:embed="rId3"/>
            <a:stretch>
              <a:fillRect/>
            </a:stretch>
          </p:blipFill>
          <p:spPr>
            <a:xfrm>
              <a:off x="665825" y="1648516"/>
              <a:ext cx="3194293" cy="2196569"/>
            </a:xfrm>
            <a:prstGeom prst="rect">
              <a:avLst/>
            </a:prstGeom>
            <a:effectLst>
              <a:outerShdw blurRad="63500" sx="102000" sy="102000" algn="ctr" rotWithShape="0">
                <a:prstClr val="black">
                  <a:alpha val="40000"/>
                </a:prstClr>
              </a:outerShdw>
            </a:effectLst>
          </p:spPr>
        </p:pic>
      </p:grpSp>
      <p:grpSp>
        <p:nvGrpSpPr>
          <p:cNvPr id="4" name="组合 3"/>
          <p:cNvGrpSpPr/>
          <p:nvPr/>
        </p:nvGrpSpPr>
        <p:grpSpPr>
          <a:xfrm>
            <a:off x="5235332" y="1648516"/>
            <a:ext cx="3364621" cy="2725367"/>
            <a:chOff x="5235332" y="1648516"/>
            <a:chExt cx="3364621" cy="2725367"/>
          </a:xfrm>
        </p:grpSpPr>
        <p:sp>
          <p:nvSpPr>
            <p:cNvPr id="29" name="文本框 28"/>
            <p:cNvSpPr txBox="1"/>
            <p:nvPr/>
          </p:nvSpPr>
          <p:spPr>
            <a:xfrm>
              <a:off x="5235332" y="4059951"/>
              <a:ext cx="336462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a:solidFill>
                    <a:schemeClr val="bg2">
                      <a:lumMod val="10000"/>
                    </a:schemeClr>
                  </a:solidFill>
                  <a:latin typeface="微软雅黑" pitchFamily="34" charset="-122"/>
                  <a:ea typeface="微软雅黑" pitchFamily="34" charset="-122"/>
                </a:rPr>
                <a:t>16</a:t>
              </a:r>
              <a:r>
                <a:rPr lang="zh-CN" altLang="en-US" sz="1600" dirty="0">
                  <a:solidFill>
                    <a:schemeClr val="bg2">
                      <a:lumMod val="10000"/>
                    </a:schemeClr>
                  </a:solidFill>
                  <a:latin typeface="微软雅黑" pitchFamily="34" charset="-122"/>
                  <a:ea typeface="微软雅黑" pitchFamily="34" charset="-122"/>
                </a:rPr>
                <a:t>年</a:t>
              </a:r>
              <a:r>
                <a:rPr lang="en-US" altLang="zh-CN" sz="1600" dirty="0">
                  <a:solidFill>
                    <a:schemeClr val="bg2">
                      <a:lumMod val="10000"/>
                    </a:schemeClr>
                  </a:solidFill>
                  <a:latin typeface="微软雅黑" pitchFamily="34" charset="-122"/>
                  <a:ea typeface="微软雅黑" pitchFamily="34" charset="-122"/>
                </a:rPr>
                <a:t>GitHub</a:t>
              </a:r>
              <a:r>
                <a:rPr lang="zh-CN" altLang="en-US" sz="1600" dirty="0" smtClean="0">
                  <a:solidFill>
                    <a:schemeClr val="bg2">
                      <a:lumMod val="10000"/>
                    </a:schemeClr>
                  </a:solidFill>
                  <a:latin typeface="微软雅黑" pitchFamily="34" charset="-122"/>
                  <a:ea typeface="微软雅黑" pitchFamily="34" charset="-122"/>
                </a:rPr>
                <a:t>社区新增数据概况</a:t>
              </a:r>
              <a:endParaRPr lang="zh-CN" altLang="en-US" dirty="0">
                <a:solidFill>
                  <a:schemeClr val="bg2">
                    <a:lumMod val="10000"/>
                  </a:schemeClr>
                </a:solidFill>
              </a:endParaRPr>
            </a:p>
          </p:txBody>
        </p:sp>
        <p:pic>
          <p:nvPicPr>
            <p:cNvPr id="15" name="图片 14"/>
            <p:cNvPicPr>
              <a:picLocks noChangeAspect="1"/>
            </p:cNvPicPr>
            <p:nvPr/>
          </p:nvPicPr>
          <p:blipFill>
            <a:blip r:embed="rId4"/>
            <a:stretch>
              <a:fillRect/>
            </a:stretch>
          </p:blipFill>
          <p:spPr>
            <a:xfrm>
              <a:off x="5400200" y="1648516"/>
              <a:ext cx="3093392" cy="2196569"/>
            </a:xfrm>
            <a:prstGeom prst="rect">
              <a:avLst/>
            </a:prstGeom>
            <a:effectLst>
              <a:outerShdw blurRad="63500" sx="102000" sy="102000" algn="ctr" rotWithShape="0">
                <a:prstClr val="black">
                  <a:alpha val="40000"/>
                </a:prstClr>
              </a:outerShdw>
            </a:effectLst>
          </p:spPr>
        </p:pic>
      </p:gr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3434" y="2289600"/>
            <a:ext cx="933450" cy="914400"/>
          </a:xfrm>
          <a:prstGeom prst="rect">
            <a:avLst/>
          </a:prstGeom>
        </p:spPr>
      </p:pic>
      <p:sp>
        <p:nvSpPr>
          <p:cNvPr id="31" name="文本框 30"/>
          <p:cNvSpPr txBox="1"/>
          <p:nvPr/>
        </p:nvSpPr>
        <p:spPr>
          <a:xfrm>
            <a:off x="4153955" y="3204000"/>
            <a:ext cx="93695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smtClean="0">
                <a:solidFill>
                  <a:schemeClr val="tx1">
                    <a:lumMod val="65000"/>
                    <a:lumOff val="35000"/>
                  </a:schemeClr>
                </a:solidFill>
                <a:latin typeface="微软雅黑" pitchFamily="34" charset="-122"/>
                <a:ea typeface="微软雅黑" pitchFamily="34" charset="-122"/>
              </a:rPr>
              <a:t>GitHub</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32" name="矩形 31"/>
          <p:cNvSpPr/>
          <p:nvPr/>
        </p:nvSpPr>
        <p:spPr>
          <a:xfrm>
            <a:off x="571198" y="5995404"/>
            <a:ext cx="8721428" cy="738656"/>
          </a:xfrm>
          <a:prstGeom prst="rect">
            <a:avLst/>
          </a:prstGeom>
        </p:spPr>
        <p:txBody>
          <a:bodyPr wrap="square" lIns="91431" tIns="45716" rIns="91431" bIns="45716">
            <a:spAutoFit/>
          </a:bodyPr>
          <a:lstStyle/>
          <a:p>
            <a:pPr marL="285750" indent="-285750">
              <a:buFont typeface="Wingdings" panose="05000000000000000000" pitchFamily="2" charset="2"/>
              <a:buChar char="Ø"/>
            </a:pPr>
            <a:r>
              <a:rPr lang="en-US" altLang="zh-CN" sz="1400" dirty="0" smtClean="0">
                <a:solidFill>
                  <a:schemeClr val="bg2">
                    <a:lumMod val="10000"/>
                  </a:schemeClr>
                </a:solidFill>
                <a:latin typeface="微软雅黑" pitchFamily="34" charset="-122"/>
                <a:ea typeface="微软雅黑" pitchFamily="34" charset="-122"/>
              </a:rPr>
              <a:t>Exploratory </a:t>
            </a:r>
            <a:r>
              <a:rPr lang="en-US" altLang="zh-CN" sz="1400" dirty="0">
                <a:solidFill>
                  <a:schemeClr val="bg2">
                    <a:lumMod val="10000"/>
                  </a:schemeClr>
                </a:solidFill>
                <a:latin typeface="微软雅黑" pitchFamily="34" charset="-122"/>
                <a:ea typeface="微软雅黑" pitchFamily="34" charset="-122"/>
              </a:rPr>
              <a:t>Study of the Pull-based Software Development Model, </a:t>
            </a:r>
            <a:r>
              <a:rPr lang="en-US" altLang="zh-CN" sz="1400" dirty="0" smtClean="0">
                <a:solidFill>
                  <a:schemeClr val="bg2">
                    <a:lumMod val="10000"/>
                  </a:schemeClr>
                </a:solidFill>
                <a:latin typeface="微软雅黑" pitchFamily="34" charset="-122"/>
                <a:ea typeface="微软雅黑" pitchFamily="34" charset="-122"/>
              </a:rPr>
              <a:t>2014 </a:t>
            </a:r>
          </a:p>
          <a:p>
            <a:pPr marL="285750" indent="-285750">
              <a:buFont typeface="Wingdings" panose="05000000000000000000" pitchFamily="2" charset="2"/>
              <a:buChar char="Ø"/>
            </a:pPr>
            <a:endParaRPr lang="en-US" altLang="zh-CN" sz="1400" dirty="0" smtClean="0">
              <a:solidFill>
                <a:schemeClr val="bg2">
                  <a:lumMod val="10000"/>
                </a:schemeClr>
              </a:solidFill>
              <a:latin typeface="微软雅黑" pitchFamily="34" charset="-122"/>
              <a:ea typeface="微软雅黑" pitchFamily="34" charset="-122"/>
            </a:endParaRPr>
          </a:p>
          <a:p>
            <a:pPr marL="285750" indent="-285750">
              <a:buFont typeface="Wingdings" panose="05000000000000000000" pitchFamily="2" charset="2"/>
              <a:buChar char="Ø"/>
            </a:pPr>
            <a:r>
              <a:rPr lang="en-US" altLang="zh-CN" sz="1400" dirty="0">
                <a:solidFill>
                  <a:schemeClr val="bg2">
                    <a:lumMod val="10000"/>
                  </a:schemeClr>
                </a:solidFill>
                <a:latin typeface="微软雅黑" pitchFamily="34" charset="-122"/>
                <a:ea typeface="微软雅黑" pitchFamily="34" charset="-122"/>
              </a:rPr>
              <a:t>Reviewer Recommender of Pull-Requests in GitHub, 2016An</a:t>
            </a:r>
          </a:p>
        </p:txBody>
      </p:sp>
    </p:spTree>
    <p:extLst>
      <p:ext uri="{BB962C8B-B14F-4D97-AF65-F5344CB8AC3E}">
        <p14:creationId xmlns:p14="http://schemas.microsoft.com/office/powerpoint/2010/main" val="235608531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en-US" altLang="zh-CN" sz="2200" b="1" dirty="0" smtClean="0">
                  <a:solidFill>
                    <a:srgbClr val="666666"/>
                  </a:solidFill>
                  <a:latin typeface="微软雅黑" pitchFamily="34" charset="-122"/>
                  <a:ea typeface="微软雅黑" pitchFamily="34" charset="-122"/>
                </a:rPr>
                <a:t>Pull-based</a:t>
              </a:r>
              <a:r>
                <a:rPr lang="zh-CN" altLang="en-US" sz="2200" b="1" dirty="0" smtClean="0">
                  <a:solidFill>
                    <a:srgbClr val="666666"/>
                  </a:solidFill>
                  <a:latin typeface="微软雅黑" pitchFamily="34" charset="-122"/>
                  <a:ea typeface="微软雅黑" pitchFamily="34" charset="-122"/>
                </a:rPr>
                <a:t>开发模式</a:t>
              </a:r>
              <a:endParaRPr lang="en-US" altLang="zh-CN" sz="2200" b="1" dirty="0">
                <a:solidFill>
                  <a:srgbClr val="666666"/>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 y="5007803"/>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anose="020B0503020204020204" pitchFamily="34" charset="-122"/>
                <a:ea typeface="微软雅黑" panose="020B0503020204020204" pitchFamily="34" charset="-122"/>
              </a:rPr>
              <a:t>Pull-based</a:t>
            </a:r>
            <a:r>
              <a:rPr lang="zh-CN" altLang="en-US" sz="2800" dirty="0" smtClean="0">
                <a:latin typeface="微软雅黑" panose="020B0503020204020204" pitchFamily="34" charset="-122"/>
                <a:ea typeface="微软雅黑" panose="020B0503020204020204" pitchFamily="34" charset="-122"/>
              </a:rPr>
              <a:t>开发模式得到广泛应用</a:t>
            </a:r>
            <a:endParaRPr lang="zh-CN" altLang="en-US" sz="2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5011840" y="1383178"/>
            <a:ext cx="3275037" cy="3317045"/>
            <a:chOff x="4783286" y="599014"/>
            <a:chExt cx="3682366" cy="4047938"/>
          </a:xfrm>
        </p:grpSpPr>
        <p:pic>
          <p:nvPicPr>
            <p:cNvPr id="2" name="图片 1"/>
            <p:cNvPicPr>
              <a:picLocks noChangeAspect="1"/>
            </p:cNvPicPr>
            <p:nvPr/>
          </p:nvPicPr>
          <p:blipFill>
            <a:blip r:embed="rId3"/>
            <a:stretch>
              <a:fillRect/>
            </a:stretch>
          </p:blipFill>
          <p:spPr>
            <a:xfrm>
              <a:off x="4783286" y="599014"/>
              <a:ext cx="3682366" cy="3514986"/>
            </a:xfrm>
            <a:prstGeom prst="rect">
              <a:avLst/>
            </a:prstGeom>
            <a:effectLst>
              <a:outerShdw blurRad="63500" sx="102000" sy="102000" algn="ctr" rotWithShape="0">
                <a:prstClr val="black">
                  <a:alpha val="40000"/>
                </a:prstClr>
              </a:outerShdw>
            </a:effectLst>
          </p:spPr>
        </p:pic>
        <p:sp>
          <p:nvSpPr>
            <p:cNvPr id="4" name="文本框 3"/>
            <p:cNvSpPr txBox="1"/>
            <p:nvPr/>
          </p:nvSpPr>
          <p:spPr>
            <a:xfrm>
              <a:off x="4783286" y="4196240"/>
              <a:ext cx="3682366" cy="450712"/>
            </a:xfrm>
            <a:prstGeom prst="rect">
              <a:avLst/>
            </a:prstGeom>
            <a:noFill/>
          </p:spPr>
          <p:txBody>
            <a:bodyPr wrap="square" rtlCol="0">
              <a:spAutoFit/>
            </a:bodyPr>
            <a:lstStyle/>
            <a:p>
              <a:pPr algn="ctr"/>
              <a:r>
                <a:rPr lang="en-US" altLang="zh-CN" dirty="0">
                  <a:latin typeface="微软雅黑" pitchFamily="34" charset="-122"/>
                  <a:ea typeface="微软雅黑" pitchFamily="34" charset="-122"/>
                </a:rPr>
                <a:t>Pull-</a:t>
              </a:r>
              <a:r>
                <a:rPr lang="en-US" altLang="zh-CN" dirty="0" err="1">
                  <a:latin typeface="微软雅黑" pitchFamily="34" charset="-122"/>
                  <a:ea typeface="微软雅黑" pitchFamily="34" charset="-122"/>
                </a:rPr>
                <a:t>reqeust</a:t>
              </a:r>
              <a:r>
                <a:rPr lang="zh-CN" altLang="en-US" dirty="0">
                  <a:latin typeface="微软雅黑" pitchFamily="34" charset="-122"/>
                  <a:ea typeface="微软雅黑" pitchFamily="34" charset="-122"/>
                </a:rPr>
                <a:t>数量增长</a:t>
              </a:r>
            </a:p>
          </p:txBody>
        </p:sp>
      </p:grpSp>
      <p:grpSp>
        <p:nvGrpSpPr>
          <p:cNvPr id="10" name="组合 9"/>
          <p:cNvGrpSpPr/>
          <p:nvPr/>
        </p:nvGrpSpPr>
        <p:grpSpPr>
          <a:xfrm>
            <a:off x="571198" y="1768060"/>
            <a:ext cx="3774020" cy="2880381"/>
            <a:chOff x="571198" y="1768060"/>
            <a:chExt cx="3774020" cy="2880381"/>
          </a:xfrm>
        </p:grpSpPr>
        <p:sp>
          <p:nvSpPr>
            <p:cNvPr id="31" name="文本框 30"/>
            <p:cNvSpPr txBox="1"/>
            <p:nvPr/>
          </p:nvSpPr>
          <p:spPr>
            <a:xfrm>
              <a:off x="571198" y="4279109"/>
              <a:ext cx="3774020" cy="369332"/>
            </a:xfrm>
            <a:prstGeom prst="rect">
              <a:avLst/>
            </a:prstGeom>
            <a:noFill/>
          </p:spPr>
          <p:txBody>
            <a:bodyPr wrap="square" rtlCol="0">
              <a:spAutoFit/>
            </a:bodyPr>
            <a:lstStyle/>
            <a:p>
              <a:pPr algn="ctr"/>
              <a:r>
                <a:rPr lang="en-US" altLang="zh-CN" dirty="0" smtClean="0">
                  <a:latin typeface="微软雅黑" pitchFamily="34" charset="-122"/>
                  <a:ea typeface="微软雅黑" pitchFamily="34" charset="-122"/>
                </a:rPr>
                <a:t>Pull-based</a:t>
              </a:r>
              <a:r>
                <a:rPr lang="zh-CN" altLang="en-US" dirty="0" smtClean="0">
                  <a:latin typeface="微软雅黑" pitchFamily="34" charset="-122"/>
                  <a:ea typeface="微软雅黑" pitchFamily="34" charset="-122"/>
                </a:rPr>
                <a:t>开发模式</a:t>
              </a:r>
              <a:endParaRPr lang="zh-CN" altLang="en-US" dirty="0">
                <a:latin typeface="微软雅黑" pitchFamily="34" charset="-122"/>
                <a:ea typeface="微软雅黑" pitchFamily="34" charset="-122"/>
              </a:endParaRPr>
            </a:p>
          </p:txBody>
        </p:sp>
        <p:pic>
          <p:nvPicPr>
            <p:cNvPr id="8" name="图片 7"/>
            <p:cNvPicPr>
              <a:picLocks noChangeAspect="1"/>
            </p:cNvPicPr>
            <p:nvPr/>
          </p:nvPicPr>
          <p:blipFill>
            <a:blip r:embed="rId4"/>
            <a:stretch>
              <a:fillRect/>
            </a:stretch>
          </p:blipFill>
          <p:spPr>
            <a:xfrm>
              <a:off x="571198" y="1768060"/>
              <a:ext cx="3774020" cy="2332391"/>
            </a:xfrm>
            <a:prstGeom prst="rect">
              <a:avLst/>
            </a:prstGeom>
            <a:effectLst>
              <a:outerShdw blurRad="63500" sx="102000" sy="102000" algn="ctr" rotWithShape="0">
                <a:prstClr val="black">
                  <a:alpha val="40000"/>
                </a:prstClr>
              </a:outerShdw>
            </a:effectLst>
          </p:spPr>
        </p:pic>
      </p:grpSp>
      <p:sp>
        <p:nvSpPr>
          <p:cNvPr id="62" name="灯片编号占位符 7"/>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5</a:t>
            </a:r>
            <a:endParaRPr lang="zh-HK" altLang="en-US" dirty="0">
              <a:solidFill>
                <a:prstClr val="black">
                  <a:tint val="75000"/>
                </a:prstClr>
              </a:solidFill>
            </a:endParaRPr>
          </a:p>
        </p:txBody>
      </p:sp>
      <p:sp>
        <p:nvSpPr>
          <p:cNvPr id="29" name="矩形 28"/>
          <p:cNvSpPr/>
          <p:nvPr/>
        </p:nvSpPr>
        <p:spPr>
          <a:xfrm>
            <a:off x="571198" y="5995404"/>
            <a:ext cx="8721428" cy="738656"/>
          </a:xfrm>
          <a:prstGeom prst="rect">
            <a:avLst/>
          </a:prstGeom>
        </p:spPr>
        <p:txBody>
          <a:bodyPr wrap="square" lIns="91431" tIns="45716" rIns="91431" bIns="45716">
            <a:spAutoFit/>
          </a:bodyPr>
          <a:lstStyle/>
          <a:p>
            <a:pPr marL="285750" indent="-285750">
              <a:buFont typeface="Wingdings" panose="05000000000000000000" pitchFamily="2" charset="2"/>
              <a:buChar char="Ø"/>
            </a:pPr>
            <a:r>
              <a:rPr lang="en-US" altLang="zh-CN" sz="1400" dirty="0">
                <a:solidFill>
                  <a:schemeClr val="bg2">
                    <a:lumMod val="10000"/>
                  </a:schemeClr>
                </a:solidFill>
                <a:latin typeface="微软雅黑" pitchFamily="34" charset="-122"/>
                <a:ea typeface="微软雅黑" pitchFamily="34" charset="-122"/>
              </a:rPr>
              <a:t>Reviewer Recommender of Pull-Requests in GitHub, </a:t>
            </a:r>
            <a:r>
              <a:rPr lang="en-US" altLang="zh-CN" sz="1400" dirty="0" smtClean="0">
                <a:solidFill>
                  <a:schemeClr val="bg2">
                    <a:lumMod val="10000"/>
                  </a:schemeClr>
                </a:solidFill>
                <a:latin typeface="微软雅黑" pitchFamily="34" charset="-122"/>
                <a:ea typeface="微软雅黑" pitchFamily="34" charset="-122"/>
              </a:rPr>
              <a:t>2016</a:t>
            </a:r>
          </a:p>
          <a:p>
            <a:pPr marL="285750" indent="-285750">
              <a:buFont typeface="Wingdings" panose="05000000000000000000" pitchFamily="2" charset="2"/>
              <a:buChar char="Ø"/>
            </a:pPr>
            <a:endParaRPr lang="en-US" altLang="zh-CN" sz="1400" dirty="0" smtClean="0">
              <a:solidFill>
                <a:schemeClr val="bg2">
                  <a:lumMod val="10000"/>
                </a:schemeClr>
              </a:solidFill>
              <a:latin typeface="微软雅黑" pitchFamily="34" charset="-122"/>
              <a:ea typeface="微软雅黑" pitchFamily="34" charset="-122"/>
            </a:endParaRPr>
          </a:p>
          <a:p>
            <a:pPr marL="285750" indent="-285750">
              <a:buFont typeface="Wingdings" panose="05000000000000000000" pitchFamily="2" charset="2"/>
              <a:buChar char="Ø"/>
            </a:pPr>
            <a:r>
              <a:rPr lang="en-US" altLang="zh-CN" sz="1400" dirty="0">
                <a:solidFill>
                  <a:schemeClr val="bg2">
                    <a:lumMod val="10000"/>
                  </a:schemeClr>
                </a:solidFill>
                <a:latin typeface="微软雅黑" pitchFamily="34" charset="-122"/>
                <a:ea typeface="微软雅黑" pitchFamily="34" charset="-122"/>
              </a:rPr>
              <a:t>An Exploratory Study of the Pull-based Software Development Model, </a:t>
            </a:r>
            <a:r>
              <a:rPr lang="en-US" altLang="zh-CN" sz="1400" dirty="0" smtClean="0">
                <a:solidFill>
                  <a:schemeClr val="bg2">
                    <a:lumMod val="10000"/>
                  </a:schemeClr>
                </a:solidFill>
                <a:latin typeface="微软雅黑" pitchFamily="34" charset="-122"/>
                <a:ea typeface="微软雅黑" pitchFamily="34" charset="-122"/>
              </a:rPr>
              <a:t>2014 </a:t>
            </a:r>
            <a:endParaRPr lang="en-US" altLang="zh-CN" sz="1400" dirty="0">
              <a:solidFill>
                <a:schemeClr val="bg2">
                  <a:lumMod val="1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581728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29">
                                            <p:txEl>
                                              <p:pRg st="0" end="0"/>
                                            </p:txEl>
                                          </p:spTgt>
                                        </p:tgtEl>
                                        <p:attrNameLst>
                                          <p:attrName>style.visibility</p:attrName>
                                        </p:attrNameLst>
                                      </p:cBhvr>
                                      <p:to>
                                        <p:strVal val="visible"/>
                                      </p:to>
                                    </p:set>
                                    <p:animEffect transition="in" filter="wipe(down)">
                                      <p:cBhvr>
                                        <p:cTn id="10" dur="500"/>
                                        <p:tgtEl>
                                          <p:spTgt spid="29">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xEl>
                                              <p:pRg st="2" end="2"/>
                                            </p:txEl>
                                          </p:spTgt>
                                        </p:tgtEl>
                                        <p:attrNameLst>
                                          <p:attrName>style.visibility</p:attrName>
                                        </p:attrNameLst>
                                      </p:cBhvr>
                                      <p:to>
                                        <p:strVal val="visible"/>
                                      </p:to>
                                    </p:set>
                                    <p:animEffect transition="in" filter="wipe(down)">
                                      <p:cBhvr>
                                        <p:cTn id="13" dur="500"/>
                                        <p:tgtEl>
                                          <p:spTgt spid="2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代码审阅</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 y="5079953"/>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代码审阅是协同开发过程中至关重要的环节</a:t>
            </a:r>
            <a:endParaRPr lang="zh-CN" altLang="en-US" sz="2800"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98757" y="1477059"/>
            <a:ext cx="3567059" cy="3526686"/>
            <a:chOff x="398757" y="1477059"/>
            <a:chExt cx="3567059" cy="3526686"/>
          </a:xfrm>
          <a:effectLst/>
        </p:grpSpPr>
        <p:sp>
          <p:nvSpPr>
            <p:cNvPr id="3" name="文本框 2"/>
            <p:cNvSpPr txBox="1"/>
            <p:nvPr/>
          </p:nvSpPr>
          <p:spPr>
            <a:xfrm>
              <a:off x="398757" y="4662113"/>
              <a:ext cx="3567059" cy="3416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dirty="0">
                  <a:latin typeface="微软雅黑" pitchFamily="34" charset="-122"/>
                  <a:ea typeface="微软雅黑" pitchFamily="34" charset="-122"/>
                </a:rPr>
                <a:t>Pull-based</a:t>
              </a:r>
              <a:r>
                <a:rPr lang="zh-CN" altLang="en-US" dirty="0">
                  <a:latin typeface="微软雅黑" pitchFamily="34" charset="-122"/>
                  <a:ea typeface="微软雅黑" pitchFamily="34" charset="-122"/>
                </a:rPr>
                <a:t>开发过程</a:t>
              </a:r>
            </a:p>
          </p:txBody>
        </p:sp>
        <p:pic>
          <p:nvPicPr>
            <p:cNvPr id="10" name="图片 9"/>
            <p:cNvPicPr>
              <a:picLocks noChangeAspect="1"/>
            </p:cNvPicPr>
            <p:nvPr/>
          </p:nvPicPr>
          <p:blipFill>
            <a:blip r:embed="rId3"/>
            <a:stretch>
              <a:fillRect/>
            </a:stretch>
          </p:blipFill>
          <p:spPr>
            <a:xfrm>
              <a:off x="398757" y="1477059"/>
              <a:ext cx="3567059" cy="3095725"/>
            </a:xfrm>
            <a:prstGeom prst="rect">
              <a:avLst/>
            </a:prstGeom>
            <a:effectLst>
              <a:outerShdw blurRad="63500" sx="102000" sy="102000" algn="ctr" rotWithShape="0">
                <a:prstClr val="black">
                  <a:alpha val="40000"/>
                </a:prstClr>
              </a:outerShdw>
            </a:effectLst>
          </p:spPr>
        </p:pic>
      </p:grpSp>
      <p:sp>
        <p:nvSpPr>
          <p:cNvPr id="29" name="矩形 28"/>
          <p:cNvSpPr/>
          <p:nvPr/>
        </p:nvSpPr>
        <p:spPr>
          <a:xfrm>
            <a:off x="570207" y="5993577"/>
            <a:ext cx="8576428" cy="954099"/>
          </a:xfrm>
          <a:prstGeom prst="rect">
            <a:avLst/>
          </a:prstGeom>
        </p:spPr>
        <p:txBody>
          <a:bodyPr wrap="square" lIns="91431" tIns="45716" rIns="91431" bIns="45716">
            <a:spAutoFit/>
          </a:bodyPr>
          <a:lstStyle/>
          <a:p>
            <a:pPr marL="285750" indent="-285750">
              <a:buFont typeface="Wingdings" panose="05000000000000000000" pitchFamily="2" charset="2"/>
              <a:buChar char="Ø"/>
            </a:pPr>
            <a:r>
              <a:rPr lang="en-US" altLang="zh-CN" sz="1400" dirty="0">
                <a:solidFill>
                  <a:schemeClr val="bg2">
                    <a:lumMod val="10000"/>
                  </a:schemeClr>
                </a:solidFill>
                <a:latin typeface="微软雅黑" pitchFamily="34" charset="-122"/>
                <a:ea typeface="微软雅黑" pitchFamily="34" charset="-122"/>
              </a:rPr>
              <a:t>Reviewer Recommendation </a:t>
            </a:r>
            <a:r>
              <a:rPr lang="en-US" altLang="zh-CN" sz="1400" dirty="0" smtClean="0">
                <a:solidFill>
                  <a:schemeClr val="bg2">
                    <a:lumMod val="10000"/>
                  </a:schemeClr>
                </a:solidFill>
                <a:latin typeface="微软雅黑" pitchFamily="34" charset="-122"/>
                <a:ea typeface="微软雅黑" pitchFamily="34" charset="-122"/>
              </a:rPr>
              <a:t>for </a:t>
            </a:r>
            <a:r>
              <a:rPr lang="en-US" altLang="zh-CN" sz="1400" dirty="0">
                <a:solidFill>
                  <a:schemeClr val="bg2">
                    <a:lumMod val="10000"/>
                  </a:schemeClr>
                </a:solidFill>
                <a:latin typeface="微软雅黑" pitchFamily="34" charset="-122"/>
                <a:ea typeface="微软雅黑" pitchFamily="34" charset="-122"/>
              </a:rPr>
              <a:t>Pull-Requests in GitHub, </a:t>
            </a:r>
            <a:r>
              <a:rPr lang="en-US" altLang="zh-CN" sz="1400" dirty="0" smtClean="0">
                <a:solidFill>
                  <a:schemeClr val="bg2">
                    <a:lumMod val="10000"/>
                  </a:schemeClr>
                </a:solidFill>
                <a:latin typeface="微软雅黑" pitchFamily="34" charset="-122"/>
                <a:ea typeface="微软雅黑" pitchFamily="34" charset="-122"/>
              </a:rPr>
              <a:t>2015</a:t>
            </a:r>
          </a:p>
          <a:p>
            <a:pPr marL="285750" indent="-285750">
              <a:buFont typeface="Wingdings" panose="05000000000000000000" pitchFamily="2" charset="2"/>
              <a:buChar char="Ø"/>
            </a:pPr>
            <a:endParaRPr lang="en-US" altLang="zh-CN" sz="1400" dirty="0" smtClean="0">
              <a:solidFill>
                <a:schemeClr val="bg2">
                  <a:lumMod val="10000"/>
                </a:schemeClr>
              </a:solidFill>
              <a:latin typeface="微软雅黑" pitchFamily="34" charset="-122"/>
              <a:ea typeface="微软雅黑" pitchFamily="34" charset="-122"/>
            </a:endParaRPr>
          </a:p>
          <a:p>
            <a:pPr marL="285750" indent="-285750">
              <a:buFont typeface="Wingdings" panose="05000000000000000000" pitchFamily="2" charset="2"/>
              <a:buChar char="Ø"/>
            </a:pPr>
            <a:r>
              <a:rPr lang="en-US" altLang="zh-CN" sz="1400" dirty="0" smtClean="0">
                <a:solidFill>
                  <a:schemeClr val="bg2">
                    <a:lumMod val="10000"/>
                  </a:schemeClr>
                </a:solidFill>
                <a:latin typeface="微软雅黑" pitchFamily="34" charset="-122"/>
                <a:ea typeface="微软雅黑" pitchFamily="34" charset="-122"/>
              </a:rPr>
              <a:t>The </a:t>
            </a:r>
            <a:r>
              <a:rPr lang="en-US" altLang="zh-CN" sz="1400" dirty="0">
                <a:solidFill>
                  <a:schemeClr val="bg2">
                    <a:lumMod val="10000"/>
                  </a:schemeClr>
                </a:solidFill>
                <a:latin typeface="微软雅黑" pitchFamily="34" charset="-122"/>
                <a:ea typeface="微软雅黑" pitchFamily="34" charset="-122"/>
              </a:rPr>
              <a:t>impact of code review coverage and code review participation on software quality, 2014</a:t>
            </a:r>
          </a:p>
          <a:p>
            <a:pPr marL="285750" indent="-285750">
              <a:buFont typeface="Wingdings" panose="05000000000000000000" pitchFamily="2" charset="2"/>
              <a:buChar char="Ø"/>
            </a:pPr>
            <a:endParaRPr lang="en-US" altLang="zh-CN" sz="1400" dirty="0">
              <a:solidFill>
                <a:schemeClr val="bg2">
                  <a:lumMod val="10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4"/>
          <a:stretch>
            <a:fillRect/>
          </a:stretch>
        </p:blipFill>
        <p:spPr>
          <a:xfrm>
            <a:off x="5312821" y="994648"/>
            <a:ext cx="2966534" cy="1685389"/>
          </a:xfrm>
          <a:prstGeom prst="rect">
            <a:avLst/>
          </a:prstGeom>
          <a:effectLst>
            <a:outerShdw blurRad="63500" sx="102000" sy="102000" algn="ctr" rotWithShape="0">
              <a:prstClr val="black">
                <a:alpha val="40000"/>
              </a:prstClr>
            </a:outerShdw>
          </a:effectLst>
        </p:spPr>
      </p:pic>
      <p:sp>
        <p:nvSpPr>
          <p:cNvPr id="32" name="文本框 31"/>
          <p:cNvSpPr txBox="1"/>
          <p:nvPr/>
        </p:nvSpPr>
        <p:spPr>
          <a:xfrm>
            <a:off x="5312821" y="4678635"/>
            <a:ext cx="2966534"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rPr>
              <a:t>审阅参与度对代码质量的影响</a:t>
            </a:r>
            <a:endParaRPr lang="zh-CN" altLang="en-US" sz="1600" dirty="0">
              <a:latin typeface="微软雅黑" pitchFamily="34" charset="-122"/>
              <a:ea typeface="微软雅黑" pitchFamily="34" charset="-122"/>
            </a:endParaRPr>
          </a:p>
        </p:txBody>
      </p:sp>
      <p:pic>
        <p:nvPicPr>
          <p:cNvPr id="2" name="图片 1"/>
          <p:cNvPicPr>
            <a:picLocks noChangeAspect="1"/>
          </p:cNvPicPr>
          <p:nvPr/>
        </p:nvPicPr>
        <p:blipFill>
          <a:blip r:embed="rId5"/>
          <a:stretch>
            <a:fillRect/>
          </a:stretch>
        </p:blipFill>
        <p:spPr>
          <a:xfrm>
            <a:off x="5312822" y="3068590"/>
            <a:ext cx="2966534" cy="1574903"/>
          </a:xfrm>
          <a:prstGeom prst="rect">
            <a:avLst/>
          </a:prstGeom>
          <a:effectLst>
            <a:outerShdw blurRad="63500" sx="102000" sy="102000" algn="ctr" rotWithShape="0">
              <a:prstClr val="black">
                <a:alpha val="40000"/>
              </a:prstClr>
            </a:outerShdw>
          </a:effectLst>
        </p:spPr>
      </p:pic>
      <p:sp>
        <p:nvSpPr>
          <p:cNvPr id="5" name="矩形 4"/>
          <p:cNvSpPr/>
          <p:nvPr/>
        </p:nvSpPr>
        <p:spPr>
          <a:xfrm>
            <a:off x="6809433" y="1622892"/>
            <a:ext cx="381000" cy="967174"/>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508599" y="3152302"/>
            <a:ext cx="319088" cy="1428458"/>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312822" y="2712796"/>
            <a:ext cx="2966534"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zh-CN" altLang="en-US" sz="1600" dirty="0" smtClean="0">
                <a:latin typeface="微软雅黑" pitchFamily="34" charset="-122"/>
                <a:ea typeface="微软雅黑" pitchFamily="34" charset="-122"/>
              </a:rPr>
              <a:t>审阅</a:t>
            </a:r>
            <a:r>
              <a:rPr lang="zh-CN" altLang="en-US" sz="1600" dirty="0">
                <a:latin typeface="微软雅黑" pitchFamily="34" charset="-122"/>
                <a:ea typeface="微软雅黑" pitchFamily="34" charset="-122"/>
              </a:rPr>
              <a:t>覆盖率</a:t>
            </a:r>
            <a:r>
              <a:rPr lang="zh-CN" altLang="en-US" sz="1600" dirty="0" smtClean="0">
                <a:latin typeface="微软雅黑" pitchFamily="34" charset="-122"/>
                <a:ea typeface="微软雅黑" pitchFamily="34" charset="-122"/>
              </a:rPr>
              <a:t>对代码质量的影响</a:t>
            </a:r>
            <a:endParaRPr lang="zh-CN" altLang="en-US" sz="1600" dirty="0">
              <a:latin typeface="微软雅黑" pitchFamily="34" charset="-122"/>
              <a:ea typeface="微软雅黑" pitchFamily="34" charset="-122"/>
            </a:endParaRPr>
          </a:p>
        </p:txBody>
      </p:sp>
      <p:sp>
        <p:nvSpPr>
          <p:cNvPr id="4" name="文本框 3"/>
          <p:cNvSpPr txBox="1"/>
          <p:nvPr/>
        </p:nvSpPr>
        <p:spPr>
          <a:xfrm>
            <a:off x="6168211" y="1358926"/>
            <a:ext cx="1630575" cy="246221"/>
          </a:xfrm>
          <a:prstGeom prst="rect">
            <a:avLst/>
          </a:prstGeom>
          <a:noFill/>
        </p:spPr>
        <p:txBody>
          <a:bodyPr wrap="none" rtlCol="0">
            <a:spAutoFit/>
          </a:bodyPr>
          <a:lstStyle/>
          <a:p>
            <a:r>
              <a:rPr lang="zh-CN" altLang="en-US" sz="1000" dirty="0" smtClean="0">
                <a:solidFill>
                  <a:srgbClr val="FF0000"/>
                </a:solidFill>
                <a:latin typeface="Times New Roman" panose="02020603050405020304" pitchFamily="18" charset="0"/>
                <a:cs typeface="Times New Roman" panose="02020603050405020304" pitchFamily="18" charset="0"/>
              </a:rPr>
              <a:t>覆盖率低于</a:t>
            </a:r>
            <a:r>
              <a:rPr lang="en-US" altLang="zh-CN" sz="1000" dirty="0" smtClean="0">
                <a:solidFill>
                  <a:srgbClr val="FF0000"/>
                </a:solidFill>
                <a:latin typeface="Times New Roman" panose="02020603050405020304" pitchFamily="18" charset="0"/>
                <a:cs typeface="Times New Roman" panose="02020603050405020304" pitchFamily="18" charset="0"/>
              </a:rPr>
              <a:t>0.6</a:t>
            </a:r>
            <a:r>
              <a:rPr lang="zh-CN" altLang="en-US" sz="1000" dirty="0" smtClean="0">
                <a:solidFill>
                  <a:srgbClr val="FF0000"/>
                </a:solidFill>
                <a:latin typeface="Times New Roman" panose="02020603050405020304" pitchFamily="18" charset="0"/>
                <a:cs typeface="Times New Roman" panose="02020603050405020304" pitchFamily="18" charset="0"/>
              </a:rPr>
              <a:t>时出现缺陷</a:t>
            </a:r>
            <a:endParaRPr lang="zh-CN" altLang="en-US" sz="1000" dirty="0">
              <a:solidFill>
                <a:srgbClr val="FF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6020765" y="3187206"/>
            <a:ext cx="1568058" cy="400110"/>
          </a:xfrm>
          <a:prstGeom prst="rect">
            <a:avLst/>
          </a:prstGeom>
          <a:noFill/>
        </p:spPr>
        <p:txBody>
          <a:bodyPr wrap="none" rtlCol="0">
            <a:spAutoFit/>
          </a:bodyPr>
          <a:lstStyle/>
          <a:p>
            <a:r>
              <a:rPr lang="zh-CN" altLang="en-US" sz="1000" dirty="0" smtClean="0">
                <a:solidFill>
                  <a:srgbClr val="FF0000"/>
                </a:solidFill>
                <a:latin typeface="Times New Roman" panose="02020603050405020304" pitchFamily="18" charset="0"/>
                <a:cs typeface="Times New Roman" panose="02020603050405020304" pitchFamily="18" charset="0"/>
              </a:rPr>
              <a:t>自我审查占比超过</a:t>
            </a:r>
            <a:r>
              <a:rPr lang="en-US" altLang="zh-CN" sz="1000" dirty="0" smtClean="0">
                <a:solidFill>
                  <a:srgbClr val="FF0000"/>
                </a:solidFill>
                <a:latin typeface="Times New Roman" panose="02020603050405020304" pitchFamily="18" charset="0"/>
                <a:cs typeface="Times New Roman" panose="02020603050405020304" pitchFamily="18" charset="0"/>
              </a:rPr>
              <a:t>0.83</a:t>
            </a:r>
            <a:r>
              <a:rPr lang="zh-CN" altLang="en-US" sz="1000" dirty="0" smtClean="0">
                <a:solidFill>
                  <a:srgbClr val="FF0000"/>
                </a:solidFill>
                <a:latin typeface="Times New Roman" panose="02020603050405020304" pitchFamily="18" charset="0"/>
                <a:cs typeface="Times New Roman" panose="02020603050405020304" pitchFamily="18" charset="0"/>
              </a:rPr>
              <a:t>时</a:t>
            </a:r>
            <a:endParaRPr lang="en-US" altLang="zh-CN" sz="1000" dirty="0" smtClean="0">
              <a:solidFill>
                <a:srgbClr val="FF0000"/>
              </a:solidFill>
              <a:latin typeface="Times New Roman" panose="02020603050405020304" pitchFamily="18" charset="0"/>
              <a:cs typeface="Times New Roman" panose="02020603050405020304" pitchFamily="18" charset="0"/>
            </a:endParaRPr>
          </a:p>
          <a:p>
            <a:r>
              <a:rPr lang="zh-CN" altLang="en-US" sz="1000" dirty="0" smtClean="0">
                <a:solidFill>
                  <a:srgbClr val="FF0000"/>
                </a:solidFill>
                <a:latin typeface="Times New Roman" panose="02020603050405020304" pitchFamily="18" charset="0"/>
                <a:cs typeface="Times New Roman" panose="02020603050405020304" pitchFamily="18" charset="0"/>
              </a:rPr>
              <a:t>出现</a:t>
            </a:r>
            <a:r>
              <a:rPr lang="en-US" altLang="zh-CN" sz="1000" dirty="0" smtClean="0">
                <a:solidFill>
                  <a:srgbClr val="FF0000"/>
                </a:solidFill>
                <a:latin typeface="Times New Roman" panose="02020603050405020304" pitchFamily="18" charset="0"/>
                <a:cs typeface="Times New Roman" panose="02020603050405020304" pitchFamily="18" charset="0"/>
              </a:rPr>
              <a:t>5</a:t>
            </a:r>
            <a:r>
              <a:rPr lang="zh-CN" altLang="en-US" sz="1000" dirty="0" smtClean="0">
                <a:solidFill>
                  <a:srgbClr val="FF0000"/>
                </a:solidFill>
                <a:latin typeface="Times New Roman" panose="02020603050405020304" pitchFamily="18" charset="0"/>
                <a:cs typeface="Times New Roman" panose="02020603050405020304" pitchFamily="18" charset="0"/>
              </a:rPr>
              <a:t>个缺陷</a:t>
            </a:r>
            <a:endParaRPr lang="zh-CN" altLang="en-US" sz="1000" dirty="0">
              <a:solidFill>
                <a:srgbClr val="FF0000"/>
              </a:solidFill>
              <a:latin typeface="Times New Roman" panose="02020603050405020304" pitchFamily="18" charset="0"/>
              <a:cs typeface="Times New Roman" panose="02020603050405020304" pitchFamily="18" charset="0"/>
            </a:endParaRPr>
          </a:p>
        </p:txBody>
      </p:sp>
      <p:sp>
        <p:nvSpPr>
          <p:cNvPr id="28" name="灯片编号占位符 7"/>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6</a:t>
            </a:r>
            <a:endParaRPr lang="zh-HK" altLang="en-US" dirty="0">
              <a:solidFill>
                <a:prstClr val="black">
                  <a:tint val="75000"/>
                </a:prstClr>
              </a:solidFill>
            </a:endParaRPr>
          </a:p>
        </p:txBody>
      </p:sp>
    </p:spTree>
    <p:extLst>
      <p:ext uri="{BB962C8B-B14F-4D97-AF65-F5344CB8AC3E}">
        <p14:creationId xmlns:p14="http://schemas.microsoft.com/office/powerpoint/2010/main" val="31541929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nodeType="withEffect">
                                  <p:stCondLst>
                                    <p:cond delay="0"/>
                                  </p:stCondLst>
                                  <p:childTnLst>
                                    <p:set>
                                      <p:cBhvr>
                                        <p:cTn id="9" dur="1" fill="hold">
                                          <p:stCondLst>
                                            <p:cond delay="0"/>
                                          </p:stCondLst>
                                        </p:cTn>
                                        <p:tgtEl>
                                          <p:spTgt spid="29">
                                            <p:txEl>
                                              <p:pRg st="0" end="0"/>
                                            </p:txEl>
                                          </p:spTgt>
                                        </p:tgtEl>
                                        <p:attrNameLst>
                                          <p:attrName>style.visibility</p:attrName>
                                        </p:attrNameLst>
                                      </p:cBhvr>
                                      <p:to>
                                        <p:strVal val="visible"/>
                                      </p:to>
                                    </p:set>
                                    <p:animEffect transition="in" filter="wipe(up)">
                                      <p:cBhvr>
                                        <p:cTn id="10" dur="500"/>
                                        <p:tgtEl>
                                          <p:spTgt spid="2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up)">
                                      <p:cBhvr>
                                        <p:cTn id="18" dur="500"/>
                                        <p:tgtEl>
                                          <p:spTgt spid="26"/>
                                        </p:tgtEl>
                                      </p:cBhvr>
                                    </p:animEffect>
                                  </p:childTnLst>
                                </p:cTn>
                              </p:par>
                              <p:par>
                                <p:cTn id="19" presetID="22" presetClass="entr" presetSubtype="1" fill="hold" nodeType="withEffect">
                                  <p:stCondLst>
                                    <p:cond delay="0"/>
                                  </p:stCondLst>
                                  <p:childTnLst>
                                    <p:set>
                                      <p:cBhvr>
                                        <p:cTn id="20" dur="1" fill="hold">
                                          <p:stCondLst>
                                            <p:cond delay="0"/>
                                          </p:stCondLst>
                                        </p:cTn>
                                        <p:tgtEl>
                                          <p:spTgt spid="29">
                                            <p:txEl>
                                              <p:pRg st="2" end="2"/>
                                            </p:txEl>
                                          </p:spTgt>
                                        </p:tgtEl>
                                        <p:attrNameLst>
                                          <p:attrName>style.visibility</p:attrName>
                                        </p:attrNameLst>
                                      </p:cBhvr>
                                      <p:to>
                                        <p:strVal val="visible"/>
                                      </p:to>
                                    </p:set>
                                    <p:animEffect transition="in" filter="wipe(up)">
                                      <p:cBhvr>
                                        <p:cTn id="21" dur="500"/>
                                        <p:tgtEl>
                                          <p:spTgt spid="29">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up)">
                                      <p:cBhvr>
                                        <p:cTn id="34" dur="500"/>
                                        <p:tgtEl>
                                          <p:spTgt spid="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up)">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up)">
                                      <p:cBhvr>
                                        <p:cTn id="42" dur="500"/>
                                        <p:tgtEl>
                                          <p:spTgt spid="2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5" grpId="0" animBg="1"/>
      <p:bldP spid="25" grpId="0" animBg="1"/>
      <p:bldP spid="26" grpId="0"/>
      <p:bldP spid="4"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研究目标</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a:off x="-2910" y="1636575"/>
            <a:ext cx="9144000" cy="954107"/>
          </a:xfrm>
          <a:prstGeom prst="rect">
            <a:avLst/>
          </a:prstGeom>
        </p:spPr>
        <p:txBody>
          <a:bodyPr wrap="square">
            <a:spAutoFit/>
          </a:bodyPr>
          <a:lstStyle/>
          <a:p>
            <a:pPr lvl="0" algn="ctr"/>
            <a:r>
              <a:rPr lang="zh-CN" altLang="en-US" sz="2800" dirty="0" smtClean="0">
                <a:latin typeface="微软雅黑" panose="020B0503020204020204" pitchFamily="34" charset="-122"/>
                <a:ea typeface="微软雅黑" panose="020B0503020204020204" pitchFamily="34" charset="-122"/>
              </a:rPr>
              <a:t>如何从代码审阅的角度切入</a:t>
            </a:r>
            <a:endParaRPr lang="en-US" altLang="zh-CN" sz="2800" dirty="0" smtClean="0">
              <a:latin typeface="微软雅黑" panose="020B0503020204020204" pitchFamily="34" charset="-122"/>
              <a:ea typeface="微软雅黑" panose="020B0503020204020204" pitchFamily="34" charset="-122"/>
            </a:endParaRPr>
          </a:p>
          <a:p>
            <a:pPr lvl="0" algn="ctr"/>
            <a:r>
              <a:rPr lang="zh-CN" altLang="en-US" sz="2800" dirty="0">
                <a:latin typeface="微软雅黑" panose="020B0503020204020204" pitchFamily="34" charset="-122"/>
                <a:ea typeface="微软雅黑" panose="020B0503020204020204" pitchFamily="34" charset="-122"/>
              </a:rPr>
              <a:t>利用</a:t>
            </a:r>
            <a:r>
              <a:rPr lang="zh-CN" altLang="en-US" sz="2800" dirty="0" smtClean="0">
                <a:latin typeface="微软雅黑" panose="020B0503020204020204" pitchFamily="34" charset="-122"/>
                <a:ea typeface="微软雅黑" panose="020B0503020204020204" pitchFamily="34" charset="-122"/>
              </a:rPr>
              <a:t>“代码 </a:t>
            </a:r>
            <a:r>
              <a:rPr lang="en-US" altLang="zh-CN" sz="2800" dirty="0" smtClean="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审阅</a:t>
            </a:r>
            <a:r>
              <a:rPr lang="zh-CN" altLang="en-US" sz="2800" dirty="0" smtClean="0">
                <a:latin typeface="微软雅黑" panose="020B0503020204020204" pitchFamily="34" charset="-122"/>
                <a:ea typeface="微软雅黑" panose="020B0503020204020204" pitchFamily="34" charset="-122"/>
              </a:rPr>
              <a:t>”的对应关系</a:t>
            </a:r>
            <a:endParaRPr lang="zh-HK" altLang="zh-HK" sz="2800" dirty="0">
              <a:latin typeface="微软雅黑" panose="020B0503020204020204" pitchFamily="34" charset="-122"/>
              <a:ea typeface="微软雅黑" panose="020B0503020204020204" pitchFamily="34" charset="-122"/>
            </a:endParaRPr>
          </a:p>
        </p:txBody>
      </p:sp>
      <p:sp>
        <p:nvSpPr>
          <p:cNvPr id="27" name="矩形 26"/>
          <p:cNvSpPr/>
          <p:nvPr/>
        </p:nvSpPr>
        <p:spPr>
          <a:xfrm>
            <a:off x="12330" y="3506291"/>
            <a:ext cx="9146910" cy="523220"/>
          </a:xfrm>
          <a:prstGeom prst="rect">
            <a:avLst/>
          </a:prstGeom>
        </p:spPr>
        <p:txBody>
          <a:bodyPr wrap="square">
            <a:spAutoFit/>
          </a:bodyPr>
          <a:lstStyle/>
          <a:p>
            <a:pPr algn="ctr"/>
            <a:r>
              <a:rPr lang="zh-CN" altLang="en-US" sz="2800" dirty="0" smtClean="0">
                <a:latin typeface="微软雅黑" panose="020B0503020204020204" pitchFamily="34" charset="-122"/>
                <a:ea typeface="微软雅黑" panose="020B0503020204020204" pitchFamily="34" charset="-122"/>
              </a:rPr>
              <a:t>持续性地评估及优化大众贡献质量</a:t>
            </a:r>
            <a:endParaRPr lang="zh-HK" altLang="zh-HK" sz="2800" dirty="0">
              <a:latin typeface="微软雅黑" panose="020B0503020204020204" pitchFamily="34" charset="-122"/>
              <a:ea typeface="微软雅黑" panose="020B0503020204020204" pitchFamily="34" charset="-122"/>
            </a:endParaRPr>
          </a:p>
        </p:txBody>
      </p:sp>
      <p:sp>
        <p:nvSpPr>
          <p:cNvPr id="4" name="虚尾箭头 3"/>
          <p:cNvSpPr/>
          <p:nvPr/>
        </p:nvSpPr>
        <p:spPr>
          <a:xfrm rot="5400000">
            <a:off x="4114156" y="2858736"/>
            <a:ext cx="401864" cy="273839"/>
          </a:xfrm>
          <a:prstGeom prst="striped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7</a:t>
            </a:fld>
            <a:endParaRPr lang="zh-HK" altLang="en-US">
              <a:solidFill>
                <a:prstClr val="black">
                  <a:tint val="75000"/>
                </a:prstClr>
              </a:solidFill>
            </a:endParaRPr>
          </a:p>
        </p:txBody>
      </p:sp>
      <p:sp>
        <p:nvSpPr>
          <p:cNvPr id="20" name="矩形 19"/>
          <p:cNvSpPr/>
          <p:nvPr/>
        </p:nvSpPr>
        <p:spPr>
          <a:xfrm>
            <a:off x="0" y="5060636"/>
            <a:ext cx="9146910" cy="954107"/>
          </a:xfrm>
          <a:prstGeom prst="rect">
            <a:avLst/>
          </a:prstGeom>
        </p:spPr>
        <p:txBody>
          <a:bodyPr wrap="square">
            <a:spAutoFit/>
          </a:bodyPr>
          <a:lstStyle/>
          <a:p>
            <a:pPr algn="ctr"/>
            <a:r>
              <a:rPr lang="zh-CN" altLang="en-US" sz="2800" dirty="0" smtClean="0">
                <a:latin typeface="微软雅黑" panose="020B0503020204020204" pitchFamily="34" charset="-122"/>
                <a:ea typeface="微软雅黑" panose="020B0503020204020204" pitchFamily="34" charset="-122"/>
              </a:rPr>
              <a:t>提高大众贡献的汇聚效率和质量</a:t>
            </a:r>
            <a:endParaRPr lang="en-US" altLang="zh-CN" sz="2800" dirty="0" smtClean="0">
              <a:latin typeface="微软雅黑" panose="020B0503020204020204" pitchFamily="34" charset="-122"/>
              <a:ea typeface="微软雅黑" panose="020B0503020204020204" pitchFamily="34" charset="-122"/>
            </a:endParaRPr>
          </a:p>
          <a:p>
            <a:pPr algn="ctr"/>
            <a:r>
              <a:rPr lang="zh-CN" altLang="en-US" sz="2800" dirty="0">
                <a:latin typeface="微软雅黑" panose="020B0503020204020204" pitchFamily="34" charset="-122"/>
                <a:ea typeface="微软雅黑" panose="020B0503020204020204" pitchFamily="34" charset="-122"/>
              </a:rPr>
              <a:t>减轻核心开发者的</a:t>
            </a:r>
            <a:r>
              <a:rPr lang="zh-CN" altLang="en-US" sz="2800" dirty="0" smtClean="0">
                <a:latin typeface="微软雅黑" panose="020B0503020204020204" pitchFamily="34" charset="-122"/>
                <a:ea typeface="微软雅黑" panose="020B0503020204020204" pitchFamily="34" charset="-122"/>
              </a:rPr>
              <a:t>审阅负担</a:t>
            </a:r>
          </a:p>
        </p:txBody>
      </p:sp>
      <p:sp>
        <p:nvSpPr>
          <p:cNvPr id="21" name="虚尾箭头 20"/>
          <p:cNvSpPr/>
          <p:nvPr/>
        </p:nvSpPr>
        <p:spPr>
          <a:xfrm rot="5400000">
            <a:off x="4118053" y="4450447"/>
            <a:ext cx="394071" cy="273839"/>
          </a:xfrm>
          <a:prstGeom prst="striped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447743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animBg="1"/>
      <p:bldP spid="20" grpId="0"/>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面临的挑战一</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24996" y="2008240"/>
            <a:ext cx="8010568" cy="923330"/>
          </a:xfrm>
          <a:prstGeom prst="rect">
            <a:avLst/>
          </a:prstGeom>
        </p:spPr>
        <p:txBody>
          <a:bodyPr wrap="square">
            <a:spAutoFit/>
          </a:bodyPr>
          <a:lstStyle/>
          <a:p>
            <a:pPr marL="285750" lvl="0" indent="-285750" algn="just">
              <a:lnSpc>
                <a:spcPct val="150000"/>
              </a:lnSpc>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非结构化的文本评论</a:t>
            </a:r>
            <a:endParaRPr lang="en-US" altLang="zh-CN" dirty="0" smtClean="0">
              <a:latin typeface="微软雅黑" panose="020B0503020204020204" pitchFamily="34" charset="-122"/>
              <a:ea typeface="微软雅黑" panose="020B0503020204020204" pitchFamily="34" charset="-122"/>
            </a:endParaRPr>
          </a:p>
          <a:p>
            <a:pPr marL="285750" lvl="0" indent="-285750" algn="just">
              <a:lnSpc>
                <a:spcPct val="150000"/>
              </a:lnSpc>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类型多：代码质量、项目管理以及社交互动等</a:t>
            </a:r>
            <a:endParaRPr lang="en-US" altLang="zh-CN" dirty="0" smtClean="0">
              <a:latin typeface="微软雅黑" panose="020B0503020204020204" pitchFamily="34" charset="-122"/>
              <a:ea typeface="微软雅黑" panose="020B0503020204020204" pitchFamily="34" charset="-122"/>
            </a:endParaRPr>
          </a:p>
        </p:txBody>
      </p:sp>
      <p:sp>
        <p:nvSpPr>
          <p:cNvPr id="32" name="文本框 31"/>
          <p:cNvSpPr txBox="1"/>
          <p:nvPr/>
        </p:nvSpPr>
        <p:spPr>
          <a:xfrm>
            <a:off x="539978" y="1657275"/>
            <a:ext cx="3178581"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审阅</a:t>
            </a:r>
            <a:r>
              <a:rPr lang="zh-CN" altLang="en-US" sz="2000" dirty="0" smtClean="0">
                <a:solidFill>
                  <a:schemeClr val="bg1"/>
                </a:solidFill>
                <a:latin typeface="微软雅黑" panose="020B0503020204020204" pitchFamily="34" charset="-122"/>
                <a:ea typeface="微软雅黑" panose="020B0503020204020204" pitchFamily="34" charset="-122"/>
              </a:rPr>
              <a:t>形式自由、类型繁杂</a:t>
            </a:r>
            <a:endParaRPr lang="zh-HK" altLang="en-US" sz="2000" dirty="0">
              <a:solidFill>
                <a:schemeClr val="bg1"/>
              </a:solidFill>
              <a:latin typeface="微软雅黑" panose="020B0503020204020204" pitchFamily="34" charset="-122"/>
              <a:ea typeface="微软雅黑" panose="020B0503020204020204" pitchFamily="34" charset="-122"/>
            </a:endParaRPr>
          </a:p>
        </p:txBody>
      </p:sp>
      <p:pic>
        <p:nvPicPr>
          <p:cNvPr id="1025" name="Picture 1" descr="E:\笔记\有道云笔记\starleelzx@163.com\7763afdc7e284bd4ba682383440c3f28\clipboard.png"/>
          <p:cNvPicPr>
            <a:picLocks noChangeAspect="1" noChangeArrowheads="1"/>
          </p:cNvPicPr>
          <p:nvPr/>
        </p:nvPicPr>
        <p:blipFill rotWithShape="1">
          <a:blip r:embed="rId3">
            <a:extLst>
              <a:ext uri="{28A0092B-C50C-407E-A947-70E740481C1C}">
                <a14:useLocalDpi xmlns:a14="http://schemas.microsoft.com/office/drawing/2010/main" val="0"/>
              </a:ext>
            </a:extLst>
          </a:blip>
          <a:srcRect r="25736"/>
          <a:stretch/>
        </p:blipFill>
        <p:spPr bwMode="auto">
          <a:xfrm>
            <a:off x="1426927" y="3119215"/>
            <a:ext cx="3808406" cy="71219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E:\笔记\有道云笔记\starleelzx@163.com\88108f7db7be4a18a04b66c07cc13170\clipboard.png"/>
          <p:cNvPicPr>
            <a:picLocks noChangeAspect="1" noChangeArrowheads="1"/>
          </p:cNvPicPr>
          <p:nvPr/>
        </p:nvPicPr>
        <p:blipFill rotWithShape="1">
          <a:blip r:embed="rId4">
            <a:extLst>
              <a:ext uri="{28A0092B-C50C-407E-A947-70E740481C1C}">
                <a14:useLocalDpi xmlns:a14="http://schemas.microsoft.com/office/drawing/2010/main" val="0"/>
              </a:ext>
            </a:extLst>
          </a:blip>
          <a:srcRect r="26534"/>
          <a:stretch/>
        </p:blipFill>
        <p:spPr bwMode="auto">
          <a:xfrm>
            <a:off x="1432740" y="4015188"/>
            <a:ext cx="3802593" cy="7300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图片 21"/>
          <p:cNvPicPr/>
          <p:nvPr/>
        </p:nvPicPr>
        <p:blipFill rotWithShape="1">
          <a:blip r:embed="rId5"/>
          <a:srcRect r="26203"/>
          <a:stretch/>
        </p:blipFill>
        <p:spPr>
          <a:xfrm>
            <a:off x="5526336" y="4015188"/>
            <a:ext cx="3427163" cy="728194"/>
          </a:xfrm>
          <a:prstGeom prst="rect">
            <a:avLst/>
          </a:prstGeom>
          <a:ln>
            <a:noFill/>
          </a:ln>
          <a:effectLst>
            <a:outerShdw blurRad="63500" sx="102000" sy="102000" algn="ctr" rotWithShape="0">
              <a:prstClr val="black">
                <a:alpha val="40000"/>
              </a:prstClr>
            </a:outerShdw>
          </a:effectLst>
        </p:spPr>
      </p:pic>
      <p:pic>
        <p:nvPicPr>
          <p:cNvPr id="23" name="图片 22"/>
          <p:cNvPicPr/>
          <p:nvPr/>
        </p:nvPicPr>
        <p:blipFill rotWithShape="1">
          <a:blip r:embed="rId6"/>
          <a:srcRect r="20625"/>
          <a:stretch/>
        </p:blipFill>
        <p:spPr>
          <a:xfrm>
            <a:off x="1426927" y="4876947"/>
            <a:ext cx="3782944" cy="768074"/>
          </a:xfrm>
          <a:prstGeom prst="rect">
            <a:avLst/>
          </a:prstGeom>
          <a:ln>
            <a:noFill/>
          </a:ln>
          <a:effectLst>
            <a:outerShdw blurRad="63500" sx="102000" sy="102000" algn="ctr" rotWithShape="0">
              <a:prstClr val="black">
                <a:alpha val="40000"/>
              </a:prstClr>
            </a:outerShdw>
          </a:effectLst>
        </p:spPr>
      </p:pic>
      <p:pic>
        <p:nvPicPr>
          <p:cNvPr id="24" name="图片 23"/>
          <p:cNvPicPr/>
          <p:nvPr/>
        </p:nvPicPr>
        <p:blipFill rotWithShape="1">
          <a:blip r:embed="rId7"/>
          <a:srcRect r="26429"/>
          <a:stretch/>
        </p:blipFill>
        <p:spPr>
          <a:xfrm>
            <a:off x="5526336" y="4876947"/>
            <a:ext cx="3427163" cy="768074"/>
          </a:xfrm>
          <a:prstGeom prst="rect">
            <a:avLst/>
          </a:prstGeom>
          <a:ln>
            <a:noFill/>
          </a:ln>
          <a:effectLst>
            <a:outerShdw blurRad="63500" sx="102000" sy="102000" algn="ctr" rotWithShape="0">
              <a:prstClr val="black">
                <a:alpha val="40000"/>
              </a:prstClr>
            </a:outerShdw>
          </a:effectLst>
        </p:spPr>
      </p:pic>
      <p:pic>
        <p:nvPicPr>
          <p:cNvPr id="25" name="图片 24"/>
          <p:cNvPicPr/>
          <p:nvPr/>
        </p:nvPicPr>
        <p:blipFill rotWithShape="1">
          <a:blip r:embed="rId8"/>
          <a:srcRect r="25654"/>
          <a:stretch/>
        </p:blipFill>
        <p:spPr>
          <a:xfrm>
            <a:off x="5535689" y="3119215"/>
            <a:ext cx="3417811" cy="712192"/>
          </a:xfrm>
          <a:prstGeom prst="rect">
            <a:avLst/>
          </a:prstGeom>
          <a:ln>
            <a:noFill/>
          </a:ln>
          <a:effectLst>
            <a:outerShdw blurRad="63500" sx="102000" sy="102000" algn="ctr" rotWithShape="0">
              <a:prstClr val="black">
                <a:alpha val="40000"/>
              </a:prstClr>
            </a:outerShdw>
          </a:effectLst>
        </p:spPr>
      </p:pic>
      <p:sp>
        <p:nvSpPr>
          <p:cNvPr id="26" name="文本框 25"/>
          <p:cNvSpPr txBox="1"/>
          <p:nvPr/>
        </p:nvSpPr>
        <p:spPr>
          <a:xfrm>
            <a:off x="544358" y="3282935"/>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代码</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smtClean="0">
                <a:solidFill>
                  <a:schemeClr val="bg1"/>
                </a:solidFill>
                <a:latin typeface="微软雅黑" panose="020B0503020204020204" pitchFamily="34" charset="-122"/>
                <a:ea typeface="微软雅黑" panose="020B0503020204020204" pitchFamily="34" charset="-122"/>
              </a:rPr>
              <a:t>质量</a:t>
            </a:r>
            <a:endParaRPr lang="zh-HK" altLang="en-US" sz="11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44358" y="4114110"/>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项目</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管理</a:t>
            </a:r>
            <a:endParaRPr lang="en-US" altLang="zh-CN" sz="1100" dirty="0" smtClean="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44358" y="5002435"/>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社交</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互动</a:t>
            </a:r>
            <a:endParaRPr lang="en-US" altLang="zh-CN" sz="1100" dirty="0" smtClean="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39980" y="5752335"/>
            <a:ext cx="492605" cy="261610"/>
          </a:xfrm>
          <a:prstGeom prst="rect">
            <a:avLst/>
          </a:prstGeom>
          <a:solidFill>
            <a:srgbClr val="E74E3E"/>
          </a:solidFill>
        </p:spPr>
        <p:txBody>
          <a:bodyPr wrap="square" rtlCol="0" anchor="ctr">
            <a:spAutoFit/>
          </a:bodyPr>
          <a:lstStyle/>
          <a:p>
            <a:pPr algn="ctr"/>
            <a:r>
              <a:rPr lang="en-US" altLang="zh-HK" sz="1100" dirty="0" smtClean="0">
                <a:solidFill>
                  <a:schemeClr val="bg1"/>
                </a:solidFill>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8</a:t>
            </a:fld>
            <a:endParaRPr lang="zh-HK" altLang="en-US">
              <a:solidFill>
                <a:prstClr val="black">
                  <a:tint val="75000"/>
                </a:prstClr>
              </a:solidFill>
            </a:endParaRPr>
          </a:p>
        </p:txBody>
      </p:sp>
      <p:sp>
        <p:nvSpPr>
          <p:cNvPr id="33" name="矩形 32"/>
          <p:cNvSpPr/>
          <p:nvPr/>
        </p:nvSpPr>
        <p:spPr>
          <a:xfrm>
            <a:off x="-2909" y="6247879"/>
            <a:ext cx="9144000" cy="618166"/>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评论的自由性和多样性给“代码</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审阅”的</a:t>
            </a:r>
            <a:r>
              <a:rPr lang="zh-CN" altLang="en-US" sz="2000" dirty="0">
                <a:latin typeface="微软雅黑" panose="020B0503020204020204" pitchFamily="34" charset="-122"/>
                <a:ea typeface="微软雅黑" panose="020B0503020204020204" pitchFamily="34" charset="-122"/>
              </a:rPr>
              <a:t>识别</a:t>
            </a:r>
            <a:r>
              <a:rPr lang="zh-CN" altLang="en-US" sz="2000" dirty="0" smtClean="0">
                <a:latin typeface="微软雅黑" panose="020B0503020204020204" pitchFamily="34" charset="-122"/>
                <a:ea typeface="微软雅黑" panose="020B0503020204020204" pitchFamily="34" charset="-122"/>
              </a:rPr>
              <a:t>带来了挑战</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294967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animEffect transition="in" filter="wipe(down)">
                                      <p:cBhvr>
                                        <p:cTn id="7" dur="500"/>
                                        <p:tgtEl>
                                          <p:spTgt spid="31">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1">
                                            <p:txEl>
                                              <p:pRg st="1" end="1"/>
                                            </p:txEl>
                                          </p:spTgt>
                                        </p:tgtEl>
                                        <p:attrNameLst>
                                          <p:attrName>style.visibility</p:attrName>
                                        </p:attrNameLst>
                                      </p:cBhvr>
                                      <p:to>
                                        <p:strVal val="visible"/>
                                      </p:to>
                                    </p:set>
                                    <p:animEffect transition="in" filter="wipe(down)">
                                      <p:cBhvr>
                                        <p:cTn id="10" dur="500"/>
                                        <p:tgtEl>
                                          <p:spTgt spid="31">
                                            <p:txEl>
                                              <p:pRg st="1" end="1"/>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025"/>
                                        </p:tgtEl>
                                        <p:attrNameLst>
                                          <p:attrName>style.visibility</p:attrName>
                                        </p:attrNameLst>
                                      </p:cBhvr>
                                      <p:to>
                                        <p:strVal val="visible"/>
                                      </p:to>
                                    </p:set>
                                    <p:animEffect transition="in" filter="wipe(left)">
                                      <p:cBhvr>
                                        <p:cTn id="18" dur="500"/>
                                        <p:tgtEl>
                                          <p:spTgt spid="1025"/>
                                        </p:tgtEl>
                                      </p:cBhvr>
                                    </p:animEffec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wipe(left)">
                                      <p:cBhvr>
                                        <p:cTn id="29" dur="500"/>
                                        <p:tgtEl>
                                          <p:spTgt spid="1026"/>
                                        </p:tgtEl>
                                      </p:cBhvr>
                                    </p:animEffect>
                                  </p:childTnLst>
                                </p:cTn>
                              </p:par>
                              <p:par>
                                <p:cTn id="30" presetID="22" presetClass="entr" presetSubtype="8"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22" presetClass="entr" presetSubtype="8" fill="hold"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ipe(left)">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0" grpId="0" animBg="1"/>
      <p:bldP spid="3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面临的挑战二</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427952" y="2041330"/>
            <a:ext cx="4807380" cy="923330"/>
          </a:xfrm>
          <a:prstGeom prst="rect">
            <a:avLst/>
          </a:prstGeom>
        </p:spPr>
        <p:txBody>
          <a:bodyPr wrap="square">
            <a:spAutoFit/>
          </a:bodyPr>
          <a:lstStyle/>
          <a:p>
            <a:pPr marL="285750" lvl="0" indent="-285750" algn="just">
              <a:lnSpc>
                <a:spcPct val="150000"/>
              </a:lnSpc>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没有严格的审查步骤</a:t>
            </a:r>
            <a:endParaRPr lang="en-US" altLang="zh-CN" dirty="0" smtClean="0">
              <a:latin typeface="微软雅黑" panose="020B0503020204020204" pitchFamily="34" charset="-122"/>
              <a:ea typeface="微软雅黑" panose="020B0503020204020204" pitchFamily="34" charset="-122"/>
            </a:endParaRPr>
          </a:p>
          <a:p>
            <a:pPr marL="285750" lvl="0" indent="-285750" algn="just">
              <a:lnSpc>
                <a:spcPct val="150000"/>
              </a:lnSpc>
              <a:buFont typeface="Wingdings" panose="05000000000000000000" pitchFamily="2" charset="2"/>
              <a:buChar char="n"/>
            </a:pPr>
            <a:r>
              <a:rPr lang="zh-CN" altLang="en-US" dirty="0" smtClean="0">
                <a:latin typeface="微软雅黑" panose="020B0503020204020204" pitchFamily="34" charset="-122"/>
                <a:ea typeface="微软雅黑" panose="020B0503020204020204" pitchFamily="34" charset="-122"/>
              </a:rPr>
              <a:t>审阅过程是</a:t>
            </a:r>
            <a:r>
              <a:rPr lang="zh-CN" altLang="en-US" dirty="0">
                <a:latin typeface="微软雅黑" panose="020B0503020204020204" pitchFamily="34" charset="-122"/>
                <a:ea typeface="微软雅黑" panose="020B0503020204020204" pitchFamily="34" charset="-122"/>
              </a:rPr>
              <a:t>一</a:t>
            </a:r>
            <a:r>
              <a:rPr lang="zh-CN" altLang="en-US" dirty="0" smtClean="0">
                <a:latin typeface="微软雅黑" panose="020B0503020204020204" pitchFamily="34" charset="-122"/>
                <a:ea typeface="微软雅黑" panose="020B0503020204020204" pitchFamily="34" charset="-122"/>
              </a:rPr>
              <a:t>个</a:t>
            </a:r>
            <a:r>
              <a:rPr lang="zh-CN" altLang="en-US" b="1" dirty="0" smtClean="0">
                <a:latin typeface="微软雅黑" panose="020B0503020204020204" pitchFamily="34" charset="-122"/>
                <a:ea typeface="微软雅黑" panose="020B0503020204020204" pitchFamily="34" charset="-122"/>
              </a:rPr>
              <a:t>反复</a:t>
            </a:r>
            <a:r>
              <a:rPr lang="zh-CN" altLang="en-US" b="1" dirty="0">
                <a:latin typeface="微软雅黑" panose="020B0503020204020204" pitchFamily="34" charset="-122"/>
                <a:ea typeface="微软雅黑" panose="020B0503020204020204" pitchFamily="34" charset="-122"/>
              </a:rPr>
              <a:t>迭代</a:t>
            </a:r>
            <a:r>
              <a:rPr lang="zh-CN" altLang="en-US" dirty="0">
                <a:latin typeface="微软雅黑" panose="020B0503020204020204" pitchFamily="34" charset="-122"/>
                <a:ea typeface="微软雅黑" panose="020B0503020204020204" pitchFamily="34" charset="-122"/>
              </a:rPr>
              <a:t>的动态</a:t>
            </a:r>
            <a:r>
              <a:rPr lang="zh-CN" altLang="en-US" dirty="0" smtClean="0">
                <a:latin typeface="微软雅黑" panose="020B0503020204020204" pitchFamily="34" charset="-122"/>
                <a:ea typeface="微软雅黑" panose="020B0503020204020204" pitchFamily="34" charset="-122"/>
              </a:rPr>
              <a:t>过程</a:t>
            </a:r>
            <a:endParaRPr lang="zh-HK" altLang="zh-HK"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539978" y="1657275"/>
            <a:ext cx="2241321"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审阅</a:t>
            </a:r>
            <a:r>
              <a:rPr lang="zh-CN" altLang="en-US" sz="2000" dirty="0" smtClean="0">
                <a:solidFill>
                  <a:schemeClr val="bg1"/>
                </a:solidFill>
                <a:latin typeface="微软雅黑" panose="020B0503020204020204" pitchFamily="34" charset="-122"/>
                <a:ea typeface="微软雅黑" panose="020B0503020204020204" pitchFamily="34" charset="-122"/>
              </a:rPr>
              <a:t>过程动态迭代</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9</a:t>
            </a:fld>
            <a:endParaRPr lang="zh-HK" altLang="en-US">
              <a:solidFill>
                <a:prstClr val="black">
                  <a:tint val="75000"/>
                </a:prstClr>
              </a:solidFill>
            </a:endParaRPr>
          </a:p>
        </p:txBody>
      </p:sp>
      <p:sp>
        <p:nvSpPr>
          <p:cNvPr id="14" name="圆角右箭头 13"/>
          <p:cNvSpPr/>
          <p:nvPr/>
        </p:nvSpPr>
        <p:spPr>
          <a:xfrm rot="5400000">
            <a:off x="3287953" y="3527892"/>
            <a:ext cx="662740" cy="561776"/>
          </a:xfrm>
          <a:prstGeom prst="ben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圆角右箭头 28"/>
          <p:cNvSpPr/>
          <p:nvPr/>
        </p:nvSpPr>
        <p:spPr>
          <a:xfrm rot="5400000">
            <a:off x="6150665" y="4535071"/>
            <a:ext cx="662740" cy="561776"/>
          </a:xfrm>
          <a:prstGeom prst="ben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909" y="6247879"/>
            <a:ext cx="9144000" cy="618166"/>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微软雅黑" panose="020B0503020204020204" pitchFamily="34" charset="-122"/>
                <a:ea typeface="微软雅黑" panose="020B0503020204020204" pitchFamily="34" charset="-122"/>
              </a:rPr>
              <a:t>动态迭代的</a:t>
            </a:r>
            <a:r>
              <a:rPr lang="zh-CN" altLang="en-US" sz="2400" dirty="0">
                <a:latin typeface="微软雅黑" panose="020B0503020204020204" pitchFamily="34" charset="-122"/>
                <a:ea typeface="微软雅黑" panose="020B0503020204020204" pitchFamily="34" charset="-122"/>
              </a:rPr>
              <a:t>审阅</a:t>
            </a:r>
            <a:r>
              <a:rPr lang="zh-CN" altLang="en-US" sz="2400" dirty="0" smtClean="0">
                <a:latin typeface="微软雅黑" panose="020B0503020204020204" pitchFamily="34" charset="-122"/>
                <a:ea typeface="微软雅黑" panose="020B0503020204020204" pitchFamily="34" charset="-122"/>
              </a:rPr>
              <a:t>过程给</a:t>
            </a:r>
            <a:r>
              <a:rPr lang="zh-CN" altLang="en-US" sz="2400" dirty="0">
                <a:latin typeface="微软雅黑" panose="020B0503020204020204" pitchFamily="34" charset="-122"/>
                <a:ea typeface="微软雅黑" panose="020B0503020204020204" pitchFamily="34" charset="-122"/>
              </a:rPr>
              <a:t>大众</a:t>
            </a:r>
            <a:r>
              <a:rPr lang="zh-CN" altLang="en-US" sz="2400" dirty="0" smtClean="0">
                <a:latin typeface="微软雅黑" panose="020B0503020204020204" pitchFamily="34" charset="-122"/>
                <a:ea typeface="微软雅黑" panose="020B0503020204020204" pitchFamily="34" charset="-122"/>
              </a:rPr>
              <a:t>贡献的持续改进带来了挑战</a:t>
            </a:r>
            <a:endParaRPr lang="zh-CN" altLang="en-US" sz="24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571728" y="3119048"/>
            <a:ext cx="2672491" cy="1275151"/>
            <a:chOff x="571728" y="3119048"/>
            <a:chExt cx="2672491" cy="1275151"/>
          </a:xfrm>
        </p:grpSpPr>
        <p:pic>
          <p:nvPicPr>
            <p:cNvPr id="2" name="图片 1"/>
            <p:cNvPicPr>
              <a:picLocks noChangeAspect="1"/>
            </p:cNvPicPr>
            <p:nvPr/>
          </p:nvPicPr>
          <p:blipFill>
            <a:blip r:embed="rId3"/>
            <a:stretch>
              <a:fillRect/>
            </a:stretch>
          </p:blipFill>
          <p:spPr>
            <a:xfrm>
              <a:off x="571728" y="3119048"/>
              <a:ext cx="2672491" cy="1275151"/>
            </a:xfrm>
            <a:prstGeom prst="rect">
              <a:avLst/>
            </a:prstGeom>
            <a:effectLst>
              <a:outerShdw blurRad="63500" sx="102000" sy="102000" algn="ctr" rotWithShape="0">
                <a:prstClr val="black">
                  <a:alpha val="40000"/>
                </a:prstClr>
              </a:outerShdw>
            </a:effectLst>
          </p:spPr>
        </p:pic>
        <p:sp>
          <p:nvSpPr>
            <p:cNvPr id="3" name="矩形 2"/>
            <p:cNvSpPr/>
            <p:nvPr/>
          </p:nvSpPr>
          <p:spPr>
            <a:xfrm>
              <a:off x="837668" y="4140150"/>
              <a:ext cx="1428750" cy="158800"/>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458208" y="4163875"/>
            <a:ext cx="3481478" cy="1711945"/>
            <a:chOff x="2458208" y="4163875"/>
            <a:chExt cx="3481478" cy="1711945"/>
          </a:xfrm>
        </p:grpSpPr>
        <p:pic>
          <p:nvPicPr>
            <p:cNvPr id="6" name="图片 5"/>
            <p:cNvPicPr>
              <a:picLocks noChangeAspect="1"/>
            </p:cNvPicPr>
            <p:nvPr/>
          </p:nvPicPr>
          <p:blipFill>
            <a:blip r:embed="rId4"/>
            <a:stretch>
              <a:fillRect/>
            </a:stretch>
          </p:blipFill>
          <p:spPr>
            <a:xfrm>
              <a:off x="2458208" y="4163875"/>
              <a:ext cx="3481478" cy="1711945"/>
            </a:xfrm>
            <a:prstGeom prst="rect">
              <a:avLst/>
            </a:prstGeom>
            <a:effectLst>
              <a:outerShdw blurRad="63500" sx="102000" sy="102000" algn="ctr" rotWithShape="0">
                <a:prstClr val="black">
                  <a:alpha val="40000"/>
                </a:prstClr>
              </a:outerShdw>
            </a:effectLst>
          </p:spPr>
        </p:pic>
        <p:sp>
          <p:nvSpPr>
            <p:cNvPr id="30" name="矩形 29"/>
            <p:cNvSpPr/>
            <p:nvPr/>
          </p:nvSpPr>
          <p:spPr>
            <a:xfrm>
              <a:off x="2624060" y="5574476"/>
              <a:ext cx="2031760" cy="286103"/>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185906" y="5222570"/>
            <a:ext cx="3622519" cy="950068"/>
            <a:chOff x="5185906" y="5222570"/>
            <a:chExt cx="3622519" cy="950068"/>
          </a:xfrm>
        </p:grpSpPr>
        <p:pic>
          <p:nvPicPr>
            <p:cNvPr id="8" name="图片 7"/>
            <p:cNvPicPr>
              <a:picLocks noChangeAspect="1"/>
            </p:cNvPicPr>
            <p:nvPr/>
          </p:nvPicPr>
          <p:blipFill>
            <a:blip r:embed="rId5"/>
            <a:stretch>
              <a:fillRect/>
            </a:stretch>
          </p:blipFill>
          <p:spPr>
            <a:xfrm>
              <a:off x="5185906" y="5222570"/>
              <a:ext cx="3622519" cy="950068"/>
            </a:xfrm>
            <a:prstGeom prst="rect">
              <a:avLst/>
            </a:prstGeom>
            <a:effectLst>
              <a:outerShdw blurRad="63500" sx="102000" sy="102000" algn="ctr" rotWithShape="0">
                <a:prstClr val="black">
                  <a:alpha val="40000"/>
                </a:prstClr>
              </a:outerShdw>
            </a:effectLst>
          </p:spPr>
        </p:pic>
        <p:sp>
          <p:nvSpPr>
            <p:cNvPr id="33" name="矩形 32"/>
            <p:cNvSpPr/>
            <p:nvPr/>
          </p:nvSpPr>
          <p:spPr>
            <a:xfrm>
              <a:off x="5683840" y="5966142"/>
              <a:ext cx="1578020" cy="191458"/>
            </a:xfrm>
            <a:prstGeom prst="rect">
              <a:avLst/>
            </a:prstGeom>
            <a:noFill/>
            <a:ln>
              <a:solidFill>
                <a:srgbClr val="E74E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6417753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up)">
                                      <p:cBhvr>
                                        <p:cTn id="19" dur="500"/>
                                        <p:tgtEl>
                                          <p:spTgt spid="29"/>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9" grpId="0" animBg="1"/>
      <p:bldP spid="26"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6181</TotalTime>
  <Words>2363</Words>
  <Application>Microsoft Office PowerPoint</Application>
  <PresentationFormat>全屏显示(4:3)</PresentationFormat>
  <Paragraphs>503</Paragraphs>
  <Slides>32</Slides>
  <Notes>21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32</vt:i4>
      </vt:variant>
    </vt:vector>
  </HeadingPairs>
  <TitlesOfParts>
    <vt:vector size="42" baseType="lpstr">
      <vt:lpstr>新細明體</vt:lpstr>
      <vt:lpstr>宋体</vt:lpstr>
      <vt:lpstr>微软雅黑</vt:lpstr>
      <vt:lpstr>Arial</vt:lpstr>
      <vt:lpstr>Bradley Hand ITC</vt:lpstr>
      <vt:lpstr>Calibri</vt:lpstr>
      <vt:lpstr>Calibri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第一PPT模板网-WWW.1PPT.COM</dc:subject>
  <dc:creator>第一PPT模板网-WWW.1PPT.COM</dc:creator>
  <dc:description>第一PPT模板网-WWW.1PPT.COM</dc:description>
  <cp:lastModifiedBy>StarLee</cp:lastModifiedBy>
  <cp:revision>730</cp:revision>
  <dcterms:created xsi:type="dcterms:W3CDTF">2015-02-19T23:46:49Z</dcterms:created>
  <dcterms:modified xsi:type="dcterms:W3CDTF">2017-03-22T10:41:42Z</dcterms:modified>
  <cp:category>第一PPT模板网-WWW.1PPT.COM</cp:category>
</cp:coreProperties>
</file>