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34"/>
  </p:notesMasterIdLst>
  <p:sldIdLst>
    <p:sldId id="340" r:id="rId2"/>
    <p:sldId id="297" r:id="rId3"/>
    <p:sldId id="266" r:id="rId4"/>
    <p:sldId id="298" r:id="rId5"/>
    <p:sldId id="310" r:id="rId6"/>
    <p:sldId id="332" r:id="rId7"/>
    <p:sldId id="311" r:id="rId8"/>
    <p:sldId id="331" r:id="rId9"/>
    <p:sldId id="309" r:id="rId10"/>
    <p:sldId id="312" r:id="rId11"/>
    <p:sldId id="339" r:id="rId12"/>
    <p:sldId id="313" r:id="rId13"/>
    <p:sldId id="314" r:id="rId14"/>
    <p:sldId id="330" r:id="rId15"/>
    <p:sldId id="315" r:id="rId16"/>
    <p:sldId id="329" r:id="rId17"/>
    <p:sldId id="301" r:id="rId18"/>
    <p:sldId id="317" r:id="rId19"/>
    <p:sldId id="316" r:id="rId20"/>
    <p:sldId id="303" r:id="rId21"/>
    <p:sldId id="322" r:id="rId22"/>
    <p:sldId id="337" r:id="rId23"/>
    <p:sldId id="338" r:id="rId24"/>
    <p:sldId id="326" r:id="rId25"/>
    <p:sldId id="328" r:id="rId26"/>
    <p:sldId id="325" r:id="rId27"/>
    <p:sldId id="327" r:id="rId28"/>
    <p:sldId id="321" r:id="rId29"/>
    <p:sldId id="334" r:id="rId30"/>
    <p:sldId id="319" r:id="rId31"/>
    <p:sldId id="320" r:id="rId32"/>
    <p:sldId id="288" r:id="rId33"/>
  </p:sldIdLst>
  <p:sldSz cx="9144000" cy="6858000" type="screen4x3"/>
  <p:notesSz cx="6858000" cy="9144000"/>
  <p:defaultTextStyle>
    <a:defPPr>
      <a:defRPr lang="zh-H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55" userDrawn="1">
          <p15:clr>
            <a:srgbClr val="A4A3A4"/>
          </p15:clr>
        </p15:guide>
        <p15:guide id="2" pos="5125" userDrawn="1">
          <p15:clr>
            <a:srgbClr val="A4A3A4"/>
          </p15:clr>
        </p15:guide>
        <p15:guide id="3" pos="1519" userDrawn="1">
          <p15:clr>
            <a:srgbClr val="A4A3A4"/>
          </p15:clr>
        </p15:guide>
        <p15:guide id="5" orient="horz" pos="1185" userDrawn="1">
          <p15:clr>
            <a:srgbClr val="A4A3A4"/>
          </p15:clr>
        </p15:guide>
        <p15:guide id="6" orient="horz" pos="2319" userDrawn="1">
          <p15:clr>
            <a:srgbClr val="A4A3A4"/>
          </p15:clr>
        </p15:guide>
        <p15:guide id="7" orient="horz" pos="322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74AB"/>
    <a:srgbClr val="E74E3E"/>
    <a:srgbClr val="9F9D9A"/>
    <a:srgbClr val="969696"/>
    <a:srgbClr val="666666"/>
    <a:srgbClr val="7C233E"/>
    <a:srgbClr val="92D14F"/>
    <a:srgbClr val="BFC0C0"/>
    <a:srgbClr val="0A377B"/>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734" autoAdjust="0"/>
    <p:restoredTop sz="91727" autoAdjust="0"/>
  </p:normalViewPr>
  <p:slideViewPr>
    <p:cSldViewPr snapToGrid="0" showGuides="1">
      <p:cViewPr varScale="1">
        <p:scale>
          <a:sx n="79" d="100"/>
          <a:sy n="79" d="100"/>
        </p:scale>
        <p:origin x="120" y="90"/>
      </p:cViewPr>
      <p:guideLst>
        <p:guide orient="horz" pos="255"/>
        <p:guide pos="5125"/>
        <p:guide pos="1519"/>
        <p:guide orient="horz" pos="1185"/>
        <p:guide orient="horz" pos="2319"/>
        <p:guide orient="horz" pos="3226"/>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DCBB8CF-74AC-4416-A19D-3E1D1783B869}" type="doc">
      <dgm:prSet loTypeId="urn:microsoft.com/office/officeart/2005/8/layout/process2" loCatId="process" qsTypeId="urn:microsoft.com/office/officeart/2005/8/quickstyle/simple1" qsCatId="simple" csTypeId="urn:microsoft.com/office/officeart/2005/8/colors/accent1_2" csCatId="accent1" phldr="1"/>
      <dgm:spPr/>
    </dgm:pt>
    <dgm:pt modelId="{5CEAA64C-D7A4-4388-BECA-F5B5C2369D65}">
      <dgm:prSet phldrT="[文本]"/>
      <dgm:spPr>
        <a:solidFill>
          <a:srgbClr val="0174AB"/>
        </a:solidFill>
      </dgm:spPr>
      <dgm:t>
        <a:bodyPr/>
        <a:lstStyle/>
        <a:p>
          <a:r>
            <a:rPr lang="zh-CN" altLang="en-US" dirty="0" smtClean="0"/>
            <a:t>代码标注</a:t>
          </a:r>
          <a:endParaRPr lang="zh-CN" altLang="en-US" dirty="0"/>
        </a:p>
      </dgm:t>
    </dgm:pt>
    <dgm:pt modelId="{DA6511BC-D425-40B1-A677-D1FDB9E63F0A}" type="parTrans" cxnId="{88B3006C-6FA4-4AB2-AB4F-53D839C1A5D0}">
      <dgm:prSet/>
      <dgm:spPr/>
      <dgm:t>
        <a:bodyPr/>
        <a:lstStyle/>
        <a:p>
          <a:endParaRPr lang="zh-CN" altLang="en-US"/>
        </a:p>
      </dgm:t>
    </dgm:pt>
    <dgm:pt modelId="{DCA36707-83B0-43BD-A17C-61E090643A18}" type="sibTrans" cxnId="{88B3006C-6FA4-4AB2-AB4F-53D839C1A5D0}">
      <dgm:prSet/>
      <dgm:spPr>
        <a:solidFill>
          <a:srgbClr val="0174AB"/>
        </a:solidFill>
      </dgm:spPr>
      <dgm:t>
        <a:bodyPr/>
        <a:lstStyle/>
        <a:p>
          <a:endParaRPr lang="zh-CN" altLang="en-US" dirty="0"/>
        </a:p>
      </dgm:t>
    </dgm:pt>
    <dgm:pt modelId="{EA203247-736B-4B86-A39B-089CB2934A54}">
      <dgm:prSet phldrT="[文本]"/>
      <dgm:spPr>
        <a:solidFill>
          <a:srgbClr val="0174AB"/>
        </a:solidFill>
      </dgm:spPr>
      <dgm:t>
        <a:bodyPr/>
        <a:lstStyle/>
        <a:p>
          <a:r>
            <a:rPr lang="zh-CN" altLang="en-US" dirty="0" smtClean="0"/>
            <a:t>代码复用</a:t>
          </a:r>
          <a:endParaRPr lang="zh-CN" altLang="en-US" dirty="0"/>
        </a:p>
      </dgm:t>
    </dgm:pt>
    <dgm:pt modelId="{138516FF-F804-4E0D-AA74-5720A267134A}" type="parTrans" cxnId="{24F4A30B-23E1-49BE-AAAE-7BE77713418C}">
      <dgm:prSet/>
      <dgm:spPr/>
      <dgm:t>
        <a:bodyPr/>
        <a:lstStyle/>
        <a:p>
          <a:endParaRPr lang="zh-CN" altLang="en-US"/>
        </a:p>
      </dgm:t>
    </dgm:pt>
    <dgm:pt modelId="{4C8CA2D5-B6D7-446E-B00A-ED0F0831B3EA}" type="sibTrans" cxnId="{24F4A30B-23E1-49BE-AAAE-7BE77713418C}">
      <dgm:prSet/>
      <dgm:spPr/>
      <dgm:t>
        <a:bodyPr/>
        <a:lstStyle/>
        <a:p>
          <a:endParaRPr lang="zh-CN" altLang="en-US"/>
        </a:p>
      </dgm:t>
    </dgm:pt>
    <dgm:pt modelId="{353CCEBA-699F-4E24-B4C1-A8C845449D3E}" type="pres">
      <dgm:prSet presAssocID="{7DCBB8CF-74AC-4416-A19D-3E1D1783B869}" presName="linearFlow" presStyleCnt="0">
        <dgm:presLayoutVars>
          <dgm:resizeHandles val="exact"/>
        </dgm:presLayoutVars>
      </dgm:prSet>
      <dgm:spPr/>
    </dgm:pt>
    <dgm:pt modelId="{3DD82462-B3BB-46D9-A0CB-E88EAE355316}" type="pres">
      <dgm:prSet presAssocID="{5CEAA64C-D7A4-4388-BECA-F5B5C2369D65}" presName="node" presStyleLbl="node1" presStyleIdx="0" presStyleCnt="2" custScaleY="24636">
        <dgm:presLayoutVars>
          <dgm:bulletEnabled val="1"/>
        </dgm:presLayoutVars>
      </dgm:prSet>
      <dgm:spPr/>
      <dgm:t>
        <a:bodyPr/>
        <a:lstStyle/>
        <a:p>
          <a:endParaRPr lang="zh-CN" altLang="en-US"/>
        </a:p>
      </dgm:t>
    </dgm:pt>
    <dgm:pt modelId="{48EEAA1D-2901-4C9D-BA61-39FCF93A17F9}" type="pres">
      <dgm:prSet presAssocID="{DCA36707-83B0-43BD-A17C-61E090643A18}" presName="sibTrans" presStyleLbl="sibTrans2D1" presStyleIdx="0" presStyleCnt="1" custScaleX="79463" custScaleY="30709" custLinFactNeighborX="4135" custLinFactNeighborY="2081"/>
      <dgm:spPr/>
      <dgm:t>
        <a:bodyPr/>
        <a:lstStyle/>
        <a:p>
          <a:endParaRPr lang="zh-CN" altLang="en-US"/>
        </a:p>
      </dgm:t>
    </dgm:pt>
    <dgm:pt modelId="{CBEBAB6E-3920-4D08-AF5F-152F892AC8E3}" type="pres">
      <dgm:prSet presAssocID="{DCA36707-83B0-43BD-A17C-61E090643A18}" presName="connectorText" presStyleLbl="sibTrans2D1" presStyleIdx="0" presStyleCnt="1"/>
      <dgm:spPr/>
      <dgm:t>
        <a:bodyPr/>
        <a:lstStyle/>
        <a:p>
          <a:endParaRPr lang="zh-CN" altLang="en-US"/>
        </a:p>
      </dgm:t>
    </dgm:pt>
    <dgm:pt modelId="{6378FEDC-3299-4950-BE73-F30381BFD9C8}" type="pres">
      <dgm:prSet presAssocID="{EA203247-736B-4B86-A39B-089CB2934A54}" presName="node" presStyleLbl="node1" presStyleIdx="1" presStyleCnt="2" custScaleY="23597">
        <dgm:presLayoutVars>
          <dgm:bulletEnabled val="1"/>
        </dgm:presLayoutVars>
      </dgm:prSet>
      <dgm:spPr/>
      <dgm:t>
        <a:bodyPr/>
        <a:lstStyle/>
        <a:p>
          <a:endParaRPr lang="zh-CN" altLang="en-US"/>
        </a:p>
      </dgm:t>
    </dgm:pt>
  </dgm:ptLst>
  <dgm:cxnLst>
    <dgm:cxn modelId="{88B3006C-6FA4-4AB2-AB4F-53D839C1A5D0}" srcId="{7DCBB8CF-74AC-4416-A19D-3E1D1783B869}" destId="{5CEAA64C-D7A4-4388-BECA-F5B5C2369D65}" srcOrd="0" destOrd="0" parTransId="{DA6511BC-D425-40B1-A677-D1FDB9E63F0A}" sibTransId="{DCA36707-83B0-43BD-A17C-61E090643A18}"/>
    <dgm:cxn modelId="{8B5BEBAA-A0AD-42EA-B4E3-42FE473AB32F}" type="presOf" srcId="{DCA36707-83B0-43BD-A17C-61E090643A18}" destId="{48EEAA1D-2901-4C9D-BA61-39FCF93A17F9}" srcOrd="0" destOrd="0" presId="urn:microsoft.com/office/officeart/2005/8/layout/process2"/>
    <dgm:cxn modelId="{3F94C22C-1BCB-4C7D-8510-EAE8F0B4CED0}" type="presOf" srcId="{DCA36707-83B0-43BD-A17C-61E090643A18}" destId="{CBEBAB6E-3920-4D08-AF5F-152F892AC8E3}" srcOrd="1" destOrd="0" presId="urn:microsoft.com/office/officeart/2005/8/layout/process2"/>
    <dgm:cxn modelId="{6F59C70B-F598-4AD6-832B-DD6BC0BA91AC}" type="presOf" srcId="{EA203247-736B-4B86-A39B-089CB2934A54}" destId="{6378FEDC-3299-4950-BE73-F30381BFD9C8}" srcOrd="0" destOrd="0" presId="urn:microsoft.com/office/officeart/2005/8/layout/process2"/>
    <dgm:cxn modelId="{24F4A30B-23E1-49BE-AAAE-7BE77713418C}" srcId="{7DCBB8CF-74AC-4416-A19D-3E1D1783B869}" destId="{EA203247-736B-4B86-A39B-089CB2934A54}" srcOrd="1" destOrd="0" parTransId="{138516FF-F804-4E0D-AA74-5720A267134A}" sibTransId="{4C8CA2D5-B6D7-446E-B00A-ED0F0831B3EA}"/>
    <dgm:cxn modelId="{07FC1CDF-C32D-4DE0-B2CA-46D743C03273}" type="presOf" srcId="{7DCBB8CF-74AC-4416-A19D-3E1D1783B869}" destId="{353CCEBA-699F-4E24-B4C1-A8C845449D3E}" srcOrd="0" destOrd="0" presId="urn:microsoft.com/office/officeart/2005/8/layout/process2"/>
    <dgm:cxn modelId="{DD736C91-E934-404B-882A-5EF85E7B4BBD}" type="presOf" srcId="{5CEAA64C-D7A4-4388-BECA-F5B5C2369D65}" destId="{3DD82462-B3BB-46D9-A0CB-E88EAE355316}" srcOrd="0" destOrd="0" presId="urn:microsoft.com/office/officeart/2005/8/layout/process2"/>
    <dgm:cxn modelId="{8251E19F-8789-4542-9F51-FB2315BB6BE6}" type="presParOf" srcId="{353CCEBA-699F-4E24-B4C1-A8C845449D3E}" destId="{3DD82462-B3BB-46D9-A0CB-E88EAE355316}" srcOrd="0" destOrd="0" presId="urn:microsoft.com/office/officeart/2005/8/layout/process2"/>
    <dgm:cxn modelId="{4A195FE5-149B-4DC6-AF75-755909BA72C2}" type="presParOf" srcId="{353CCEBA-699F-4E24-B4C1-A8C845449D3E}" destId="{48EEAA1D-2901-4C9D-BA61-39FCF93A17F9}" srcOrd="1" destOrd="0" presId="urn:microsoft.com/office/officeart/2005/8/layout/process2"/>
    <dgm:cxn modelId="{952952F3-4F55-4DDD-A3E8-2CACB76DC3D9}" type="presParOf" srcId="{48EEAA1D-2901-4C9D-BA61-39FCF93A17F9}" destId="{CBEBAB6E-3920-4D08-AF5F-152F892AC8E3}" srcOrd="0" destOrd="0" presId="urn:microsoft.com/office/officeart/2005/8/layout/process2"/>
    <dgm:cxn modelId="{4DE18C9A-4B0C-4E84-A512-674E8DF34F1C}" type="presParOf" srcId="{353CCEBA-699F-4E24-B4C1-A8C845449D3E}" destId="{6378FEDC-3299-4950-BE73-F30381BFD9C8}" srcOrd="2" destOrd="0" presId="urn:microsoft.com/office/officeart/2005/8/layout/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C2272A1-B466-4E37-BAF6-905BE9485351}" type="doc">
      <dgm:prSet loTypeId="urn:microsoft.com/office/officeart/2005/8/layout/process1" loCatId="process" qsTypeId="urn:microsoft.com/office/officeart/2005/8/quickstyle/simple1" qsCatId="simple" csTypeId="urn:microsoft.com/office/officeart/2005/8/colors/accent1_2" csCatId="accent1" phldr="1"/>
      <dgm:spPr/>
    </dgm:pt>
    <dgm:pt modelId="{42574D4B-69E3-4ED7-8D9A-9F989BA33127}">
      <dgm:prSet phldrT="[文本]"/>
      <dgm:spPr>
        <a:solidFill>
          <a:srgbClr val="0174AB"/>
        </a:solidFill>
      </dgm:spPr>
      <dgm:t>
        <a:bodyPr/>
        <a:lstStyle/>
        <a:p>
          <a:pPr>
            <a:spcAft>
              <a:spcPts val="0"/>
            </a:spcAft>
          </a:pPr>
          <a:r>
            <a:rPr lang="zh-CN" altLang="en-US" dirty="0" smtClean="0">
              <a:latin typeface="微软雅黑" panose="020B0503020204020204" pitchFamily="34" charset="-122"/>
              <a:ea typeface="微软雅黑" panose="020B0503020204020204" pitchFamily="34" charset="-122"/>
            </a:rPr>
            <a:t>大众贡献的</a:t>
          </a:r>
          <a:endParaRPr lang="en-US" altLang="zh-CN" dirty="0" smtClean="0">
            <a:latin typeface="微软雅黑" panose="020B0503020204020204" pitchFamily="34" charset="-122"/>
            <a:ea typeface="微软雅黑" panose="020B0503020204020204" pitchFamily="34" charset="-122"/>
          </a:endParaRPr>
        </a:p>
        <a:p>
          <a:pPr>
            <a:spcAft>
              <a:spcPct val="35000"/>
            </a:spcAft>
          </a:pPr>
          <a:r>
            <a:rPr lang="zh-CN" altLang="en-US" dirty="0" smtClean="0">
              <a:latin typeface="微软雅黑" panose="020B0503020204020204" pitchFamily="34" charset="-122"/>
              <a:ea typeface="微软雅黑" panose="020B0503020204020204" pitchFamily="34" charset="-122"/>
            </a:rPr>
            <a:t>审阅类型识别</a:t>
          </a:r>
          <a:endParaRPr lang="zh-CN" altLang="en-US" dirty="0">
            <a:latin typeface="微软雅黑" panose="020B0503020204020204" pitchFamily="34" charset="-122"/>
            <a:ea typeface="微软雅黑" panose="020B0503020204020204" pitchFamily="34" charset="-122"/>
          </a:endParaRPr>
        </a:p>
      </dgm:t>
    </dgm:pt>
    <dgm:pt modelId="{B81572E4-89CF-432B-9A86-5878D5A2B60A}" type="parTrans" cxnId="{F18395DF-D887-45BC-B361-1EAD77F6A380}">
      <dgm:prSet/>
      <dgm:spPr/>
      <dgm:t>
        <a:bodyPr/>
        <a:lstStyle/>
        <a:p>
          <a:endParaRPr lang="zh-CN" altLang="en-US">
            <a:latin typeface="微软雅黑" panose="020B0503020204020204" pitchFamily="34" charset="-122"/>
            <a:ea typeface="微软雅黑" panose="020B0503020204020204" pitchFamily="34" charset="-122"/>
          </a:endParaRPr>
        </a:p>
      </dgm:t>
    </dgm:pt>
    <dgm:pt modelId="{78C977B4-B860-45F2-BBFE-729001B345D9}" type="sibTrans" cxnId="{F18395DF-D887-45BC-B361-1EAD77F6A380}">
      <dgm:prSet/>
      <dgm:spPr/>
      <dgm:t>
        <a:bodyPr/>
        <a:lstStyle/>
        <a:p>
          <a:endParaRPr lang="zh-CN" altLang="en-US">
            <a:latin typeface="微软雅黑" panose="020B0503020204020204" pitchFamily="34" charset="-122"/>
            <a:ea typeface="微软雅黑" panose="020B0503020204020204" pitchFamily="34" charset="-122"/>
          </a:endParaRPr>
        </a:p>
      </dgm:t>
    </dgm:pt>
    <dgm:pt modelId="{74CC1E02-3424-4BDE-BF52-6F400BDAE36D}">
      <dgm:prSet phldrT="[文本]"/>
      <dgm:spPr>
        <a:solidFill>
          <a:srgbClr val="0174AB"/>
        </a:solidFill>
      </dgm:spPr>
      <dgm:t>
        <a:bodyPr/>
        <a:lstStyle/>
        <a:p>
          <a:pPr>
            <a:spcAft>
              <a:spcPts val="0"/>
            </a:spcAft>
          </a:pPr>
          <a:r>
            <a:rPr lang="zh-CN" altLang="en-US" dirty="0" smtClean="0">
              <a:latin typeface="微软雅黑" panose="020B0503020204020204" pitchFamily="34" charset="-122"/>
              <a:ea typeface="微软雅黑" panose="020B0503020204020204" pitchFamily="34" charset="-122"/>
            </a:rPr>
            <a:t>大众贡献的</a:t>
          </a:r>
          <a:endParaRPr lang="en-US" altLang="zh-CN" dirty="0" smtClean="0">
            <a:latin typeface="微软雅黑" panose="020B0503020204020204" pitchFamily="34" charset="-122"/>
            <a:ea typeface="微软雅黑" panose="020B0503020204020204" pitchFamily="34" charset="-122"/>
          </a:endParaRPr>
        </a:p>
        <a:p>
          <a:pPr>
            <a:spcAft>
              <a:spcPct val="35000"/>
            </a:spcAft>
          </a:pPr>
          <a:r>
            <a:rPr lang="zh-CN" altLang="en-US" dirty="0" smtClean="0">
              <a:latin typeface="微软雅黑" panose="020B0503020204020204" pitchFamily="34" charset="-122"/>
              <a:ea typeface="微软雅黑" panose="020B0503020204020204" pitchFamily="34" charset="-122"/>
            </a:rPr>
            <a:t>缺陷自动发现</a:t>
          </a:r>
          <a:endParaRPr lang="zh-CN" altLang="en-US" dirty="0">
            <a:latin typeface="微软雅黑" panose="020B0503020204020204" pitchFamily="34" charset="-122"/>
            <a:ea typeface="微软雅黑" panose="020B0503020204020204" pitchFamily="34" charset="-122"/>
          </a:endParaRPr>
        </a:p>
      </dgm:t>
    </dgm:pt>
    <dgm:pt modelId="{77F6E2F3-630E-4993-84BD-90E1C80B3BA6}" type="parTrans" cxnId="{9BC926AD-662D-4E3A-B945-C828ABB76827}">
      <dgm:prSet/>
      <dgm:spPr/>
      <dgm:t>
        <a:bodyPr/>
        <a:lstStyle/>
        <a:p>
          <a:endParaRPr lang="zh-CN" altLang="en-US">
            <a:latin typeface="微软雅黑" panose="020B0503020204020204" pitchFamily="34" charset="-122"/>
            <a:ea typeface="微软雅黑" panose="020B0503020204020204" pitchFamily="34" charset="-122"/>
          </a:endParaRPr>
        </a:p>
      </dgm:t>
    </dgm:pt>
    <dgm:pt modelId="{B25AA444-EF39-4BBF-989E-AFAB819357A9}" type="sibTrans" cxnId="{9BC926AD-662D-4E3A-B945-C828ABB76827}">
      <dgm:prSet/>
      <dgm:spPr/>
      <dgm:t>
        <a:bodyPr/>
        <a:lstStyle/>
        <a:p>
          <a:endParaRPr lang="zh-CN" altLang="en-US">
            <a:latin typeface="微软雅黑" panose="020B0503020204020204" pitchFamily="34" charset="-122"/>
            <a:ea typeface="微软雅黑" panose="020B0503020204020204" pitchFamily="34" charset="-122"/>
          </a:endParaRPr>
        </a:p>
      </dgm:t>
    </dgm:pt>
    <dgm:pt modelId="{0515603E-234F-43A2-A832-80E25764C2EC}">
      <dgm:prSet phldrT="[文本]"/>
      <dgm:spPr>
        <a:solidFill>
          <a:srgbClr val="0174AB"/>
        </a:solidFill>
      </dgm:spPr>
      <dgm:t>
        <a:bodyPr/>
        <a:lstStyle/>
        <a:p>
          <a:pPr>
            <a:spcAft>
              <a:spcPts val="0"/>
            </a:spcAft>
          </a:pPr>
          <a:r>
            <a:rPr lang="zh-CN" altLang="en-US" dirty="0" smtClean="0">
              <a:latin typeface="微软雅黑" panose="020B0503020204020204" pitchFamily="34" charset="-122"/>
              <a:ea typeface="微软雅黑" panose="020B0503020204020204" pitchFamily="34" charset="-122"/>
            </a:rPr>
            <a:t>大众贡献的</a:t>
          </a:r>
          <a:endParaRPr lang="en-US" altLang="zh-CN" dirty="0" smtClean="0">
            <a:latin typeface="微软雅黑" panose="020B0503020204020204" pitchFamily="34" charset="-122"/>
            <a:ea typeface="微软雅黑" panose="020B0503020204020204" pitchFamily="34" charset="-122"/>
          </a:endParaRPr>
        </a:p>
        <a:p>
          <a:pPr>
            <a:spcAft>
              <a:spcPts val="0"/>
            </a:spcAft>
          </a:pPr>
          <a:r>
            <a:rPr lang="zh-CN" altLang="en-US" dirty="0" smtClean="0">
              <a:latin typeface="微软雅黑" panose="020B0503020204020204" pitchFamily="34" charset="-122"/>
              <a:ea typeface="微软雅黑" panose="020B0503020204020204" pitchFamily="34" charset="-122"/>
            </a:rPr>
            <a:t>质量持续优化</a:t>
          </a:r>
          <a:endParaRPr lang="zh-CN" altLang="en-US" dirty="0">
            <a:latin typeface="微软雅黑" panose="020B0503020204020204" pitchFamily="34" charset="-122"/>
            <a:ea typeface="微软雅黑" panose="020B0503020204020204" pitchFamily="34" charset="-122"/>
          </a:endParaRPr>
        </a:p>
      </dgm:t>
    </dgm:pt>
    <dgm:pt modelId="{2F10047B-F335-43B2-9E3C-32D8AC117161}" type="parTrans" cxnId="{8F63500F-049B-47D3-A599-82A826FDF192}">
      <dgm:prSet/>
      <dgm:spPr/>
      <dgm:t>
        <a:bodyPr/>
        <a:lstStyle/>
        <a:p>
          <a:endParaRPr lang="zh-CN" altLang="en-US">
            <a:latin typeface="微软雅黑" panose="020B0503020204020204" pitchFamily="34" charset="-122"/>
            <a:ea typeface="微软雅黑" panose="020B0503020204020204" pitchFamily="34" charset="-122"/>
          </a:endParaRPr>
        </a:p>
      </dgm:t>
    </dgm:pt>
    <dgm:pt modelId="{1B72FB04-D76F-46F3-8AC2-D3D84D12CB7C}" type="sibTrans" cxnId="{8F63500F-049B-47D3-A599-82A826FDF192}">
      <dgm:prSet/>
      <dgm:spPr/>
      <dgm:t>
        <a:bodyPr/>
        <a:lstStyle/>
        <a:p>
          <a:endParaRPr lang="zh-CN" altLang="en-US">
            <a:latin typeface="微软雅黑" panose="020B0503020204020204" pitchFamily="34" charset="-122"/>
            <a:ea typeface="微软雅黑" panose="020B0503020204020204" pitchFamily="34" charset="-122"/>
          </a:endParaRPr>
        </a:p>
      </dgm:t>
    </dgm:pt>
    <dgm:pt modelId="{BA3046C5-7E70-4BA6-99D1-1E26DA33946A}">
      <dgm:prSet/>
      <dgm:spPr>
        <a:solidFill>
          <a:srgbClr val="0174AB"/>
        </a:solidFill>
      </dgm:spPr>
      <dgm:t>
        <a:bodyPr/>
        <a:lstStyle/>
        <a:p>
          <a:r>
            <a:rPr lang="zh-CN" altLang="en-US" dirty="0" smtClean="0">
              <a:latin typeface="微软雅黑" panose="020B0503020204020204" pitchFamily="34" charset="-122"/>
              <a:ea typeface="微软雅黑" panose="020B0503020204020204" pitchFamily="34" charset="-122"/>
            </a:rPr>
            <a:t>数据收集</a:t>
          </a:r>
          <a:endParaRPr lang="zh-CN" altLang="en-US" dirty="0">
            <a:latin typeface="微软雅黑" panose="020B0503020204020204" pitchFamily="34" charset="-122"/>
            <a:ea typeface="微软雅黑" panose="020B0503020204020204" pitchFamily="34" charset="-122"/>
          </a:endParaRPr>
        </a:p>
      </dgm:t>
    </dgm:pt>
    <dgm:pt modelId="{7DD1889A-8377-4D4F-BFC2-F2F4B55F3561}" type="parTrans" cxnId="{2B38A642-7757-41A6-BDCC-F852F2E5F845}">
      <dgm:prSet/>
      <dgm:spPr/>
      <dgm:t>
        <a:bodyPr/>
        <a:lstStyle/>
        <a:p>
          <a:endParaRPr lang="zh-CN" altLang="en-US"/>
        </a:p>
      </dgm:t>
    </dgm:pt>
    <dgm:pt modelId="{3ECFA2CA-E10F-4D67-8959-AFE4D4F7FF6A}" type="sibTrans" cxnId="{2B38A642-7757-41A6-BDCC-F852F2E5F845}">
      <dgm:prSet/>
      <dgm:spPr/>
      <dgm:t>
        <a:bodyPr/>
        <a:lstStyle/>
        <a:p>
          <a:endParaRPr lang="zh-CN" altLang="en-US"/>
        </a:p>
      </dgm:t>
    </dgm:pt>
    <dgm:pt modelId="{9005488E-59FE-42FF-AF7F-58BFF151D4E4}" type="pres">
      <dgm:prSet presAssocID="{3C2272A1-B466-4E37-BAF6-905BE9485351}" presName="Name0" presStyleCnt="0">
        <dgm:presLayoutVars>
          <dgm:dir/>
          <dgm:resizeHandles val="exact"/>
        </dgm:presLayoutVars>
      </dgm:prSet>
      <dgm:spPr/>
    </dgm:pt>
    <dgm:pt modelId="{DA9EEB51-8459-4DF9-90EC-FFA7AB32BE8D}" type="pres">
      <dgm:prSet presAssocID="{BA3046C5-7E70-4BA6-99D1-1E26DA33946A}" presName="node" presStyleLbl="node1" presStyleIdx="0" presStyleCnt="4">
        <dgm:presLayoutVars>
          <dgm:bulletEnabled val="1"/>
        </dgm:presLayoutVars>
      </dgm:prSet>
      <dgm:spPr/>
      <dgm:t>
        <a:bodyPr/>
        <a:lstStyle/>
        <a:p>
          <a:endParaRPr lang="zh-CN" altLang="en-US"/>
        </a:p>
      </dgm:t>
    </dgm:pt>
    <dgm:pt modelId="{61E747BC-0072-4910-9488-330EFAEF9286}" type="pres">
      <dgm:prSet presAssocID="{3ECFA2CA-E10F-4D67-8959-AFE4D4F7FF6A}" presName="sibTrans" presStyleLbl="sibTrans2D1" presStyleIdx="0" presStyleCnt="3"/>
      <dgm:spPr/>
      <dgm:t>
        <a:bodyPr/>
        <a:lstStyle/>
        <a:p>
          <a:endParaRPr lang="zh-CN" altLang="en-US"/>
        </a:p>
      </dgm:t>
    </dgm:pt>
    <dgm:pt modelId="{209F88B6-3B95-4DFC-8154-710079FBDFAF}" type="pres">
      <dgm:prSet presAssocID="{3ECFA2CA-E10F-4D67-8959-AFE4D4F7FF6A}" presName="connectorText" presStyleLbl="sibTrans2D1" presStyleIdx="0" presStyleCnt="3"/>
      <dgm:spPr/>
      <dgm:t>
        <a:bodyPr/>
        <a:lstStyle/>
        <a:p>
          <a:endParaRPr lang="zh-CN" altLang="en-US"/>
        </a:p>
      </dgm:t>
    </dgm:pt>
    <dgm:pt modelId="{4AC29F0F-4173-495D-95D8-974EF3245F21}" type="pres">
      <dgm:prSet presAssocID="{42574D4B-69E3-4ED7-8D9A-9F989BA33127}" presName="node" presStyleLbl="node1" presStyleIdx="1" presStyleCnt="4">
        <dgm:presLayoutVars>
          <dgm:bulletEnabled val="1"/>
        </dgm:presLayoutVars>
      </dgm:prSet>
      <dgm:spPr/>
      <dgm:t>
        <a:bodyPr/>
        <a:lstStyle/>
        <a:p>
          <a:endParaRPr lang="zh-CN" altLang="en-US"/>
        </a:p>
      </dgm:t>
    </dgm:pt>
    <dgm:pt modelId="{15CD2F28-454A-4AA7-A228-7179F95BDCA3}" type="pres">
      <dgm:prSet presAssocID="{78C977B4-B860-45F2-BBFE-729001B345D9}" presName="sibTrans" presStyleLbl="sibTrans2D1" presStyleIdx="1" presStyleCnt="3"/>
      <dgm:spPr/>
      <dgm:t>
        <a:bodyPr/>
        <a:lstStyle/>
        <a:p>
          <a:endParaRPr lang="zh-CN" altLang="en-US"/>
        </a:p>
      </dgm:t>
    </dgm:pt>
    <dgm:pt modelId="{A9B2ECC0-099F-4414-9C02-648E46CBE057}" type="pres">
      <dgm:prSet presAssocID="{78C977B4-B860-45F2-BBFE-729001B345D9}" presName="connectorText" presStyleLbl="sibTrans2D1" presStyleIdx="1" presStyleCnt="3"/>
      <dgm:spPr/>
      <dgm:t>
        <a:bodyPr/>
        <a:lstStyle/>
        <a:p>
          <a:endParaRPr lang="zh-CN" altLang="en-US"/>
        </a:p>
      </dgm:t>
    </dgm:pt>
    <dgm:pt modelId="{96B0868D-7C00-41BB-8FB9-D655E50F7B55}" type="pres">
      <dgm:prSet presAssocID="{74CC1E02-3424-4BDE-BF52-6F400BDAE36D}" presName="node" presStyleLbl="node1" presStyleIdx="2" presStyleCnt="4">
        <dgm:presLayoutVars>
          <dgm:bulletEnabled val="1"/>
        </dgm:presLayoutVars>
      </dgm:prSet>
      <dgm:spPr/>
      <dgm:t>
        <a:bodyPr/>
        <a:lstStyle/>
        <a:p>
          <a:endParaRPr lang="zh-CN" altLang="en-US"/>
        </a:p>
      </dgm:t>
    </dgm:pt>
    <dgm:pt modelId="{A03413F4-43E9-454E-A424-0B9679751CDC}" type="pres">
      <dgm:prSet presAssocID="{B25AA444-EF39-4BBF-989E-AFAB819357A9}" presName="sibTrans" presStyleLbl="sibTrans2D1" presStyleIdx="2" presStyleCnt="3"/>
      <dgm:spPr/>
      <dgm:t>
        <a:bodyPr/>
        <a:lstStyle/>
        <a:p>
          <a:endParaRPr lang="zh-CN" altLang="en-US"/>
        </a:p>
      </dgm:t>
    </dgm:pt>
    <dgm:pt modelId="{C9CCBB34-715E-4240-B3AB-7530EF745AB9}" type="pres">
      <dgm:prSet presAssocID="{B25AA444-EF39-4BBF-989E-AFAB819357A9}" presName="connectorText" presStyleLbl="sibTrans2D1" presStyleIdx="2" presStyleCnt="3"/>
      <dgm:spPr/>
      <dgm:t>
        <a:bodyPr/>
        <a:lstStyle/>
        <a:p>
          <a:endParaRPr lang="zh-CN" altLang="en-US"/>
        </a:p>
      </dgm:t>
    </dgm:pt>
    <dgm:pt modelId="{FE09CD3D-6154-4CDD-8EB5-48003430313C}" type="pres">
      <dgm:prSet presAssocID="{0515603E-234F-43A2-A832-80E25764C2EC}" presName="node" presStyleLbl="node1" presStyleIdx="3" presStyleCnt="4">
        <dgm:presLayoutVars>
          <dgm:bulletEnabled val="1"/>
        </dgm:presLayoutVars>
      </dgm:prSet>
      <dgm:spPr/>
      <dgm:t>
        <a:bodyPr/>
        <a:lstStyle/>
        <a:p>
          <a:endParaRPr lang="zh-CN" altLang="en-US"/>
        </a:p>
      </dgm:t>
    </dgm:pt>
  </dgm:ptLst>
  <dgm:cxnLst>
    <dgm:cxn modelId="{EE0853F2-B537-45B5-97AA-5135CBFA1A96}" type="presOf" srcId="{42574D4B-69E3-4ED7-8D9A-9F989BA33127}" destId="{4AC29F0F-4173-495D-95D8-974EF3245F21}" srcOrd="0" destOrd="0" presId="urn:microsoft.com/office/officeart/2005/8/layout/process1"/>
    <dgm:cxn modelId="{F18395DF-D887-45BC-B361-1EAD77F6A380}" srcId="{3C2272A1-B466-4E37-BAF6-905BE9485351}" destId="{42574D4B-69E3-4ED7-8D9A-9F989BA33127}" srcOrd="1" destOrd="0" parTransId="{B81572E4-89CF-432B-9A86-5878D5A2B60A}" sibTransId="{78C977B4-B860-45F2-BBFE-729001B345D9}"/>
    <dgm:cxn modelId="{0A829E46-6577-4233-BF05-97F0E23B08FD}" type="presOf" srcId="{3ECFA2CA-E10F-4D67-8959-AFE4D4F7FF6A}" destId="{209F88B6-3B95-4DFC-8154-710079FBDFAF}" srcOrd="1" destOrd="0" presId="urn:microsoft.com/office/officeart/2005/8/layout/process1"/>
    <dgm:cxn modelId="{583DF8A6-7B3E-4F38-93CB-4404E0D1A43C}" type="presOf" srcId="{3C2272A1-B466-4E37-BAF6-905BE9485351}" destId="{9005488E-59FE-42FF-AF7F-58BFF151D4E4}" srcOrd="0" destOrd="0" presId="urn:microsoft.com/office/officeart/2005/8/layout/process1"/>
    <dgm:cxn modelId="{F5D936C0-8CE2-4F95-9540-D9F0A165740E}" type="presOf" srcId="{74CC1E02-3424-4BDE-BF52-6F400BDAE36D}" destId="{96B0868D-7C00-41BB-8FB9-D655E50F7B55}" srcOrd="0" destOrd="0" presId="urn:microsoft.com/office/officeart/2005/8/layout/process1"/>
    <dgm:cxn modelId="{8E0C40EB-D992-4424-9DFE-4C6978AF4463}" type="presOf" srcId="{B25AA444-EF39-4BBF-989E-AFAB819357A9}" destId="{A03413F4-43E9-454E-A424-0B9679751CDC}" srcOrd="0" destOrd="0" presId="urn:microsoft.com/office/officeart/2005/8/layout/process1"/>
    <dgm:cxn modelId="{273D4675-8E07-48E2-9955-95D755AF032A}" type="presOf" srcId="{0515603E-234F-43A2-A832-80E25764C2EC}" destId="{FE09CD3D-6154-4CDD-8EB5-48003430313C}" srcOrd="0" destOrd="0" presId="urn:microsoft.com/office/officeart/2005/8/layout/process1"/>
    <dgm:cxn modelId="{BD7FE2A5-E1AE-4E9A-80B9-655AD8A3F9C6}" type="presOf" srcId="{3ECFA2CA-E10F-4D67-8959-AFE4D4F7FF6A}" destId="{61E747BC-0072-4910-9488-330EFAEF9286}" srcOrd="0" destOrd="0" presId="urn:microsoft.com/office/officeart/2005/8/layout/process1"/>
    <dgm:cxn modelId="{9BC926AD-662D-4E3A-B945-C828ABB76827}" srcId="{3C2272A1-B466-4E37-BAF6-905BE9485351}" destId="{74CC1E02-3424-4BDE-BF52-6F400BDAE36D}" srcOrd="2" destOrd="0" parTransId="{77F6E2F3-630E-4993-84BD-90E1C80B3BA6}" sibTransId="{B25AA444-EF39-4BBF-989E-AFAB819357A9}"/>
    <dgm:cxn modelId="{2B38A642-7757-41A6-BDCC-F852F2E5F845}" srcId="{3C2272A1-B466-4E37-BAF6-905BE9485351}" destId="{BA3046C5-7E70-4BA6-99D1-1E26DA33946A}" srcOrd="0" destOrd="0" parTransId="{7DD1889A-8377-4D4F-BFC2-F2F4B55F3561}" sibTransId="{3ECFA2CA-E10F-4D67-8959-AFE4D4F7FF6A}"/>
    <dgm:cxn modelId="{8F63500F-049B-47D3-A599-82A826FDF192}" srcId="{3C2272A1-B466-4E37-BAF6-905BE9485351}" destId="{0515603E-234F-43A2-A832-80E25764C2EC}" srcOrd="3" destOrd="0" parTransId="{2F10047B-F335-43B2-9E3C-32D8AC117161}" sibTransId="{1B72FB04-D76F-46F3-8AC2-D3D84D12CB7C}"/>
    <dgm:cxn modelId="{E39B02C8-54FE-4798-B5ED-9B51FE8FCFD8}" type="presOf" srcId="{78C977B4-B860-45F2-BBFE-729001B345D9}" destId="{15CD2F28-454A-4AA7-A228-7179F95BDCA3}" srcOrd="0" destOrd="0" presId="urn:microsoft.com/office/officeart/2005/8/layout/process1"/>
    <dgm:cxn modelId="{624B0819-4A8A-4020-8C88-44963BF07098}" type="presOf" srcId="{78C977B4-B860-45F2-BBFE-729001B345D9}" destId="{A9B2ECC0-099F-4414-9C02-648E46CBE057}" srcOrd="1" destOrd="0" presId="urn:microsoft.com/office/officeart/2005/8/layout/process1"/>
    <dgm:cxn modelId="{9A3FAB16-EE8E-4C50-A635-7D547432811F}" type="presOf" srcId="{BA3046C5-7E70-4BA6-99D1-1E26DA33946A}" destId="{DA9EEB51-8459-4DF9-90EC-FFA7AB32BE8D}" srcOrd="0" destOrd="0" presId="urn:microsoft.com/office/officeart/2005/8/layout/process1"/>
    <dgm:cxn modelId="{C46D2456-4857-493A-BAF7-CA48D613C85F}" type="presOf" srcId="{B25AA444-EF39-4BBF-989E-AFAB819357A9}" destId="{C9CCBB34-715E-4240-B3AB-7530EF745AB9}" srcOrd="1" destOrd="0" presId="urn:microsoft.com/office/officeart/2005/8/layout/process1"/>
    <dgm:cxn modelId="{4B3C3888-3330-4DDE-829A-D4C065844B7B}" type="presParOf" srcId="{9005488E-59FE-42FF-AF7F-58BFF151D4E4}" destId="{DA9EEB51-8459-4DF9-90EC-FFA7AB32BE8D}" srcOrd="0" destOrd="0" presId="urn:microsoft.com/office/officeart/2005/8/layout/process1"/>
    <dgm:cxn modelId="{DC3FEB70-1D34-4035-8D64-3987706B2110}" type="presParOf" srcId="{9005488E-59FE-42FF-AF7F-58BFF151D4E4}" destId="{61E747BC-0072-4910-9488-330EFAEF9286}" srcOrd="1" destOrd="0" presId="urn:microsoft.com/office/officeart/2005/8/layout/process1"/>
    <dgm:cxn modelId="{56FBCC77-0CCD-4DC2-940D-F019E2D40C8D}" type="presParOf" srcId="{61E747BC-0072-4910-9488-330EFAEF9286}" destId="{209F88B6-3B95-4DFC-8154-710079FBDFAF}" srcOrd="0" destOrd="0" presId="urn:microsoft.com/office/officeart/2005/8/layout/process1"/>
    <dgm:cxn modelId="{5F1AFA1B-F0C5-4C63-A462-0EA088C90C57}" type="presParOf" srcId="{9005488E-59FE-42FF-AF7F-58BFF151D4E4}" destId="{4AC29F0F-4173-495D-95D8-974EF3245F21}" srcOrd="2" destOrd="0" presId="urn:microsoft.com/office/officeart/2005/8/layout/process1"/>
    <dgm:cxn modelId="{2FD30772-9789-4560-B0FD-1B93AF6673DB}" type="presParOf" srcId="{9005488E-59FE-42FF-AF7F-58BFF151D4E4}" destId="{15CD2F28-454A-4AA7-A228-7179F95BDCA3}" srcOrd="3" destOrd="0" presId="urn:microsoft.com/office/officeart/2005/8/layout/process1"/>
    <dgm:cxn modelId="{E824E58D-F7C8-4CB8-AE85-D3667A432927}" type="presParOf" srcId="{15CD2F28-454A-4AA7-A228-7179F95BDCA3}" destId="{A9B2ECC0-099F-4414-9C02-648E46CBE057}" srcOrd="0" destOrd="0" presId="urn:microsoft.com/office/officeart/2005/8/layout/process1"/>
    <dgm:cxn modelId="{09F70E3D-0BE4-40C0-B489-9E13159C61A9}" type="presParOf" srcId="{9005488E-59FE-42FF-AF7F-58BFF151D4E4}" destId="{96B0868D-7C00-41BB-8FB9-D655E50F7B55}" srcOrd="4" destOrd="0" presId="urn:microsoft.com/office/officeart/2005/8/layout/process1"/>
    <dgm:cxn modelId="{EF81A87E-AB12-4DAE-91B0-D7582E8DD5F7}" type="presParOf" srcId="{9005488E-59FE-42FF-AF7F-58BFF151D4E4}" destId="{A03413F4-43E9-454E-A424-0B9679751CDC}" srcOrd="5" destOrd="0" presId="urn:microsoft.com/office/officeart/2005/8/layout/process1"/>
    <dgm:cxn modelId="{873B126D-53DE-4811-9131-624F4DAE1E34}" type="presParOf" srcId="{A03413F4-43E9-454E-A424-0B9679751CDC}" destId="{C9CCBB34-715E-4240-B3AB-7530EF745AB9}" srcOrd="0" destOrd="0" presId="urn:microsoft.com/office/officeart/2005/8/layout/process1"/>
    <dgm:cxn modelId="{5EFC7CC9-A58F-4DFC-A7C8-EB49DEB85A0E}" type="presParOf" srcId="{9005488E-59FE-42FF-AF7F-58BFF151D4E4}" destId="{FE09CD3D-6154-4CDD-8EB5-48003430313C}" srcOrd="6" destOrd="0" presId="urn:microsoft.com/office/officeart/2005/8/layout/process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E8E1399-8B3C-4667-A518-76FFD4E9D9E9}" type="datetimeFigureOut">
              <a:rPr lang="zh-CN" altLang="en-US" smtClean="0"/>
              <a:t>2017/3/23</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8B1970E-E29C-416C-808F-22B4AEB86AB6}" type="slidenum">
              <a:rPr lang="zh-CN" altLang="en-US" smtClean="0"/>
              <a:t>‹#›</a:t>
            </a:fld>
            <a:endParaRPr lang="zh-CN" altLang="en-US"/>
          </a:p>
        </p:txBody>
      </p:sp>
    </p:spTree>
    <p:extLst>
      <p:ext uri="{BB962C8B-B14F-4D97-AF65-F5344CB8AC3E}">
        <p14:creationId xmlns:p14="http://schemas.microsoft.com/office/powerpoint/2010/main" val="842524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8B1970E-E29C-416C-808F-22B4AEB86AB6}" type="slidenum">
              <a:rPr lang="zh-CN" altLang="en-US" smtClean="0"/>
              <a:t>2</a:t>
            </a:fld>
            <a:endParaRPr lang="zh-CN" altLang="en-US"/>
          </a:p>
        </p:txBody>
      </p:sp>
    </p:spTree>
    <p:extLst>
      <p:ext uri="{BB962C8B-B14F-4D97-AF65-F5344CB8AC3E}">
        <p14:creationId xmlns:p14="http://schemas.microsoft.com/office/powerpoint/2010/main" val="11235392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8B1970E-E29C-416C-808F-22B4AEB86AB6}" type="slidenum">
              <a:rPr lang="zh-CN" altLang="en-US" smtClean="0"/>
              <a:t>13</a:t>
            </a:fld>
            <a:endParaRPr lang="zh-CN" altLang="en-US"/>
          </a:p>
        </p:txBody>
      </p:sp>
    </p:spTree>
    <p:extLst>
      <p:ext uri="{BB962C8B-B14F-4D97-AF65-F5344CB8AC3E}">
        <p14:creationId xmlns:p14="http://schemas.microsoft.com/office/powerpoint/2010/main" val="41211245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i="0" kern="1200" dirty="0" smtClean="0">
                <a:solidFill>
                  <a:schemeClr val="tx1"/>
                </a:solidFill>
                <a:effectLst/>
                <a:latin typeface="+mn-lt"/>
                <a:ea typeface="+mn-ea"/>
                <a:cs typeface="+mn-cs"/>
              </a:rPr>
              <a:t>软件代码结构：</a:t>
            </a:r>
            <a:endParaRPr lang="en-US" altLang="zh-CN" sz="1200" i="0" kern="1200" dirty="0" smtClean="0">
              <a:solidFill>
                <a:schemeClr val="tx1"/>
              </a:solidFill>
              <a:effectLst/>
              <a:latin typeface="+mn-lt"/>
              <a:ea typeface="+mn-ea"/>
              <a:cs typeface="+mn-cs"/>
            </a:endParaRPr>
          </a:p>
          <a:p>
            <a:r>
              <a:rPr lang="en-US" altLang="zh-CN" sz="1200" i="0" kern="1200" dirty="0" smtClean="0">
                <a:solidFill>
                  <a:schemeClr val="tx1"/>
                </a:solidFill>
                <a:effectLst/>
                <a:latin typeface="+mn-lt"/>
                <a:ea typeface="+mn-ea"/>
                <a:cs typeface="+mn-cs"/>
              </a:rPr>
              <a:t>63 </a:t>
            </a:r>
            <a:r>
              <a:rPr lang="zh-CN" altLang="en-US" sz="1200" i="0" kern="1200" dirty="0" smtClean="0">
                <a:solidFill>
                  <a:schemeClr val="tx1"/>
                </a:solidFill>
                <a:effectLst/>
                <a:latin typeface="+mn-lt"/>
                <a:ea typeface="+mn-ea"/>
                <a:cs typeface="+mn-cs"/>
              </a:rPr>
              <a:t>通过构建项目模块间的依赖网 络，来预测系统实际部署后可能发生的缺陷数量 </a:t>
            </a:r>
            <a:r>
              <a:rPr lang="en-US" altLang="zh-CN" sz="1200" i="0" kern="1200" dirty="0" err="1" smtClean="0">
                <a:solidFill>
                  <a:schemeClr val="tx1"/>
                </a:solidFill>
                <a:effectLst/>
                <a:latin typeface="+mn-lt"/>
                <a:ea typeface="+mn-ea"/>
                <a:cs typeface="+mn-cs"/>
              </a:rPr>
              <a:t>intar</a:t>
            </a:r>
            <a:r>
              <a:rPr lang="en-US" altLang="zh-CN" sz="1200" i="0" kern="1200" dirty="0" smtClean="0">
                <a:solidFill>
                  <a:schemeClr val="tx1"/>
                </a:solidFill>
                <a:effectLst/>
                <a:latin typeface="+mn-lt"/>
                <a:ea typeface="+mn-ea"/>
                <a:cs typeface="+mn-cs"/>
              </a:rPr>
              <a:t> out </a:t>
            </a:r>
            <a:r>
              <a:rPr lang="en-US" altLang="zh-CN" sz="1200" i="0" kern="1200" dirty="0" err="1" smtClean="0">
                <a:solidFill>
                  <a:schemeClr val="tx1"/>
                </a:solidFill>
                <a:effectLst/>
                <a:latin typeface="+mn-lt"/>
                <a:ea typeface="+mn-ea"/>
                <a:cs typeface="+mn-cs"/>
              </a:rPr>
              <a:t>dep</a:t>
            </a:r>
            <a:r>
              <a:rPr lang="zh-CN" altLang="en-US" sz="1200" i="0" kern="1200" dirty="0" smtClean="0">
                <a:solidFill>
                  <a:schemeClr val="tx1"/>
                </a:solidFill>
                <a:effectLst/>
                <a:latin typeface="+mn-lt"/>
                <a:ea typeface="+mn-ea"/>
                <a:cs typeface="+mn-cs"/>
              </a:rPr>
              <a:t>等代表啥</a:t>
            </a:r>
            <a:endParaRPr lang="en-US" altLang="zh-CN" sz="1200" i="0" kern="1200" dirty="0" smtClean="0">
              <a:solidFill>
                <a:schemeClr val="tx1"/>
              </a:solidFill>
              <a:effectLst/>
              <a:latin typeface="+mn-lt"/>
              <a:ea typeface="+mn-ea"/>
              <a:cs typeface="+mn-cs"/>
            </a:endParaRPr>
          </a:p>
          <a:p>
            <a:r>
              <a:rPr lang="zh-CN" altLang="en-US" sz="1200" i="0" kern="1200" dirty="0" smtClean="0">
                <a:solidFill>
                  <a:schemeClr val="tx1"/>
                </a:solidFill>
                <a:effectLst/>
                <a:latin typeface="+mn-lt"/>
                <a:ea typeface="+mn-ea"/>
                <a:cs typeface="+mn-cs"/>
              </a:rPr>
              <a:t>开发过程因素：</a:t>
            </a:r>
            <a:endParaRPr lang="en-US" altLang="zh-CN" sz="1200" i="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i="0" kern="1200" dirty="0" smtClean="0">
                <a:solidFill>
                  <a:schemeClr val="tx1"/>
                </a:solidFill>
                <a:effectLst/>
                <a:latin typeface="+mn-lt"/>
                <a:ea typeface="+mn-ea"/>
                <a:cs typeface="+mn-cs"/>
              </a:rPr>
              <a:t> </a:t>
            </a:r>
            <a:r>
              <a:rPr lang="en-US" altLang="zh-CN" sz="1200" i="0" kern="1200" baseline="0" dirty="0" smtClean="0">
                <a:solidFill>
                  <a:schemeClr val="tx1"/>
                </a:solidFill>
                <a:effectLst/>
                <a:latin typeface="+mn-lt"/>
                <a:ea typeface="+mn-ea"/>
                <a:cs typeface="+mn-cs"/>
              </a:rPr>
              <a:t>66 </a:t>
            </a:r>
            <a:r>
              <a:rPr lang="zh-CN" altLang="en-US" sz="1200" i="0" kern="1200" dirty="0" smtClean="0">
                <a:solidFill>
                  <a:schemeClr val="tx1"/>
                </a:solidFill>
                <a:effectLst/>
                <a:latin typeface="+mn-lt"/>
                <a:ea typeface="+mn-ea"/>
                <a:cs typeface="+mn-cs"/>
              </a:rPr>
              <a:t> 利用信息熵，在文件层面有效刻画了开发 过程的混乱程度，如果代码开发过程的混 乱度越高，产出的代码出现缺陷的可能性就越高</a:t>
            </a:r>
            <a:endParaRPr lang="en-US" altLang="zh-CN" sz="1200" i="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i="0" kern="1200" dirty="0" smtClean="0">
                <a:solidFill>
                  <a:schemeClr val="tx1"/>
                </a:solidFill>
                <a:effectLst/>
                <a:latin typeface="+mn-lt"/>
                <a:ea typeface="+mn-ea"/>
                <a:cs typeface="+mn-cs"/>
              </a:rPr>
              <a:t>第二栏，分别与（用文件修改预测缺陷，用</a:t>
            </a:r>
            <a:r>
              <a:rPr lang="en-US" altLang="zh-CN" sz="1200" i="0" kern="1200" dirty="0" err="1" smtClean="0">
                <a:solidFill>
                  <a:schemeClr val="tx1"/>
                </a:solidFill>
                <a:effectLst/>
                <a:latin typeface="+mn-lt"/>
                <a:ea typeface="+mn-ea"/>
                <a:cs typeface="+mn-cs"/>
              </a:rPr>
              <a:t>pirorfault</a:t>
            </a:r>
            <a:r>
              <a:rPr lang="zh-CN" altLang="en-US" sz="1200" i="0" kern="1200" dirty="0" smtClean="0">
                <a:solidFill>
                  <a:schemeClr val="tx1"/>
                </a:solidFill>
                <a:effectLst/>
                <a:latin typeface="+mn-lt"/>
                <a:ea typeface="+mn-ea"/>
                <a:cs typeface="+mn-cs"/>
              </a:rPr>
              <a:t>预测缺陷）对比，第三栏</a:t>
            </a:r>
            <a:r>
              <a:rPr lang="en-US" altLang="zh-CN" sz="1200" i="0" kern="1200" dirty="0" smtClean="0">
                <a:solidFill>
                  <a:schemeClr val="tx1"/>
                </a:solidFill>
                <a:effectLst/>
                <a:latin typeface="+mn-lt"/>
                <a:ea typeface="+mn-ea"/>
                <a:cs typeface="+mn-cs"/>
              </a:rPr>
              <a:t>t-test</a:t>
            </a:r>
          </a:p>
          <a:p>
            <a:r>
              <a:rPr lang="zh-CN" altLang="en-US" sz="1200" i="0" kern="1200" dirty="0" smtClean="0">
                <a:solidFill>
                  <a:schemeClr val="tx1"/>
                </a:solidFill>
                <a:effectLst/>
                <a:latin typeface="+mn-lt"/>
                <a:ea typeface="+mn-ea"/>
                <a:cs typeface="+mn-cs"/>
              </a:rPr>
              <a:t>开发者能力：</a:t>
            </a:r>
            <a:endParaRPr lang="en-US" altLang="zh-CN" sz="1200" i="0" kern="1200" dirty="0" smtClean="0">
              <a:solidFill>
                <a:schemeClr val="tx1"/>
              </a:solidFill>
              <a:effectLst/>
              <a:latin typeface="+mn-lt"/>
              <a:ea typeface="+mn-ea"/>
              <a:cs typeface="+mn-cs"/>
            </a:endParaRPr>
          </a:p>
          <a:p>
            <a:r>
              <a:rPr lang="zh-CN" altLang="en-US" sz="1200" i="0" kern="1200" dirty="0" smtClean="0">
                <a:solidFill>
                  <a:schemeClr val="tx1"/>
                </a:solidFill>
                <a:effectLst/>
                <a:latin typeface="+mn-lt"/>
                <a:ea typeface="+mn-ea"/>
                <a:cs typeface="+mn-cs"/>
              </a:rPr>
              <a:t>利用开发者对项目模块的修改次数， 来衡量该模块不同贡献者的贡献程度，计算主要贡献者和次要贡献者的比例。</a:t>
            </a:r>
            <a:endParaRPr lang="en-US" altLang="zh-CN" sz="1200" i="0" kern="1200" dirty="0" smtClean="0">
              <a:solidFill>
                <a:schemeClr val="tx1"/>
              </a:solidFill>
              <a:effectLst/>
              <a:latin typeface="+mn-lt"/>
              <a:ea typeface="+mn-ea"/>
              <a:cs typeface="+mn-cs"/>
            </a:endParaRPr>
          </a:p>
          <a:p>
            <a:r>
              <a:rPr lang="zh-CN" altLang="en-US" sz="1200" i="0" kern="1200" dirty="0" smtClean="0">
                <a:solidFill>
                  <a:schemeClr val="tx1"/>
                </a:solidFill>
                <a:effectLst/>
                <a:latin typeface="+mn-lt"/>
                <a:ea typeface="+mn-ea"/>
                <a:cs typeface="+mn-cs"/>
              </a:rPr>
              <a:t>发现，首要贡献者贡献程度越高，即大部分代码都由首要贡献者完成， 则该模块的缺陷数量较少；相反，次要贡献者比例越高，模块出现缺陷的可能 性会增加。</a:t>
            </a:r>
            <a:r>
              <a:rPr lang="en-US" altLang="zh-CN" sz="1200" i="0" kern="1200" dirty="0" smtClean="0">
                <a:solidFill>
                  <a:schemeClr val="tx1"/>
                </a:solidFill>
                <a:effectLst/>
                <a:latin typeface="+mn-lt"/>
                <a:ea typeface="+mn-ea"/>
                <a:cs typeface="+mn-cs"/>
              </a:rPr>
              <a:t>68</a:t>
            </a:r>
          </a:p>
          <a:p>
            <a:r>
              <a:rPr lang="en-US" altLang="zh-CN" sz="1200" i="0" kern="1200" baseline="0" dirty="0" smtClean="0">
                <a:solidFill>
                  <a:schemeClr val="tx1"/>
                </a:solidFill>
                <a:effectLst/>
                <a:latin typeface="+mn-lt"/>
                <a:ea typeface="+mn-ea"/>
                <a:cs typeface="+mn-cs"/>
              </a:rPr>
              <a:t> </a:t>
            </a:r>
            <a:r>
              <a:rPr lang="zh-CN" altLang="en-US" sz="1200" i="0" kern="1200" dirty="0" smtClean="0">
                <a:solidFill>
                  <a:schemeClr val="tx1"/>
                </a:solidFill>
                <a:effectLst/>
                <a:latin typeface="+mn-lt"/>
                <a:ea typeface="+mn-ea"/>
                <a:cs typeface="+mn-cs"/>
              </a:rPr>
              <a:t>在某个项目中，贡献者如果同时负责的软件模块越分散， 则该贡献者的开发集中度越低，从而导致其产生的缺陷数量增加。</a:t>
            </a:r>
            <a:r>
              <a:rPr lang="en-US" altLang="zh-CN" sz="1200" i="0" kern="1200" dirty="0" smtClean="0">
                <a:solidFill>
                  <a:schemeClr val="tx1"/>
                </a:solidFill>
                <a:effectLst/>
                <a:latin typeface="+mn-lt"/>
                <a:ea typeface="+mn-ea"/>
                <a:cs typeface="+mn-cs"/>
              </a:rPr>
              <a:t>69</a:t>
            </a:r>
            <a:r>
              <a:rPr lang="zh-CN" altLang="en-US" sz="1200" i="0" kern="1200" dirty="0" smtClean="0">
                <a:solidFill>
                  <a:schemeClr val="tx1"/>
                </a:solidFill>
                <a:effectLst/>
                <a:latin typeface="+mn-lt"/>
                <a:ea typeface="+mn-ea"/>
                <a:cs typeface="+mn-cs"/>
              </a:rPr>
              <a:t/>
            </a:r>
            <a:br>
              <a:rPr lang="zh-CN" altLang="en-US" sz="1200" i="0" kern="1200" dirty="0" smtClean="0">
                <a:solidFill>
                  <a:schemeClr val="tx1"/>
                </a:solidFill>
                <a:effectLst/>
                <a:latin typeface="+mn-lt"/>
                <a:ea typeface="+mn-ea"/>
                <a:cs typeface="+mn-cs"/>
              </a:rPr>
            </a:br>
            <a:r>
              <a:rPr lang="zh-CN" altLang="en-US" sz="1200" i="0" kern="1200" dirty="0" smtClean="0">
                <a:solidFill>
                  <a:schemeClr val="tx1"/>
                </a:solidFill>
                <a:effectLst/>
                <a:latin typeface="+mn-lt"/>
                <a:ea typeface="+mn-ea"/>
                <a:cs typeface="+mn-cs"/>
              </a:rPr>
              <a:t/>
            </a:r>
            <a:br>
              <a:rPr lang="zh-CN" altLang="en-US" sz="1200" i="0" kern="1200" dirty="0" smtClean="0">
                <a:solidFill>
                  <a:schemeClr val="tx1"/>
                </a:solidFill>
                <a:effectLst/>
                <a:latin typeface="+mn-lt"/>
                <a:ea typeface="+mn-ea"/>
                <a:cs typeface="+mn-cs"/>
              </a:rPr>
            </a:br>
            <a:endParaRPr lang="zh-CN" altLang="en-US" dirty="0"/>
          </a:p>
        </p:txBody>
      </p:sp>
      <p:sp>
        <p:nvSpPr>
          <p:cNvPr id="4" name="灯片编号占位符 3"/>
          <p:cNvSpPr>
            <a:spLocks noGrp="1"/>
          </p:cNvSpPr>
          <p:nvPr>
            <p:ph type="sldNum" sz="quarter" idx="10"/>
          </p:nvPr>
        </p:nvSpPr>
        <p:spPr/>
        <p:txBody>
          <a:bodyPr/>
          <a:lstStyle/>
          <a:p>
            <a:fld id="{D8B1970E-E29C-416C-808F-22B4AEB86AB6}" type="slidenum">
              <a:rPr lang="zh-CN" altLang="en-US" smtClean="0"/>
              <a:t>15</a:t>
            </a:fld>
            <a:endParaRPr lang="zh-CN" altLang="en-US"/>
          </a:p>
        </p:txBody>
      </p:sp>
    </p:spTree>
    <p:extLst>
      <p:ext uri="{BB962C8B-B14F-4D97-AF65-F5344CB8AC3E}">
        <p14:creationId xmlns:p14="http://schemas.microsoft.com/office/powerpoint/2010/main" val="5746738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8B1970E-E29C-416C-808F-22B4AEB86AB6}" type="slidenum">
              <a:rPr lang="zh-CN" altLang="en-US" smtClean="0"/>
              <a:t>16</a:t>
            </a:fld>
            <a:endParaRPr lang="zh-CN" altLang="en-US"/>
          </a:p>
        </p:txBody>
      </p:sp>
    </p:spTree>
    <p:extLst>
      <p:ext uri="{BB962C8B-B14F-4D97-AF65-F5344CB8AC3E}">
        <p14:creationId xmlns:p14="http://schemas.microsoft.com/office/powerpoint/2010/main" val="25541423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8B1970E-E29C-416C-808F-22B4AEB86AB6}" type="slidenum">
              <a:rPr lang="zh-CN" altLang="en-US" smtClean="0"/>
              <a:t>17</a:t>
            </a:fld>
            <a:endParaRPr lang="zh-CN" altLang="en-US"/>
          </a:p>
        </p:txBody>
      </p:sp>
    </p:spTree>
    <p:extLst>
      <p:ext uri="{BB962C8B-B14F-4D97-AF65-F5344CB8AC3E}">
        <p14:creationId xmlns:p14="http://schemas.microsoft.com/office/powerpoint/2010/main" val="30907410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哪些模块是为了解决哪些问题</a:t>
            </a:r>
            <a:endParaRPr lang="zh-CN" altLang="en-US" dirty="0"/>
          </a:p>
        </p:txBody>
      </p:sp>
      <p:sp>
        <p:nvSpPr>
          <p:cNvPr id="4" name="灯片编号占位符 3"/>
          <p:cNvSpPr>
            <a:spLocks noGrp="1"/>
          </p:cNvSpPr>
          <p:nvPr>
            <p:ph type="sldNum" sz="quarter" idx="10"/>
          </p:nvPr>
        </p:nvSpPr>
        <p:spPr/>
        <p:txBody>
          <a:bodyPr/>
          <a:lstStyle/>
          <a:p>
            <a:fld id="{D8B1970E-E29C-416C-808F-22B4AEB86AB6}" type="slidenum">
              <a:rPr lang="zh-CN" altLang="en-US" smtClean="0"/>
              <a:t>20</a:t>
            </a:fld>
            <a:endParaRPr lang="zh-CN" altLang="en-US"/>
          </a:p>
        </p:txBody>
      </p:sp>
    </p:spTree>
    <p:extLst>
      <p:ext uri="{BB962C8B-B14F-4D97-AF65-F5344CB8AC3E}">
        <p14:creationId xmlns:p14="http://schemas.microsoft.com/office/powerpoint/2010/main" val="36056586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8B1970E-E29C-416C-808F-22B4AEB86AB6}" type="slidenum">
              <a:rPr lang="zh-CN" altLang="en-US" smtClean="0"/>
              <a:t>21</a:t>
            </a:fld>
            <a:endParaRPr lang="zh-CN" altLang="en-US"/>
          </a:p>
        </p:txBody>
      </p:sp>
    </p:spTree>
    <p:extLst>
      <p:ext uri="{BB962C8B-B14F-4D97-AF65-F5344CB8AC3E}">
        <p14:creationId xmlns:p14="http://schemas.microsoft.com/office/powerpoint/2010/main" val="32646563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8B1970E-E29C-416C-808F-22B4AEB86AB6}" type="slidenum">
              <a:rPr lang="zh-CN" altLang="en-US" smtClean="0"/>
              <a:t>22</a:t>
            </a:fld>
            <a:endParaRPr lang="zh-CN" altLang="en-US"/>
          </a:p>
        </p:txBody>
      </p:sp>
    </p:spTree>
    <p:extLst>
      <p:ext uri="{BB962C8B-B14F-4D97-AF65-F5344CB8AC3E}">
        <p14:creationId xmlns:p14="http://schemas.microsoft.com/office/powerpoint/2010/main" val="15679013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8B1970E-E29C-416C-808F-22B4AEB86AB6}" type="slidenum">
              <a:rPr lang="zh-CN" altLang="en-US" smtClean="0"/>
              <a:t>23</a:t>
            </a:fld>
            <a:endParaRPr lang="zh-CN" altLang="en-US"/>
          </a:p>
        </p:txBody>
      </p:sp>
    </p:spTree>
    <p:extLst>
      <p:ext uri="{BB962C8B-B14F-4D97-AF65-F5344CB8AC3E}">
        <p14:creationId xmlns:p14="http://schemas.microsoft.com/office/powerpoint/2010/main" val="15269107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dirty="0" err="1" smtClean="0"/>
              <a:t>Pr</a:t>
            </a:r>
            <a:r>
              <a:rPr lang="en-US" altLang="zh-CN" dirty="0" smtClean="0"/>
              <a:t> </a:t>
            </a:r>
            <a:r>
              <a:rPr lang="zh-CN" altLang="en-US" dirty="0" smtClean="0"/>
              <a:t>贡献碎片化，</a:t>
            </a:r>
            <a:r>
              <a:rPr lang="en-US" altLang="zh-CN" dirty="0" smtClean="0"/>
              <a:t>gg</a:t>
            </a:r>
            <a:r>
              <a:rPr lang="zh-CN" altLang="en-US" dirty="0" smtClean="0"/>
              <a:t>那篇</a:t>
            </a:r>
            <a:r>
              <a:rPr lang="en-US" altLang="zh-CN" dirty="0" smtClean="0"/>
              <a:t>integrators</a:t>
            </a:r>
            <a:r>
              <a:rPr lang="zh-CN" altLang="en-US" dirty="0" smtClean="0"/>
              <a:t>的介绍，鼓励小（碎片）贡献，如何利用</a:t>
            </a:r>
            <a:r>
              <a:rPr lang="en-US" altLang="zh-CN" dirty="0" err="1" smtClean="0"/>
              <a:t>codereview</a:t>
            </a:r>
            <a:r>
              <a:rPr lang="zh-CN" altLang="en-US" dirty="0" smtClean="0"/>
              <a:t>对其进行评估</a:t>
            </a:r>
            <a:endParaRPr lang="en-US" altLang="zh-CN"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基于</a:t>
            </a:r>
            <a:r>
              <a:rPr lang="en-US" altLang="zh-CN" dirty="0" smtClean="0"/>
              <a:t>code review</a:t>
            </a:r>
            <a:r>
              <a:rPr lang="zh-CN" altLang="en-US" dirty="0" smtClean="0"/>
              <a:t>的评估！！！！！！！！！</a:t>
            </a:r>
            <a:endParaRPr lang="en-US" altLang="zh-CN" dirty="0" smtClean="0"/>
          </a:p>
          <a:p>
            <a:endParaRPr lang="zh-CN" altLang="en-US" dirty="0"/>
          </a:p>
        </p:txBody>
      </p:sp>
      <p:sp>
        <p:nvSpPr>
          <p:cNvPr id="4" name="灯片编号占位符 3"/>
          <p:cNvSpPr>
            <a:spLocks noGrp="1"/>
          </p:cNvSpPr>
          <p:nvPr>
            <p:ph type="sldNum" sz="quarter" idx="10"/>
          </p:nvPr>
        </p:nvSpPr>
        <p:spPr/>
        <p:txBody>
          <a:bodyPr/>
          <a:lstStyle/>
          <a:p>
            <a:fld id="{D8B1970E-E29C-416C-808F-22B4AEB86AB6}" type="slidenum">
              <a:rPr lang="zh-CN" altLang="en-US" smtClean="0"/>
              <a:t>26</a:t>
            </a:fld>
            <a:endParaRPr lang="zh-CN" altLang="en-US"/>
          </a:p>
        </p:txBody>
      </p:sp>
    </p:spTree>
    <p:extLst>
      <p:ext uri="{BB962C8B-B14F-4D97-AF65-F5344CB8AC3E}">
        <p14:creationId xmlns:p14="http://schemas.microsoft.com/office/powerpoint/2010/main" val="26819739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根据以往的 审阅评论  对 代码质量变化的影响，来评估之后的哪些讨论的出现将对新的质量有哪些影响</a:t>
            </a:r>
            <a:endParaRPr lang="en-US" altLang="zh-CN"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（比如包含测试结果或者社交话语的更能引起质量的变化）</a:t>
            </a:r>
            <a:endParaRPr lang="en-US" altLang="zh-CN"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dirty="0" smtClean="0"/>
          </a:p>
          <a:p>
            <a:r>
              <a:rPr lang="zh-CN" altLang="en-US" dirty="0" smtClean="0"/>
              <a:t>一定要把 审阅评论  和 代码质量联系起来</a:t>
            </a:r>
            <a:endParaRPr lang="en-US" altLang="zh-CN"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哪些评论可以刺激代码质量的提升</a:t>
            </a:r>
            <a:endParaRPr lang="en-US" altLang="zh-CN"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哪些评论的出现可以促使贡献者去提升代码</a:t>
            </a:r>
            <a:endParaRPr lang="en-US" altLang="zh-CN"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dirty="0" smtClean="0"/>
          </a:p>
          <a:p>
            <a:endParaRPr lang="zh-CN" altLang="en-US" dirty="0"/>
          </a:p>
        </p:txBody>
      </p:sp>
      <p:sp>
        <p:nvSpPr>
          <p:cNvPr id="4" name="灯片编号占位符 3"/>
          <p:cNvSpPr>
            <a:spLocks noGrp="1"/>
          </p:cNvSpPr>
          <p:nvPr>
            <p:ph type="sldNum" sz="quarter" idx="10"/>
          </p:nvPr>
        </p:nvSpPr>
        <p:spPr/>
        <p:txBody>
          <a:bodyPr/>
          <a:lstStyle/>
          <a:p>
            <a:fld id="{D8B1970E-E29C-416C-808F-22B4AEB86AB6}" type="slidenum">
              <a:rPr lang="zh-CN" altLang="en-US" smtClean="0"/>
              <a:t>27</a:t>
            </a:fld>
            <a:endParaRPr lang="zh-CN" altLang="en-US"/>
          </a:p>
        </p:txBody>
      </p:sp>
    </p:spTree>
    <p:extLst>
      <p:ext uri="{BB962C8B-B14F-4D97-AF65-F5344CB8AC3E}">
        <p14:creationId xmlns:p14="http://schemas.microsoft.com/office/powerpoint/2010/main" val="11202226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8B1970E-E29C-416C-808F-22B4AEB86AB6}" type="slidenum">
              <a:rPr lang="zh-CN" altLang="en-US" smtClean="0"/>
              <a:t>3</a:t>
            </a:fld>
            <a:endParaRPr lang="zh-CN" altLang="en-US"/>
          </a:p>
        </p:txBody>
      </p:sp>
    </p:spTree>
    <p:extLst>
      <p:ext uri="{BB962C8B-B14F-4D97-AF65-F5344CB8AC3E}">
        <p14:creationId xmlns:p14="http://schemas.microsoft.com/office/powerpoint/2010/main" val="35130474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8B1970E-E29C-416C-808F-22B4AEB86AB6}" type="slidenum">
              <a:rPr lang="zh-CN" altLang="en-US" smtClean="0"/>
              <a:t>31</a:t>
            </a:fld>
            <a:endParaRPr lang="zh-CN" altLang="en-US"/>
          </a:p>
        </p:txBody>
      </p:sp>
    </p:spTree>
    <p:extLst>
      <p:ext uri="{BB962C8B-B14F-4D97-AF65-F5344CB8AC3E}">
        <p14:creationId xmlns:p14="http://schemas.microsoft.com/office/powerpoint/2010/main" val="5899930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indent="0">
              <a:buNone/>
            </a:pPr>
            <a:r>
              <a:rPr lang="zh-CN" altLang="en-US" sz="1200" b="0" i="0" kern="1200" dirty="0" smtClean="0">
                <a:solidFill>
                  <a:schemeClr val="tx1"/>
                </a:solidFill>
                <a:effectLst/>
                <a:latin typeface="+mn-lt"/>
                <a:ea typeface="+mn-ea"/>
                <a:cs typeface="+mn-cs"/>
              </a:rPr>
              <a:t>互联网时代，社交化编程社区异常火爆</a:t>
            </a:r>
            <a:endParaRPr lang="en-US" altLang="zh-CN" sz="1200" b="0" i="0" kern="1200" dirty="0" smtClean="0">
              <a:solidFill>
                <a:schemeClr val="tx1"/>
              </a:solidFill>
              <a:effectLst/>
              <a:latin typeface="+mn-lt"/>
              <a:ea typeface="+mn-ea"/>
              <a:cs typeface="+mn-cs"/>
            </a:endParaRPr>
          </a:p>
          <a:p>
            <a:pPr marL="0" indent="0">
              <a:buNone/>
            </a:pPr>
            <a:r>
              <a:rPr lang="en-US" altLang="zh-CN" sz="1200" b="0" i="0" kern="1200" dirty="0" smtClean="0">
                <a:solidFill>
                  <a:schemeClr val="tx1"/>
                </a:solidFill>
                <a:effectLst/>
                <a:latin typeface="+mn-lt"/>
                <a:ea typeface="+mn-ea"/>
                <a:cs typeface="+mn-cs"/>
              </a:rPr>
              <a:t>GitHub</a:t>
            </a:r>
            <a:r>
              <a:rPr lang="en-US" altLang="zh-CN" sz="1200" b="0" i="0" kern="1200" baseline="0" dirty="0" smtClean="0">
                <a:solidFill>
                  <a:schemeClr val="tx1"/>
                </a:solidFill>
                <a:effectLst/>
                <a:latin typeface="+mn-lt"/>
                <a:ea typeface="+mn-ea"/>
                <a:cs typeface="+mn-cs"/>
              </a:rPr>
              <a:t> </a:t>
            </a:r>
            <a:r>
              <a:rPr lang="en-US" altLang="zh-CN" sz="1200" b="0" i="0" kern="1200" dirty="0" smtClean="0">
                <a:solidFill>
                  <a:schemeClr val="tx1"/>
                </a:solidFill>
                <a:effectLst/>
                <a:latin typeface="+mn-lt"/>
                <a:ea typeface="+mn-ea"/>
                <a:cs typeface="+mn-cs"/>
              </a:rPr>
              <a:t>08</a:t>
            </a:r>
            <a:r>
              <a:rPr lang="zh-CN" altLang="en-US" sz="1200" b="0" i="0" kern="1200" dirty="0" smtClean="0">
                <a:solidFill>
                  <a:schemeClr val="tx1"/>
                </a:solidFill>
                <a:effectLst/>
                <a:latin typeface="+mn-lt"/>
                <a:ea typeface="+mn-ea"/>
                <a:cs typeface="+mn-cs"/>
              </a:rPr>
              <a:t>年上线</a:t>
            </a:r>
            <a:r>
              <a:rPr lang="zh-CN" altLang="en-US" sz="1200" b="0" i="0" kern="1200" baseline="0" dirty="0" smtClean="0">
                <a:solidFill>
                  <a:schemeClr val="tx1"/>
                </a:solidFill>
                <a:effectLst/>
                <a:latin typeface="+mn-lt"/>
                <a:ea typeface="+mn-ea"/>
                <a:cs typeface="+mn-cs"/>
              </a:rPr>
              <a:t>  大量开发协同开发</a:t>
            </a:r>
            <a:endParaRPr lang="en-US" altLang="zh-CN" sz="1200" b="0" i="0" kern="1200" dirty="0" smtClean="0">
              <a:solidFill>
                <a:schemeClr val="tx1"/>
              </a:solidFill>
              <a:effectLst/>
              <a:latin typeface="+mn-lt"/>
              <a:ea typeface="+mn-ea"/>
              <a:cs typeface="+mn-cs"/>
            </a:endParaRPr>
          </a:p>
          <a:p>
            <a:pPr marL="0" indent="0">
              <a:buNone/>
            </a:pPr>
            <a:endParaRPr lang="en-US" altLang="zh-CN" sz="1200" b="0" i="0" kern="1200" dirty="0" smtClean="0">
              <a:solidFill>
                <a:schemeClr val="tx1"/>
              </a:solidFill>
              <a:effectLst/>
              <a:latin typeface="+mn-lt"/>
              <a:ea typeface="+mn-ea"/>
              <a:cs typeface="+mn-cs"/>
            </a:endParaRPr>
          </a:p>
          <a:p>
            <a:pPr marL="0" indent="0">
              <a:buNone/>
            </a:pPr>
            <a:r>
              <a:rPr lang="zh-CN" altLang="en-US" sz="1200" b="0" i="0" kern="1200" dirty="0" smtClean="0">
                <a:solidFill>
                  <a:schemeClr val="tx1"/>
                </a:solidFill>
                <a:effectLst/>
                <a:latin typeface="+mn-lt"/>
                <a:ea typeface="+mn-ea"/>
                <a:cs typeface="+mn-cs"/>
              </a:rPr>
              <a:t>官方数据披露在</a:t>
            </a:r>
            <a:r>
              <a:rPr lang="en-US" altLang="zh-CN" sz="1200" b="0" i="0" kern="1200" dirty="0" smtClean="0">
                <a:solidFill>
                  <a:schemeClr val="tx1"/>
                </a:solidFill>
                <a:effectLst/>
                <a:latin typeface="+mn-lt"/>
                <a:ea typeface="+mn-ea"/>
                <a:cs typeface="+mn-cs"/>
              </a:rPr>
              <a:t>16</a:t>
            </a:r>
            <a:r>
              <a:rPr lang="zh-CN" altLang="en-US" sz="1200" b="0" i="0" kern="1200" dirty="0" smtClean="0">
                <a:solidFill>
                  <a:schemeClr val="tx1"/>
                </a:solidFill>
                <a:effectLst/>
                <a:latin typeface="+mn-lt"/>
                <a:ea typeface="+mn-ea"/>
                <a:cs typeface="+mn-cs"/>
              </a:rPr>
              <a:t>年</a:t>
            </a:r>
            <a:endParaRPr lang="en-US" altLang="zh-CN" sz="1200" b="0" i="0" kern="1200" dirty="0" smtClean="0">
              <a:solidFill>
                <a:schemeClr val="tx1"/>
              </a:solidFill>
              <a:effectLst/>
              <a:latin typeface="+mn-lt"/>
              <a:ea typeface="+mn-ea"/>
              <a:cs typeface="+mn-cs"/>
            </a:endParaRPr>
          </a:p>
          <a:p>
            <a:pPr marL="228600" indent="-228600">
              <a:buAutoNum type="arabicPeriod"/>
            </a:pPr>
            <a:r>
              <a:rPr lang="zh-CN" altLang="en-US" sz="1200" b="0" i="0" kern="1200" dirty="0" smtClean="0">
                <a:solidFill>
                  <a:schemeClr val="tx1"/>
                </a:solidFill>
                <a:effectLst/>
                <a:latin typeface="+mn-lt"/>
                <a:ea typeface="+mn-ea"/>
                <a:cs typeface="+mn-cs"/>
              </a:rPr>
              <a:t>活跃： </a:t>
            </a:r>
            <a:r>
              <a:rPr lang="en-US" altLang="zh-CN" sz="1200" b="0" i="0" kern="1200" dirty="0" smtClean="0">
                <a:solidFill>
                  <a:schemeClr val="tx1"/>
                </a:solidFill>
                <a:effectLst/>
                <a:latin typeface="+mn-lt"/>
                <a:ea typeface="+mn-ea"/>
                <a:cs typeface="+mn-cs"/>
              </a:rPr>
              <a:t>580 </a:t>
            </a:r>
            <a:r>
              <a:rPr lang="zh-CN" altLang="en-US" sz="1200" b="0" i="0" kern="1200" dirty="0" smtClean="0">
                <a:solidFill>
                  <a:schemeClr val="tx1"/>
                </a:solidFill>
                <a:effectLst/>
                <a:latin typeface="+mn-lt"/>
                <a:ea typeface="+mn-ea"/>
                <a:cs typeface="+mn-cs"/>
              </a:rPr>
              <a:t>万用户、近</a:t>
            </a:r>
            <a:r>
              <a:rPr lang="en-US" altLang="zh-CN" sz="1200" b="0" i="0" kern="1200" dirty="0" smtClean="0">
                <a:solidFill>
                  <a:schemeClr val="tx1"/>
                </a:solidFill>
                <a:effectLst/>
                <a:latin typeface="+mn-lt"/>
                <a:ea typeface="+mn-ea"/>
                <a:cs typeface="+mn-cs"/>
              </a:rPr>
              <a:t>2</a:t>
            </a:r>
            <a:r>
              <a:rPr lang="zh-CN" altLang="en-US" sz="1200" b="0" i="0" kern="1200" dirty="0" smtClean="0">
                <a:solidFill>
                  <a:schemeClr val="tx1"/>
                </a:solidFill>
                <a:effectLst/>
                <a:latin typeface="+mn-lt"/>
                <a:ea typeface="+mn-ea"/>
                <a:cs typeface="+mn-cs"/>
              </a:rPr>
              <a:t>千万仓库、</a:t>
            </a:r>
            <a:r>
              <a:rPr lang="en-US" altLang="zh-CN" sz="1200" b="0" i="0" kern="1200" dirty="0" smtClean="0">
                <a:solidFill>
                  <a:schemeClr val="tx1"/>
                </a:solidFill>
                <a:effectLst/>
                <a:latin typeface="+mn-lt"/>
                <a:ea typeface="+mn-ea"/>
                <a:cs typeface="+mn-cs"/>
              </a:rPr>
              <a:t>1</a:t>
            </a:r>
            <a:r>
              <a:rPr lang="zh-CN" altLang="en-US" sz="1200" b="0" i="0" kern="1200" dirty="0" smtClean="0">
                <a:solidFill>
                  <a:schemeClr val="tx1"/>
                </a:solidFill>
                <a:effectLst/>
                <a:latin typeface="+mn-lt"/>
                <a:ea typeface="+mn-ea"/>
                <a:cs typeface="+mn-cs"/>
              </a:rPr>
              <a:t>千万问题汇报。</a:t>
            </a:r>
            <a:endParaRPr lang="en-US" altLang="zh-CN" sz="1200" b="0" i="0" kern="1200" dirty="0" smtClean="0">
              <a:solidFill>
                <a:schemeClr val="tx1"/>
              </a:solidFill>
              <a:effectLst/>
              <a:latin typeface="+mn-lt"/>
              <a:ea typeface="+mn-ea"/>
              <a:cs typeface="+mn-cs"/>
            </a:endParaRPr>
          </a:p>
          <a:p>
            <a:pPr marL="0" indent="0">
              <a:buNone/>
            </a:pPr>
            <a:r>
              <a:rPr lang="zh-CN" altLang="en-US" sz="1200" b="0" i="0" kern="1200" dirty="0" smtClean="0">
                <a:solidFill>
                  <a:schemeClr val="tx1"/>
                </a:solidFill>
                <a:effectLst/>
                <a:latin typeface="+mn-lt"/>
                <a:ea typeface="+mn-ea"/>
                <a:cs typeface="+mn-cs"/>
              </a:rPr>
              <a:t>同时，</a:t>
            </a:r>
            <a:r>
              <a:rPr lang="en-US" altLang="zh-CN" sz="1200" b="0" i="0" kern="1200" dirty="0" err="1" smtClean="0">
                <a:solidFill>
                  <a:schemeClr val="tx1"/>
                </a:solidFill>
                <a:effectLst/>
                <a:latin typeface="+mn-lt"/>
                <a:ea typeface="+mn-ea"/>
                <a:cs typeface="+mn-cs"/>
              </a:rPr>
              <a:t>github</a:t>
            </a:r>
            <a:r>
              <a:rPr lang="zh-CN" altLang="en-US" sz="1200" b="0" i="0" kern="1200" dirty="0" smtClean="0">
                <a:solidFill>
                  <a:schemeClr val="tx1"/>
                </a:solidFill>
                <a:effectLst/>
                <a:latin typeface="+mn-lt"/>
                <a:ea typeface="+mn-ea"/>
                <a:cs typeface="+mn-cs"/>
              </a:rPr>
              <a:t>社区热度不减还在持续吸引开发者</a:t>
            </a:r>
            <a:endParaRPr lang="en-US" altLang="zh-CN" sz="1200" b="0" i="0" kern="1200" dirty="0" smtClean="0">
              <a:solidFill>
                <a:schemeClr val="tx1"/>
              </a:solidFill>
              <a:effectLst/>
              <a:latin typeface="+mn-lt"/>
              <a:ea typeface="+mn-ea"/>
              <a:cs typeface="+mn-cs"/>
            </a:endParaRPr>
          </a:p>
          <a:p>
            <a:r>
              <a:rPr lang="en-US" altLang="zh-CN" sz="1200" b="0" i="0" kern="1200" dirty="0" smtClean="0">
                <a:solidFill>
                  <a:schemeClr val="tx1"/>
                </a:solidFill>
                <a:effectLst/>
                <a:latin typeface="+mn-lt"/>
                <a:ea typeface="+mn-ea"/>
                <a:cs typeface="+mn-cs"/>
              </a:rPr>
              <a:t>2. </a:t>
            </a:r>
            <a:r>
              <a:rPr lang="zh-CN" altLang="en-US" sz="1200" b="0" i="0" kern="1200" dirty="0" smtClean="0">
                <a:solidFill>
                  <a:schemeClr val="tx1"/>
                </a:solidFill>
                <a:effectLst/>
                <a:latin typeface="+mn-lt"/>
                <a:ea typeface="+mn-ea"/>
                <a:cs typeface="+mn-cs"/>
              </a:rPr>
              <a:t>新增：</a:t>
            </a:r>
            <a:r>
              <a:rPr lang="en-US" altLang="zh-CN" sz="1200" b="0" i="0" kern="1200" dirty="0" smtClean="0">
                <a:solidFill>
                  <a:schemeClr val="tx1"/>
                </a:solidFill>
                <a:effectLst/>
                <a:latin typeface="+mn-lt"/>
                <a:ea typeface="+mn-ea"/>
                <a:cs typeface="+mn-cs"/>
              </a:rPr>
              <a:t>81 </a:t>
            </a:r>
            <a:r>
              <a:rPr lang="zh-CN" altLang="en-US" sz="1200" b="0" i="0" kern="1200" dirty="0" smtClean="0">
                <a:solidFill>
                  <a:schemeClr val="tx1"/>
                </a:solidFill>
                <a:effectLst/>
                <a:latin typeface="+mn-lt"/>
                <a:ea typeface="+mn-ea"/>
                <a:cs typeface="+mn-cs"/>
              </a:rPr>
              <a:t>万人 第一个 </a:t>
            </a:r>
            <a:r>
              <a:rPr lang="en-US" altLang="zh-CN" sz="1200" b="0" i="0" kern="1200" dirty="0" smtClean="0">
                <a:solidFill>
                  <a:schemeClr val="tx1"/>
                </a:solidFill>
                <a:effectLst/>
                <a:latin typeface="+mn-lt"/>
                <a:ea typeface="+mn-ea"/>
                <a:cs typeface="+mn-cs"/>
              </a:rPr>
              <a:t>PR</a:t>
            </a:r>
            <a:r>
              <a:rPr lang="zh-CN" altLang="en-US" sz="1200" b="0" i="0" kern="1200" dirty="0" smtClean="0">
                <a:solidFill>
                  <a:schemeClr val="tx1"/>
                </a:solidFill>
                <a:effectLst/>
                <a:latin typeface="+mn-lt"/>
                <a:ea typeface="+mn-ea"/>
                <a:cs typeface="+mn-cs"/>
              </a:rPr>
              <a:t>， </a:t>
            </a:r>
            <a:r>
              <a:rPr lang="en-US" altLang="zh-CN" sz="1200" b="0" i="0" kern="1200" dirty="0" smtClean="0">
                <a:solidFill>
                  <a:schemeClr val="tx1"/>
                </a:solidFill>
                <a:effectLst/>
                <a:latin typeface="+mn-lt"/>
                <a:ea typeface="+mn-ea"/>
                <a:cs typeface="+mn-cs"/>
              </a:rPr>
              <a:t>280 </a:t>
            </a:r>
            <a:r>
              <a:rPr lang="zh-CN" altLang="en-US" sz="1200" b="0" i="0" kern="1200" dirty="0" smtClean="0">
                <a:solidFill>
                  <a:schemeClr val="tx1"/>
                </a:solidFill>
                <a:effectLst/>
                <a:latin typeface="+mn-lt"/>
                <a:ea typeface="+mn-ea"/>
                <a:cs typeface="+mn-cs"/>
              </a:rPr>
              <a:t>万人第一个仓库。</a:t>
            </a:r>
            <a:endParaRPr lang="en-US" altLang="zh-CN" sz="1200" b="0" i="0" kern="1200" dirty="0" smtClean="0">
              <a:solidFill>
                <a:schemeClr val="tx1"/>
              </a:solidFill>
              <a:effectLst/>
              <a:latin typeface="+mn-lt"/>
              <a:ea typeface="+mn-ea"/>
              <a:cs typeface="+mn-cs"/>
            </a:endParaRPr>
          </a:p>
          <a:p>
            <a:endParaRPr lang="en-US" altLang="zh-CN" sz="1200" b="0" i="0" kern="1200" dirty="0" smtClean="0">
              <a:solidFill>
                <a:schemeClr val="tx1"/>
              </a:solidFill>
              <a:effectLst/>
              <a:latin typeface="+mn-lt"/>
              <a:ea typeface="+mn-ea"/>
              <a:cs typeface="+mn-cs"/>
            </a:endParaRPr>
          </a:p>
          <a:p>
            <a:r>
              <a:rPr lang="zh-CN" altLang="en-US" sz="1200" b="0" i="0" kern="1200" dirty="0" smtClean="0">
                <a:solidFill>
                  <a:schemeClr val="tx1"/>
                </a:solidFill>
                <a:effectLst/>
                <a:latin typeface="+mn-lt"/>
                <a:ea typeface="+mn-ea"/>
                <a:cs typeface="+mn-cs"/>
              </a:rPr>
              <a:t>开源运动已经进入到了大众化时代，大规模的外围贡献者展现出了前所未有的生产力。</a:t>
            </a:r>
            <a:endParaRPr lang="en-US" altLang="zh-CN" sz="1200" b="0" i="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dirty="0" smtClean="0"/>
              <a:t>大众化贡献已成为软件持续创新的源动力</a:t>
            </a:r>
            <a:endParaRPr lang="zh-CN" altLang="en-US" sz="1200" dirty="0" smtClean="0">
              <a:latin typeface="微软雅黑" panose="020B0503020204020204" pitchFamily="34" charset="-122"/>
              <a:ea typeface="微软雅黑" panose="020B0503020204020204" pitchFamily="34" charset="-122"/>
            </a:endParaRPr>
          </a:p>
          <a:p>
            <a:endParaRPr lang="en-US" altLang="zh-CN" sz="1200" b="0" i="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D8B1970E-E29C-416C-808F-22B4AEB86AB6}" type="slidenum">
              <a:rPr lang="zh-CN" altLang="en-US" smtClean="0"/>
              <a:t>5</a:t>
            </a:fld>
            <a:endParaRPr lang="zh-CN" altLang="en-US"/>
          </a:p>
        </p:txBody>
      </p:sp>
    </p:spTree>
    <p:extLst>
      <p:ext uri="{BB962C8B-B14F-4D97-AF65-F5344CB8AC3E}">
        <p14:creationId xmlns:p14="http://schemas.microsoft.com/office/powerpoint/2010/main" val="42740444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b="0" i="0" kern="1200" baseline="0" dirty="0" smtClean="0">
                <a:solidFill>
                  <a:schemeClr val="tx1"/>
                </a:solidFill>
                <a:effectLst/>
                <a:latin typeface="+mn-lt"/>
                <a:ea typeface="+mn-ea"/>
                <a:cs typeface="+mn-cs"/>
              </a:rPr>
              <a:t>1.</a:t>
            </a:r>
            <a:r>
              <a:rPr lang="zh-CN" altLang="en-US" sz="1200" b="0" i="0" kern="1200" baseline="0" dirty="0" smtClean="0">
                <a:solidFill>
                  <a:schemeClr val="tx1"/>
                </a:solidFill>
                <a:effectLst/>
                <a:latin typeface="+mn-lt"/>
                <a:ea typeface="+mn-ea"/>
                <a:cs typeface="+mn-cs"/>
              </a:rPr>
              <a:t>介绍</a:t>
            </a:r>
            <a:r>
              <a:rPr lang="en-US" altLang="zh-CN" sz="1200" b="0" i="0" kern="1200" baseline="0" dirty="0" smtClean="0">
                <a:solidFill>
                  <a:schemeClr val="tx1"/>
                </a:solidFill>
                <a:effectLst/>
                <a:latin typeface="+mn-lt"/>
                <a:ea typeface="+mn-ea"/>
                <a:cs typeface="+mn-cs"/>
              </a:rPr>
              <a:t>pull-based</a:t>
            </a: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b="0" i="0" kern="1200" baseline="0" dirty="0" smtClean="0">
                <a:solidFill>
                  <a:schemeClr val="tx1"/>
                </a:solidFill>
                <a:effectLst/>
                <a:latin typeface="+mn-lt"/>
                <a:ea typeface="+mn-ea"/>
                <a:cs typeface="+mn-cs"/>
              </a:rPr>
              <a:t>这种全新的软件协同开发模型大大降低了外围开发者进入项目的门槛</a:t>
            </a:r>
            <a:endParaRPr lang="en-US" altLang="zh-CN" sz="1200" b="0" i="0" kern="1200" baseline="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b="0" i="0" kern="1200" baseline="0" dirty="0" smtClean="0">
                <a:solidFill>
                  <a:schemeClr val="tx1"/>
                </a:solidFill>
                <a:effectLst/>
                <a:latin typeface="+mn-lt"/>
                <a:ea typeface="+mn-ea"/>
                <a:cs typeface="+mn-cs"/>
              </a:rPr>
              <a:t>（使得代码审阅的众包成为可能）</a:t>
            </a:r>
            <a:endParaRPr lang="en-US" altLang="zh-CN" sz="1200" b="0" i="0" kern="1200" baseline="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b="0" i="0" kern="1200" baseline="0" dirty="0" smtClean="0">
                <a:solidFill>
                  <a:schemeClr val="tx1"/>
                </a:solidFill>
                <a:effectLst/>
                <a:latin typeface="+mn-lt"/>
                <a:ea typeface="+mn-ea"/>
                <a:cs typeface="+mn-cs"/>
              </a:rPr>
              <a:t>2.</a:t>
            </a:r>
            <a:r>
              <a:rPr lang="zh-CN" altLang="en-US" sz="1200" b="0" i="0" kern="1200" baseline="0" dirty="0" smtClean="0">
                <a:solidFill>
                  <a:schemeClr val="tx1"/>
                </a:solidFill>
                <a:effectLst/>
                <a:latin typeface="+mn-lt"/>
                <a:ea typeface="+mn-ea"/>
                <a:cs typeface="+mn-cs"/>
              </a:rPr>
              <a:t>自</a:t>
            </a:r>
            <a:r>
              <a:rPr lang="en-US" altLang="zh-CN" sz="1200" b="0" i="0" kern="1200" baseline="0" dirty="0" smtClean="0">
                <a:solidFill>
                  <a:schemeClr val="tx1"/>
                </a:solidFill>
                <a:effectLst/>
                <a:latin typeface="+mn-lt"/>
                <a:ea typeface="+mn-ea"/>
                <a:cs typeface="+mn-cs"/>
              </a:rPr>
              <a:t>10</a:t>
            </a:r>
            <a:r>
              <a:rPr lang="zh-CN" altLang="en-US" sz="1200" b="0" i="0" kern="1200" baseline="0" dirty="0" smtClean="0">
                <a:solidFill>
                  <a:schemeClr val="tx1"/>
                </a:solidFill>
                <a:effectLst/>
                <a:latin typeface="+mn-lt"/>
                <a:ea typeface="+mn-ea"/>
                <a:cs typeface="+mn-cs"/>
              </a:rPr>
              <a:t>年被提出后，到</a:t>
            </a:r>
            <a:r>
              <a:rPr lang="en-US" altLang="zh-CN" sz="1200" b="0" i="0" kern="1200" baseline="0" dirty="0" smtClean="0">
                <a:solidFill>
                  <a:schemeClr val="tx1"/>
                </a:solidFill>
                <a:effectLst/>
                <a:latin typeface="+mn-lt"/>
                <a:ea typeface="+mn-ea"/>
                <a:cs typeface="+mn-cs"/>
              </a:rPr>
              <a:t>16</a:t>
            </a:r>
            <a:r>
              <a:rPr lang="zh-CN" altLang="en-US" sz="1200" b="0" i="0" kern="1200" baseline="0" dirty="0" smtClean="0">
                <a:solidFill>
                  <a:schemeClr val="tx1"/>
                </a:solidFill>
                <a:effectLst/>
                <a:latin typeface="+mn-lt"/>
                <a:ea typeface="+mn-ea"/>
                <a:cs typeface="+mn-cs"/>
              </a:rPr>
              <a:t>年这短短几年间，数量已达到。。</a:t>
            </a:r>
            <a:endParaRPr lang="en-US" altLang="zh-CN" sz="1200" b="0" i="0" kern="1200" baseline="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D8B1970E-E29C-416C-808F-22B4AEB86AB6}" type="slidenum">
              <a:rPr lang="zh-CN" altLang="en-US" smtClean="0"/>
              <a:t>6</a:t>
            </a:fld>
            <a:endParaRPr lang="zh-CN" altLang="en-US"/>
          </a:p>
        </p:txBody>
      </p:sp>
    </p:spTree>
    <p:extLst>
      <p:ext uri="{BB962C8B-B14F-4D97-AF65-F5344CB8AC3E}">
        <p14:creationId xmlns:p14="http://schemas.microsoft.com/office/powerpoint/2010/main" val="7225338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b="0" i="0" kern="1200" dirty="0" smtClean="0">
                <a:solidFill>
                  <a:schemeClr val="tx1"/>
                </a:solidFill>
                <a:effectLst/>
                <a:latin typeface="+mn-lt"/>
                <a:ea typeface="+mn-ea"/>
                <a:cs typeface="+mn-cs"/>
              </a:rPr>
              <a:t>详细介绍</a:t>
            </a:r>
            <a:endParaRPr lang="en-US" altLang="zh-CN" sz="1200" b="0" i="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b="0" i="0" kern="1200" dirty="0" smtClean="0">
                <a:solidFill>
                  <a:schemeClr val="tx1"/>
                </a:solidFill>
                <a:effectLst/>
                <a:latin typeface="+mn-lt"/>
                <a:ea typeface="+mn-ea"/>
                <a:cs typeface="+mn-cs"/>
              </a:rPr>
              <a:t>贡献类型：修</a:t>
            </a:r>
            <a:r>
              <a:rPr lang="en-US" altLang="zh-CN" sz="1200" b="0" i="0" kern="1200" dirty="0" smtClean="0">
                <a:solidFill>
                  <a:schemeClr val="tx1"/>
                </a:solidFill>
                <a:effectLst/>
                <a:latin typeface="+mn-lt"/>
                <a:ea typeface="+mn-ea"/>
                <a:cs typeface="+mn-cs"/>
              </a:rPr>
              <a:t>bug</a:t>
            </a:r>
            <a:r>
              <a:rPr lang="zh-CN" altLang="en-US" sz="1200" b="0" i="0" kern="1200" dirty="0" smtClean="0">
                <a:solidFill>
                  <a:schemeClr val="tx1"/>
                </a:solidFill>
                <a:effectLst/>
                <a:latin typeface="+mn-lt"/>
                <a:ea typeface="+mn-ea"/>
                <a:cs typeface="+mn-cs"/>
              </a:rPr>
              <a:t>，添功能等</a:t>
            </a:r>
            <a:endParaRPr lang="en-US" altLang="zh-CN" sz="1200" b="0" i="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b="0" i="0" kern="1200" dirty="0" smtClean="0">
                <a:solidFill>
                  <a:schemeClr val="tx1"/>
                </a:solidFill>
                <a:effectLst/>
                <a:latin typeface="+mn-lt"/>
                <a:ea typeface="+mn-ea"/>
                <a:cs typeface="+mn-cs"/>
              </a:rPr>
              <a:t>人工审查是必须的（开发</a:t>
            </a:r>
            <a:r>
              <a:rPr lang="en-US" altLang="zh-CN" sz="1200" b="0" i="0" kern="1200" dirty="0" smtClean="0">
                <a:solidFill>
                  <a:schemeClr val="tx1"/>
                </a:solidFill>
                <a:effectLst/>
                <a:latin typeface="+mn-lt"/>
                <a:ea typeface="+mn-ea"/>
                <a:cs typeface="+mn-cs"/>
              </a:rPr>
              <a:t>-》</a:t>
            </a:r>
            <a:r>
              <a:rPr lang="zh-CN" altLang="en-US" sz="1200" b="0" i="0" kern="1200" dirty="0" smtClean="0">
                <a:solidFill>
                  <a:schemeClr val="tx1"/>
                </a:solidFill>
                <a:effectLst/>
                <a:latin typeface="+mn-lt"/>
                <a:ea typeface="+mn-ea"/>
                <a:cs typeface="+mn-cs"/>
              </a:rPr>
              <a:t>众包形式）</a:t>
            </a:r>
            <a:endParaRPr lang="en-US" altLang="zh-CN" sz="1200" b="0" i="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sz="1200" b="0" i="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D8B1970E-E29C-416C-808F-22B4AEB86AB6}" type="slidenum">
              <a:rPr lang="zh-CN" altLang="en-US" smtClean="0"/>
              <a:t>7</a:t>
            </a:fld>
            <a:endParaRPr lang="zh-CN" altLang="en-US"/>
          </a:p>
        </p:txBody>
      </p:sp>
    </p:spTree>
    <p:extLst>
      <p:ext uri="{BB962C8B-B14F-4D97-AF65-F5344CB8AC3E}">
        <p14:creationId xmlns:p14="http://schemas.microsoft.com/office/powerpoint/2010/main" val="34699398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dirty="0" smtClean="0">
                <a:latin typeface="微软雅黑" panose="020B0503020204020204" pitchFamily="34" charset="-122"/>
                <a:ea typeface="微软雅黑" panose="020B0503020204020204" pitchFamily="34" charset="-122"/>
              </a:rPr>
              <a:t>基于这样的背景，</a:t>
            </a:r>
            <a:endParaRPr lang="en-US" altLang="zh-CN" sz="1200" dirty="0" smtClean="0">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dirty="0" smtClean="0">
                <a:latin typeface="微软雅黑" panose="020B0503020204020204" pitchFamily="34" charset="-122"/>
                <a:ea typeface="微软雅黑" panose="020B0503020204020204" pitchFamily="34" charset="-122"/>
              </a:rPr>
              <a:t>我们思考</a:t>
            </a:r>
            <a:endParaRPr lang="en-US" altLang="zh-CN" sz="1200" dirty="0" smtClean="0">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dirty="0" smtClean="0">
                <a:latin typeface="微软雅黑" panose="020B0503020204020204" pitchFamily="34" charset="-122"/>
                <a:ea typeface="微软雅黑" panose="020B0503020204020204" pitchFamily="34" charset="-122"/>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dirty="0" smtClean="0">
                <a:latin typeface="微软雅黑" panose="020B0503020204020204" pitchFamily="34" charset="-122"/>
                <a:ea typeface="微软雅黑" panose="020B0503020204020204" pitchFamily="34" charset="-122"/>
              </a:rPr>
              <a:t>》》</a:t>
            </a:r>
          </a:p>
          <a:p>
            <a:endParaRPr lang="en-US" altLang="zh-CN" dirty="0" smtClean="0"/>
          </a:p>
        </p:txBody>
      </p:sp>
      <p:sp>
        <p:nvSpPr>
          <p:cNvPr id="4" name="灯片编号占位符 3"/>
          <p:cNvSpPr>
            <a:spLocks noGrp="1"/>
          </p:cNvSpPr>
          <p:nvPr>
            <p:ph type="sldNum" sz="quarter" idx="10"/>
          </p:nvPr>
        </p:nvSpPr>
        <p:spPr/>
        <p:txBody>
          <a:bodyPr/>
          <a:lstStyle/>
          <a:p>
            <a:fld id="{D8B1970E-E29C-416C-808F-22B4AEB86AB6}" type="slidenum">
              <a:rPr lang="zh-CN" altLang="en-US" smtClean="0"/>
              <a:t>8</a:t>
            </a:fld>
            <a:endParaRPr lang="zh-CN" altLang="en-US"/>
          </a:p>
        </p:txBody>
      </p:sp>
    </p:spTree>
    <p:extLst>
      <p:ext uri="{BB962C8B-B14F-4D97-AF65-F5344CB8AC3E}">
        <p14:creationId xmlns:p14="http://schemas.microsoft.com/office/powerpoint/2010/main" val="22555361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要实现这样的目标会遇到这些挑战</a:t>
            </a:r>
            <a:endParaRPr lang="en-US" altLang="zh-CN" dirty="0" smtClean="0"/>
          </a:p>
          <a:p>
            <a:endParaRPr lang="zh-CN" altLang="en-US" dirty="0"/>
          </a:p>
        </p:txBody>
      </p:sp>
      <p:sp>
        <p:nvSpPr>
          <p:cNvPr id="4" name="灯片编号占位符 3"/>
          <p:cNvSpPr>
            <a:spLocks noGrp="1"/>
          </p:cNvSpPr>
          <p:nvPr>
            <p:ph type="sldNum" sz="quarter" idx="10"/>
          </p:nvPr>
        </p:nvSpPr>
        <p:spPr/>
        <p:txBody>
          <a:bodyPr/>
          <a:lstStyle/>
          <a:p>
            <a:fld id="{D8B1970E-E29C-416C-808F-22B4AEB86AB6}" type="slidenum">
              <a:rPr lang="zh-CN" altLang="en-US" smtClean="0"/>
              <a:t>9</a:t>
            </a:fld>
            <a:endParaRPr lang="zh-CN" altLang="en-US"/>
          </a:p>
        </p:txBody>
      </p:sp>
    </p:spTree>
    <p:extLst>
      <p:ext uri="{BB962C8B-B14F-4D97-AF65-F5344CB8AC3E}">
        <p14:creationId xmlns:p14="http://schemas.microsoft.com/office/powerpoint/2010/main" val="22439967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其次。。。</a:t>
            </a:r>
            <a:endParaRPr lang="en-US" altLang="zh-CN" dirty="0" smtClean="0"/>
          </a:p>
          <a:p>
            <a:r>
              <a:rPr lang="en-US" altLang="zh-CN" dirty="0" smtClean="0"/>
              <a:t>MCR</a:t>
            </a:r>
            <a:r>
              <a:rPr lang="zh-CN" altLang="en-US" dirty="0" smtClean="0"/>
              <a:t>没有严格传统的那样的审阅步骤</a:t>
            </a:r>
            <a:endParaRPr lang="en-US" altLang="zh-CN" dirty="0" smtClean="0"/>
          </a:p>
          <a:p>
            <a:r>
              <a:rPr lang="zh-CN" altLang="en-US" dirty="0" smtClean="0"/>
              <a:t>可以看出，审阅过程（）对贡献质量变化有很大的影响。</a:t>
            </a:r>
            <a:endParaRPr lang="en-US" altLang="zh-CN"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（审阅覆盖率，参与度，速度，讨论充分不充分，过程组织（如何）？）</a:t>
            </a:r>
            <a:endParaRPr lang="en-US" altLang="zh-CN" dirty="0" smtClean="0"/>
          </a:p>
          <a:p>
            <a:r>
              <a:rPr lang="zh-CN" altLang="en-US" dirty="0" smtClean="0"/>
              <a:t>而动态。。。</a:t>
            </a:r>
            <a:endParaRPr lang="en-US" altLang="zh-CN" dirty="0" smtClean="0"/>
          </a:p>
          <a:p>
            <a:endParaRPr lang="en-US" altLang="zh-CN" dirty="0" smtClean="0"/>
          </a:p>
          <a:p>
            <a:r>
              <a:rPr lang="zh-CN" altLang="en-US" dirty="0" smtClean="0"/>
              <a:t>贡献质量在这一个动态的过程往好的方面发展</a:t>
            </a:r>
            <a:endParaRPr lang="en-US" altLang="zh-CN" dirty="0" smtClean="0"/>
          </a:p>
          <a:p>
            <a:r>
              <a:rPr lang="en-US" altLang="zh-CN" dirty="0" smtClean="0"/>
              <a:t>https://github.com/rails/rails/pull/28382</a:t>
            </a:r>
          </a:p>
          <a:p>
            <a:r>
              <a:rPr lang="en-US" altLang="zh-CN" dirty="0" smtClean="0"/>
              <a:t>https://github.com/rails/rails/pull/27978</a:t>
            </a:r>
          </a:p>
          <a:p>
            <a:endParaRPr lang="zh-CN" altLang="en-US" dirty="0"/>
          </a:p>
        </p:txBody>
      </p:sp>
      <p:sp>
        <p:nvSpPr>
          <p:cNvPr id="4" name="灯片编号占位符 3"/>
          <p:cNvSpPr>
            <a:spLocks noGrp="1"/>
          </p:cNvSpPr>
          <p:nvPr>
            <p:ph type="sldNum" sz="quarter" idx="10"/>
          </p:nvPr>
        </p:nvSpPr>
        <p:spPr/>
        <p:txBody>
          <a:bodyPr/>
          <a:lstStyle/>
          <a:p>
            <a:fld id="{D8B1970E-E29C-416C-808F-22B4AEB86AB6}" type="slidenum">
              <a:rPr lang="zh-CN" altLang="en-US" smtClean="0"/>
              <a:t>10</a:t>
            </a:fld>
            <a:endParaRPr lang="zh-CN" altLang="en-US"/>
          </a:p>
        </p:txBody>
      </p:sp>
    </p:spTree>
    <p:extLst>
      <p:ext uri="{BB962C8B-B14F-4D97-AF65-F5344CB8AC3E}">
        <p14:creationId xmlns:p14="http://schemas.microsoft.com/office/powerpoint/2010/main" val="40802999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面向。。。</a:t>
            </a:r>
            <a:endParaRPr lang="en-US" altLang="zh-CN" dirty="0" smtClean="0"/>
          </a:p>
          <a:p>
            <a:pPr marL="228600" indent="-228600">
              <a:buAutoNum type="arabicPeriod"/>
            </a:pPr>
            <a:r>
              <a:rPr lang="zh-CN" altLang="en-US" dirty="0" smtClean="0"/>
              <a:t>首先需要对代码的审阅评论进行标注，指明哪些评论是关于哪个方面</a:t>
            </a:r>
            <a:endParaRPr lang="en-US" altLang="zh-CN" dirty="0" smtClean="0"/>
          </a:p>
          <a:p>
            <a:pPr marL="0" indent="0">
              <a:buNone/>
            </a:pPr>
            <a:r>
              <a:rPr lang="en-US" altLang="zh-CN" baseline="0" dirty="0" smtClean="0"/>
              <a:t>         </a:t>
            </a:r>
            <a:r>
              <a:rPr lang="zh-CN" altLang="en-US" baseline="0" dirty="0" smtClean="0"/>
              <a:t>第一步。。，然后，，最后</a:t>
            </a:r>
            <a:endParaRPr lang="en-US" altLang="zh-CN" baseline="0" dirty="0" smtClean="0"/>
          </a:p>
          <a:p>
            <a:pPr marL="0" indent="0">
              <a:buNone/>
            </a:pPr>
            <a:r>
              <a:rPr lang="en-US" altLang="zh-CN" baseline="0" dirty="0" smtClean="0"/>
              <a:t>2. </a:t>
            </a:r>
            <a:r>
              <a:rPr lang="zh-CN" altLang="en-US" baseline="0" dirty="0" smtClean="0"/>
              <a:t>根据标注的数据集，能否实现</a:t>
            </a:r>
            <a:endParaRPr lang="en-US" altLang="zh-CN" baseline="0" dirty="0" smtClean="0"/>
          </a:p>
          <a:p>
            <a:pPr marL="0" indent="0">
              <a:buNone/>
            </a:pPr>
            <a:r>
              <a:rPr lang="en-US" altLang="zh-CN" baseline="0" dirty="0" smtClean="0"/>
              <a:t>3. </a:t>
            </a:r>
            <a:r>
              <a:rPr lang="zh-CN" altLang="en-US" baseline="0" dirty="0" smtClean="0"/>
              <a:t>以及 。。。</a:t>
            </a:r>
            <a:endParaRPr lang="en-US" altLang="zh-CN" dirty="0" smtClean="0"/>
          </a:p>
          <a:p>
            <a:endParaRPr lang="en-US" altLang="zh-CN" dirty="0" smtClean="0"/>
          </a:p>
        </p:txBody>
      </p:sp>
      <p:sp>
        <p:nvSpPr>
          <p:cNvPr id="4" name="灯片编号占位符 3"/>
          <p:cNvSpPr>
            <a:spLocks noGrp="1"/>
          </p:cNvSpPr>
          <p:nvPr>
            <p:ph type="sldNum" sz="quarter" idx="10"/>
          </p:nvPr>
        </p:nvSpPr>
        <p:spPr/>
        <p:txBody>
          <a:bodyPr/>
          <a:lstStyle/>
          <a:p>
            <a:fld id="{D8B1970E-E29C-416C-808F-22B4AEB86AB6}" type="slidenum">
              <a:rPr lang="zh-CN" altLang="en-US" smtClean="0"/>
              <a:t>11</a:t>
            </a:fld>
            <a:endParaRPr lang="zh-CN" altLang="en-US"/>
          </a:p>
        </p:txBody>
      </p:sp>
    </p:spTree>
    <p:extLst>
      <p:ext uri="{BB962C8B-B14F-4D97-AF65-F5344CB8AC3E}">
        <p14:creationId xmlns:p14="http://schemas.microsoft.com/office/powerpoint/2010/main" val="8667126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81364D9C-D82E-42CD-8C1C-46A56F333163}" type="datetime1">
              <a:rPr lang="zh-HK" altLang="en-US" smtClean="0"/>
              <a:t>23/3/2017</a:t>
            </a:fld>
            <a:endParaRPr lang="zh-HK" altLang="en-US"/>
          </a:p>
        </p:txBody>
      </p:sp>
      <p:sp>
        <p:nvSpPr>
          <p:cNvPr id="5" name="Footer Placeholder 4"/>
          <p:cNvSpPr>
            <a:spLocks noGrp="1"/>
          </p:cNvSpPr>
          <p:nvPr>
            <p:ph type="ftr" sz="quarter" idx="11"/>
          </p:nvPr>
        </p:nvSpPr>
        <p:spPr/>
        <p:txBody>
          <a:bodyPr/>
          <a:lstStyle/>
          <a:p>
            <a:endParaRPr lang="zh-HK" altLang="en-US"/>
          </a:p>
        </p:txBody>
      </p:sp>
      <p:sp>
        <p:nvSpPr>
          <p:cNvPr id="6" name="Slide Number Placeholder 5"/>
          <p:cNvSpPr>
            <a:spLocks noGrp="1"/>
          </p:cNvSpPr>
          <p:nvPr>
            <p:ph type="sldNum" sz="quarter" idx="12"/>
          </p:nvPr>
        </p:nvSpPr>
        <p:spPr>
          <a:xfrm>
            <a:off x="7086600" y="6621137"/>
            <a:ext cx="2057400" cy="236863"/>
          </a:xfrm>
        </p:spPr>
        <p:txBody>
          <a:bodyPr/>
          <a:lstStyle/>
          <a:p>
            <a:fld id="{9E45C72C-05F9-42DA-A32C-E89F323A6F21}" type="slidenum">
              <a:rPr lang="zh-HK" altLang="en-US" smtClean="0"/>
              <a:pPr/>
              <a:t>‹#›</a:t>
            </a:fld>
            <a:endParaRPr lang="zh-HK" altLang="en-US"/>
          </a:p>
        </p:txBody>
      </p:sp>
    </p:spTree>
    <p:extLst>
      <p:ext uri="{BB962C8B-B14F-4D97-AF65-F5344CB8AC3E}">
        <p14:creationId xmlns:p14="http://schemas.microsoft.com/office/powerpoint/2010/main" val="213974713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82B1AC1-6354-4879-808B-5DFEC0FDB787}" type="datetime1">
              <a:rPr lang="zh-HK" altLang="en-US" smtClean="0">
                <a:solidFill>
                  <a:prstClr val="black">
                    <a:tint val="75000"/>
                  </a:prstClr>
                </a:solidFill>
              </a:rPr>
              <a:t>23/3/2017</a:t>
            </a:fld>
            <a:endParaRPr lang="zh-HK"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HK" altLang="en-US">
              <a:solidFill>
                <a:prstClr val="black">
                  <a:tint val="75000"/>
                </a:prstClr>
              </a:solidFill>
            </a:endParaRPr>
          </a:p>
        </p:txBody>
      </p:sp>
      <p:sp>
        <p:nvSpPr>
          <p:cNvPr id="4" name="Slide Number Placeholder 3"/>
          <p:cNvSpPr>
            <a:spLocks noGrp="1"/>
          </p:cNvSpPr>
          <p:nvPr>
            <p:ph type="sldNum" sz="quarter" idx="12"/>
          </p:nvPr>
        </p:nvSpPr>
        <p:spPr>
          <a:xfrm>
            <a:off x="7086600" y="6610120"/>
            <a:ext cx="2057400" cy="247880"/>
          </a:xfrm>
        </p:spPr>
        <p:txBody>
          <a:bodyPr/>
          <a:lstStyle/>
          <a:p>
            <a:fld id="{8592E714-8771-4256-B120-A1444CD7D5F3}" type="slidenum">
              <a:rPr lang="zh-HK" altLang="en-US" smtClean="0">
                <a:solidFill>
                  <a:prstClr val="black">
                    <a:tint val="75000"/>
                  </a:prstClr>
                </a:solidFill>
              </a:rPr>
              <a:pPr/>
              <a:t>‹#›</a:t>
            </a:fld>
            <a:endParaRPr lang="zh-HK" altLang="en-US">
              <a:solidFill>
                <a:prstClr val="black">
                  <a:tint val="75000"/>
                </a:prstClr>
              </a:solidFill>
            </a:endParaRPr>
          </a:p>
        </p:txBody>
      </p:sp>
    </p:spTree>
    <p:extLst>
      <p:ext uri="{BB962C8B-B14F-4D97-AF65-F5344CB8AC3E}">
        <p14:creationId xmlns:p14="http://schemas.microsoft.com/office/powerpoint/2010/main" val="1629461187"/>
      </p:ext>
    </p:extLst>
  </p:cSld>
  <p:clrMapOvr>
    <a:masterClrMapping/>
  </p:clrMapOvr>
  <p:transition>
    <p:wip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矩形 5"/>
          <p:cNvSpPr/>
          <p:nvPr userDrawn="1"/>
        </p:nvSpPr>
        <p:spPr>
          <a:xfrm>
            <a:off x="0" y="0"/>
            <a:ext cx="9159240" cy="707886"/>
          </a:xfrm>
          <a:prstGeom prst="rect">
            <a:avLst/>
          </a:prstGeom>
          <a:solidFill>
            <a:srgbClr val="E74E3E"/>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sz="2400">
              <a:solidFill>
                <a:schemeClr val="bg1"/>
              </a:solidFill>
              <a:latin typeface="微软雅黑" panose="020B0503020204020204" pitchFamily="34" charset="-122"/>
              <a:ea typeface="微软雅黑" panose="020B0503020204020204" pitchFamily="34" charset="-122"/>
            </a:endParaRPr>
          </a:p>
        </p:txBody>
      </p:sp>
      <p:sp>
        <p:nvSpPr>
          <p:cNvPr id="7" name="矩形 6"/>
          <p:cNvSpPr/>
          <p:nvPr userDrawn="1"/>
        </p:nvSpPr>
        <p:spPr>
          <a:xfrm>
            <a:off x="0" y="-17525"/>
            <a:ext cx="2301240" cy="7254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a:solidFill>
                  <a:schemeClr val="bg1"/>
                </a:solidFill>
                <a:latin typeface="微软雅黑" panose="020B0503020204020204" pitchFamily="34" charset="-122"/>
                <a:ea typeface="微软雅黑" panose="020B0503020204020204" pitchFamily="34" charset="-122"/>
              </a:rPr>
              <a:t>研究背景</a:t>
            </a:r>
          </a:p>
        </p:txBody>
      </p:sp>
      <p:sp>
        <p:nvSpPr>
          <p:cNvPr id="8" name="文本框 7"/>
          <p:cNvSpPr txBox="1"/>
          <p:nvPr userDrawn="1"/>
        </p:nvSpPr>
        <p:spPr>
          <a:xfrm>
            <a:off x="7071361" y="0"/>
            <a:ext cx="2072640" cy="707886"/>
          </a:xfrm>
          <a:prstGeom prst="rect">
            <a:avLst/>
          </a:prstGeom>
          <a:noFill/>
        </p:spPr>
        <p:txBody>
          <a:bodyPr wrap="square" rtlCol="0">
            <a:spAutoFit/>
          </a:bodyPr>
          <a:lstStyle/>
          <a:p>
            <a:r>
              <a:rPr lang="en-US" altLang="zh-HK" sz="4000" b="1" spc="300" dirty="0" smtClean="0">
                <a:solidFill>
                  <a:schemeClr val="bg1"/>
                </a:solidFill>
                <a:latin typeface="Bradley Hand ITC" panose="03070402050302030203" pitchFamily="66" charset="0"/>
                <a:ea typeface="微软雅黑" panose="020B0503020204020204" pitchFamily="34" charset="-122"/>
              </a:rPr>
              <a:t>Trustie</a:t>
            </a:r>
            <a:endParaRPr lang="zh-HK" altLang="en-US" sz="4000" b="1" spc="300" dirty="0">
              <a:solidFill>
                <a:schemeClr val="bg1"/>
              </a:solidFill>
              <a:latin typeface="Bradley Hand ITC" panose="03070402050302030203" pitchFamily="66" charset="0"/>
              <a:ea typeface="微软雅黑" panose="020B0503020204020204" pitchFamily="34" charset="-122"/>
            </a:endParaRPr>
          </a:p>
        </p:txBody>
      </p:sp>
    </p:spTree>
    <p:extLst>
      <p:ext uri="{BB962C8B-B14F-4D97-AF65-F5344CB8AC3E}">
        <p14:creationId xmlns:p14="http://schemas.microsoft.com/office/powerpoint/2010/main" val="105521620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A9C60C2-E789-4DD8-A821-5892B7398DBB}" type="datetime1">
              <a:rPr lang="zh-HK" altLang="en-US" smtClean="0"/>
              <a:t>23/3/2017</a:t>
            </a:fld>
            <a:endParaRPr lang="zh-HK"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HK" altLang="en-US"/>
          </a:p>
        </p:txBody>
      </p:sp>
      <p:sp>
        <p:nvSpPr>
          <p:cNvPr id="6" name="Slide Number Placeholder 5"/>
          <p:cNvSpPr>
            <a:spLocks noGrp="1"/>
          </p:cNvSpPr>
          <p:nvPr>
            <p:ph type="sldNum" sz="quarter" idx="4"/>
          </p:nvPr>
        </p:nvSpPr>
        <p:spPr>
          <a:xfrm>
            <a:off x="7086600" y="6621137"/>
            <a:ext cx="2057400" cy="236863"/>
          </a:xfrm>
          <a:prstGeom prst="rect">
            <a:avLst/>
          </a:prstGeom>
        </p:spPr>
        <p:txBody>
          <a:bodyPr vert="horz" lIns="91440" tIns="45720" rIns="91440" bIns="45720" rtlCol="0" anchor="ctr"/>
          <a:lstStyle>
            <a:lvl1pPr algn="r">
              <a:defRPr sz="1200">
                <a:solidFill>
                  <a:schemeClr val="tx1">
                    <a:tint val="75000"/>
                  </a:schemeClr>
                </a:solidFill>
              </a:defRPr>
            </a:lvl1pPr>
          </a:lstStyle>
          <a:p>
            <a:fld id="{9E45C72C-05F9-42DA-A32C-E89F323A6F21}" type="slidenum">
              <a:rPr lang="zh-HK" altLang="en-US" smtClean="0"/>
              <a:pPr/>
              <a:t>‹#›</a:t>
            </a:fld>
            <a:endParaRPr lang="zh-HK" altLang="en-US"/>
          </a:p>
        </p:txBody>
      </p:sp>
    </p:spTree>
    <p:extLst>
      <p:ext uri="{BB962C8B-B14F-4D97-AF65-F5344CB8AC3E}">
        <p14:creationId xmlns:p14="http://schemas.microsoft.com/office/powerpoint/2010/main" val="1830749785"/>
      </p:ext>
    </p:extLst>
  </p:cSld>
  <p:clrMap bg1="lt1" tx1="dk1" bg2="lt2" tx2="dk2" accent1="accent1" accent2="accent2" accent3="accent3" accent4="accent4" accent5="accent5" accent6="accent6" hlink="hlink" folHlink="folHlink"/>
  <p:sldLayoutIdLst>
    <p:sldLayoutId id="2147483674" r:id="rId1"/>
    <p:sldLayoutId id="2147483697" r:id="rId2"/>
    <p:sldLayoutId id="2147483698" r:id="rId3"/>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 Id="rId9" Type="http://schemas.openxmlformats.org/officeDocument/2006/relationships/image" Target="../media/image30.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33.png"/><Relationship Id="rId4" Type="http://schemas.openxmlformats.org/officeDocument/2006/relationships/image" Target="../media/image3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34.png"/><Relationship Id="rId7" Type="http://schemas.openxmlformats.org/officeDocument/2006/relationships/diagramColors" Target="../diagrams/colors2.xm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7" name="组合 26"/>
          <p:cNvGrpSpPr/>
          <p:nvPr/>
        </p:nvGrpSpPr>
        <p:grpSpPr>
          <a:xfrm>
            <a:off x="296593" y="484742"/>
            <a:ext cx="2347964" cy="461657"/>
            <a:chOff x="484628" y="933159"/>
            <a:chExt cx="2347964" cy="461657"/>
          </a:xfrm>
        </p:grpSpPr>
        <p:sp>
          <p:nvSpPr>
            <p:cNvPr id="28" name="矩形 27"/>
            <p:cNvSpPr/>
            <p:nvPr/>
          </p:nvSpPr>
          <p:spPr>
            <a:xfrm>
              <a:off x="484628" y="933159"/>
              <a:ext cx="2347964" cy="461657"/>
            </a:xfrm>
            <a:prstGeom prst="rect">
              <a:avLst/>
            </a:prstGeom>
          </p:spPr>
          <p:txBody>
            <a:bodyPr wrap="square" lIns="91431" tIns="45716" rIns="91431" bIns="45716">
              <a:spAutoFit/>
            </a:bodyPr>
            <a:lstStyle/>
            <a:p>
              <a:r>
                <a:rPr lang="zh-CN" altLang="en-US" sz="2400" b="1" dirty="0" smtClean="0">
                  <a:solidFill>
                    <a:schemeClr val="tx1">
                      <a:lumMod val="65000"/>
                      <a:lumOff val="35000"/>
                    </a:schemeClr>
                  </a:solidFill>
                  <a:latin typeface="微软雅黑" pitchFamily="34" charset="-122"/>
                  <a:ea typeface="微软雅黑" pitchFamily="34" charset="-122"/>
                </a:rPr>
                <a:t>王老师点评</a:t>
              </a:r>
              <a:endParaRPr lang="en-US" altLang="zh-CN" sz="2400" b="1" dirty="0">
                <a:solidFill>
                  <a:schemeClr val="tx1">
                    <a:lumMod val="65000"/>
                    <a:lumOff val="35000"/>
                  </a:schemeClr>
                </a:solidFill>
                <a:latin typeface="微软雅黑" pitchFamily="34" charset="-122"/>
                <a:ea typeface="微软雅黑" pitchFamily="34" charset="-122"/>
              </a:endParaRPr>
            </a:p>
          </p:txBody>
        </p:sp>
        <p:cxnSp>
          <p:nvCxnSpPr>
            <p:cNvPr id="30" name="直接连接符 29"/>
            <p:cNvCxnSpPr/>
            <p:nvPr/>
          </p:nvCxnSpPr>
          <p:spPr>
            <a:xfrm>
              <a:off x="499867" y="1009359"/>
              <a:ext cx="0" cy="297125"/>
            </a:xfrm>
            <a:prstGeom prst="line">
              <a:avLst/>
            </a:prstGeom>
            <a:ln w="28575">
              <a:solidFill>
                <a:srgbClr val="E74E3E"/>
              </a:solidFill>
            </a:ln>
          </p:spPr>
          <p:style>
            <a:lnRef idx="1">
              <a:schemeClr val="accent1"/>
            </a:lnRef>
            <a:fillRef idx="0">
              <a:schemeClr val="accent1"/>
            </a:fillRef>
            <a:effectRef idx="0">
              <a:schemeClr val="accent1"/>
            </a:effectRef>
            <a:fontRef idx="minor">
              <a:schemeClr val="tx1"/>
            </a:fontRef>
          </p:style>
        </p:cxnSp>
      </p:grpSp>
      <p:sp>
        <p:nvSpPr>
          <p:cNvPr id="4" name="灯片编号占位符 3"/>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pPr/>
              <a:t>1</a:t>
            </a:fld>
            <a:endParaRPr lang="zh-HK" altLang="en-US">
              <a:solidFill>
                <a:prstClr val="black">
                  <a:tint val="75000"/>
                </a:prstClr>
              </a:solidFill>
            </a:endParaRPr>
          </a:p>
        </p:txBody>
      </p:sp>
      <p:sp>
        <p:nvSpPr>
          <p:cNvPr id="33" name="任意多边形 32"/>
          <p:cNvSpPr/>
          <p:nvPr/>
        </p:nvSpPr>
        <p:spPr>
          <a:xfrm>
            <a:off x="296593" y="1163837"/>
            <a:ext cx="7563180" cy="5054083"/>
          </a:xfrm>
          <a:custGeom>
            <a:avLst/>
            <a:gdLst>
              <a:gd name="connsiteX0" fmla="*/ 0 w 1991930"/>
              <a:gd name="connsiteY0" fmla="*/ 0 h 1327953"/>
              <a:gd name="connsiteX1" fmla="*/ 1991930 w 1991930"/>
              <a:gd name="connsiteY1" fmla="*/ 0 h 1327953"/>
              <a:gd name="connsiteX2" fmla="*/ 1991930 w 1991930"/>
              <a:gd name="connsiteY2" fmla="*/ 1327953 h 1327953"/>
              <a:gd name="connsiteX3" fmla="*/ 0 w 1991930"/>
              <a:gd name="connsiteY3" fmla="*/ 1327953 h 1327953"/>
              <a:gd name="connsiteX4" fmla="*/ 0 w 1991930"/>
              <a:gd name="connsiteY4" fmla="*/ 0 h 1327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1930" h="1327953">
                <a:moveTo>
                  <a:pt x="0" y="0"/>
                </a:moveTo>
                <a:lnTo>
                  <a:pt x="1991930" y="0"/>
                </a:lnTo>
                <a:lnTo>
                  <a:pt x="1991930" y="1327953"/>
                </a:lnTo>
                <a:lnTo>
                  <a:pt x="0" y="13279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628650" lvl="1" indent="-171450">
              <a:lnSpc>
                <a:spcPct val="150000"/>
              </a:lnSpc>
              <a:buFont typeface="Wingdings" panose="05000000000000000000" pitchFamily="2" charset="2"/>
              <a:buChar char="Ø"/>
            </a:pPr>
            <a:r>
              <a:rPr lang="zh-CN" altLang="en-US" sz="2000" dirty="0" smtClean="0">
                <a:latin typeface="Times New Roman" panose="02020603050405020304" pitchFamily="18" charset="0"/>
                <a:ea typeface="微软雅黑" panose="020B0503020204020204" pitchFamily="34" charset="-122"/>
                <a:cs typeface="Times New Roman" panose="02020603050405020304" pitchFamily="18" charset="0"/>
              </a:rPr>
              <a:t>“审阅评论分类”这个说法不太合适，</a:t>
            </a:r>
            <a:r>
              <a:rPr lang="zh-CN" altLang="en-US" sz="2000" dirty="0">
                <a:latin typeface="Times New Roman" panose="02020603050405020304" pitchFamily="18" charset="0"/>
                <a:ea typeface="微软雅黑" panose="020B0503020204020204" pitchFamily="34" charset="-122"/>
                <a:cs typeface="Times New Roman" panose="02020603050405020304" pitchFamily="18" charset="0"/>
              </a:rPr>
              <a:t>审阅评论没有</a:t>
            </a:r>
            <a:r>
              <a:rPr lang="zh-CN" altLang="en-US" sz="2000" dirty="0" smtClean="0">
                <a:latin typeface="Times New Roman" panose="02020603050405020304" pitchFamily="18" charset="0"/>
                <a:ea typeface="微软雅黑" panose="020B0503020204020204" pitchFamily="34" charset="-122"/>
                <a:cs typeface="Times New Roman" panose="02020603050405020304" pitchFamily="18" charset="0"/>
              </a:rPr>
              <a:t>界定性，“审阅评论标注”应该</a:t>
            </a:r>
            <a:r>
              <a:rPr lang="zh-CN" altLang="en-US" sz="2000" smtClean="0">
                <a:latin typeface="Times New Roman" panose="02020603050405020304" pitchFamily="18" charset="0"/>
                <a:ea typeface="微软雅黑" panose="020B0503020204020204" pitchFamily="34" charset="-122"/>
                <a:cs typeface="Times New Roman" panose="02020603050405020304" pitchFamily="18" charset="0"/>
              </a:rPr>
              <a:t>更</a:t>
            </a:r>
            <a:r>
              <a:rPr lang="zh-CN" altLang="en-US" sz="2000" smtClean="0">
                <a:latin typeface="Times New Roman" panose="02020603050405020304" pitchFamily="18" charset="0"/>
                <a:ea typeface="微软雅黑" panose="020B0503020204020204" pitchFamily="34" charset="-122"/>
                <a:cs typeface="Times New Roman" panose="02020603050405020304" pitchFamily="18" charset="0"/>
              </a:rPr>
              <a:t>贴切</a:t>
            </a:r>
            <a:endParaRPr lang="en-US" altLang="zh-CN" sz="2000" dirty="0" smtClean="0">
              <a:latin typeface="Times New Roman" panose="02020603050405020304" pitchFamily="18" charset="0"/>
              <a:ea typeface="微软雅黑" panose="020B0503020204020204" pitchFamily="34" charset="-122"/>
              <a:cs typeface="Times New Roman" panose="02020603050405020304" pitchFamily="18" charset="0"/>
            </a:endParaRPr>
          </a:p>
          <a:p>
            <a:pPr marL="628650" lvl="1" indent="-171450">
              <a:lnSpc>
                <a:spcPct val="150000"/>
              </a:lnSpc>
              <a:buFont typeface="Wingdings" panose="05000000000000000000" pitchFamily="2" charset="2"/>
              <a:buChar char="Ø"/>
            </a:pPr>
            <a:endParaRPr lang="en-US" altLang="zh-CN" sz="2000" dirty="0" smtClean="0">
              <a:latin typeface="Times New Roman" panose="02020603050405020304" pitchFamily="18" charset="0"/>
              <a:ea typeface="微软雅黑" panose="020B0503020204020204" pitchFamily="34" charset="-122"/>
              <a:cs typeface="Times New Roman" panose="02020603050405020304" pitchFamily="18" charset="0"/>
            </a:endParaRPr>
          </a:p>
          <a:p>
            <a:pPr marL="628650" lvl="1" indent="-171450">
              <a:lnSpc>
                <a:spcPct val="150000"/>
              </a:lnSpc>
              <a:buFont typeface="Wingdings" panose="05000000000000000000" pitchFamily="2" charset="2"/>
              <a:buChar char="Ø"/>
            </a:pPr>
            <a:r>
              <a:rPr lang="zh-CN" altLang="en-US" sz="2000" dirty="0" smtClean="0">
                <a:latin typeface="Times New Roman" panose="02020603050405020304" pitchFamily="18" charset="0"/>
                <a:ea typeface="微软雅黑" panose="020B0503020204020204" pitchFamily="34" charset="-122"/>
                <a:cs typeface="Times New Roman" panose="02020603050405020304" pitchFamily="18" charset="0"/>
              </a:rPr>
              <a:t>研究</a:t>
            </a:r>
            <a:r>
              <a:rPr lang="zh-CN" altLang="en-US" sz="2000" dirty="0">
                <a:latin typeface="Times New Roman" panose="02020603050405020304" pitchFamily="18" charset="0"/>
                <a:ea typeface="微软雅黑" panose="020B0503020204020204" pitchFamily="34" charset="-122"/>
                <a:cs typeface="Times New Roman" panose="02020603050405020304" pitchFamily="18" charset="0"/>
              </a:rPr>
              <a:t>问题有些空泛，</a:t>
            </a:r>
            <a:r>
              <a:rPr lang="zh-CN" altLang="en-US" sz="2000" dirty="0" smtClean="0">
                <a:latin typeface="Times New Roman" panose="02020603050405020304" pitchFamily="18" charset="0"/>
                <a:ea typeface="微软雅黑" panose="020B0503020204020204" pitchFamily="34" charset="-122"/>
                <a:cs typeface="Times New Roman" panose="02020603050405020304" pitchFamily="18" charset="0"/>
              </a:rPr>
              <a:t>工作要</a:t>
            </a:r>
            <a:r>
              <a:rPr lang="zh-CN" altLang="en-US" sz="2000" dirty="0">
                <a:latin typeface="Times New Roman" panose="02020603050405020304" pitchFamily="18" charset="0"/>
                <a:ea typeface="微软雅黑" panose="020B0503020204020204" pitchFamily="34" charset="-122"/>
                <a:cs typeface="Times New Roman" panose="02020603050405020304" pitchFamily="18" charset="0"/>
              </a:rPr>
              <a:t>收拢</a:t>
            </a:r>
            <a:r>
              <a:rPr lang="zh-CN" altLang="en-US" sz="2000" dirty="0" smtClean="0">
                <a:latin typeface="Times New Roman" panose="02020603050405020304" pitchFamily="18" charset="0"/>
                <a:ea typeface="微软雅黑" panose="020B0503020204020204" pitchFamily="34" charset="-122"/>
                <a:cs typeface="Times New Roman" panose="02020603050405020304" pitchFamily="18" charset="0"/>
              </a:rPr>
              <a:t>，研究</a:t>
            </a:r>
            <a:r>
              <a:rPr lang="zh-CN" altLang="en-US" sz="2000" dirty="0">
                <a:latin typeface="Times New Roman" panose="02020603050405020304" pitchFamily="18" charset="0"/>
                <a:ea typeface="微软雅黑" panose="020B0503020204020204" pitchFamily="34" charset="-122"/>
                <a:cs typeface="Times New Roman" panose="02020603050405020304" pitchFamily="18" charset="0"/>
              </a:rPr>
              <a:t>重点</a:t>
            </a:r>
            <a:r>
              <a:rPr lang="zh-CN" altLang="en-US" sz="2000" dirty="0" smtClean="0">
                <a:latin typeface="Times New Roman" panose="02020603050405020304" pitchFamily="18" charset="0"/>
                <a:ea typeface="微软雅黑" panose="020B0503020204020204" pitchFamily="34" charset="-122"/>
                <a:cs typeface="Times New Roman" panose="02020603050405020304" pitchFamily="18" charset="0"/>
              </a:rPr>
              <a:t>应该聚焦在审阅评论的标注上。利用标注的审阅评论去更好的理解代码质量，最好能发掘一些可以反映代码质量的评论模式</a:t>
            </a:r>
            <a:endParaRPr lang="en-US" altLang="zh-CN" sz="2000" dirty="0" smtClean="0">
              <a:latin typeface="Times New Roman" panose="02020603050405020304" pitchFamily="18" charset="0"/>
              <a:ea typeface="微软雅黑" panose="020B0503020204020204" pitchFamily="34" charset="-122"/>
              <a:cs typeface="Times New Roman" panose="02020603050405020304" pitchFamily="18" charset="0"/>
            </a:endParaRPr>
          </a:p>
          <a:p>
            <a:pPr lvl="1">
              <a:lnSpc>
                <a:spcPct val="150000"/>
              </a:lnSpc>
            </a:pPr>
            <a:endParaRPr lang="en-US" altLang="zh-CN" sz="2000" dirty="0" smtClean="0">
              <a:latin typeface="Times New Roman" panose="02020603050405020304" pitchFamily="18" charset="0"/>
              <a:ea typeface="微软雅黑" panose="020B0503020204020204" pitchFamily="34" charset="-122"/>
              <a:cs typeface="Times New Roman" panose="02020603050405020304" pitchFamily="18" charset="0"/>
            </a:endParaRPr>
          </a:p>
          <a:p>
            <a:pPr marL="628650" lvl="1" indent="-171450">
              <a:lnSpc>
                <a:spcPct val="150000"/>
              </a:lnSpc>
              <a:buFont typeface="Wingdings" panose="05000000000000000000" pitchFamily="2" charset="2"/>
              <a:buChar char="Ø"/>
            </a:pPr>
            <a:r>
              <a:rPr lang="zh-CN" altLang="en-US" sz="2000" dirty="0" smtClean="0">
                <a:latin typeface="Times New Roman" panose="02020603050405020304" pitchFamily="18" charset="0"/>
                <a:ea typeface="微软雅黑" panose="020B0503020204020204" pitchFamily="34" charset="-122"/>
                <a:cs typeface="Times New Roman" panose="02020603050405020304" pitchFamily="18" charset="0"/>
              </a:rPr>
              <a:t>研究生的研究成果至少要发表在</a:t>
            </a:r>
            <a:r>
              <a:rPr lang="en-US" altLang="zh-CN" sz="2000" dirty="0" smtClean="0">
                <a:latin typeface="Times New Roman" panose="02020603050405020304" pitchFamily="18" charset="0"/>
                <a:ea typeface="微软雅黑" panose="020B0503020204020204" pitchFamily="34" charset="-122"/>
                <a:cs typeface="Times New Roman" panose="02020603050405020304" pitchFamily="18" charset="0"/>
              </a:rPr>
              <a:t>B</a:t>
            </a:r>
            <a:r>
              <a:rPr lang="zh-CN" altLang="en-US" sz="2000" dirty="0" smtClean="0">
                <a:latin typeface="Times New Roman" panose="02020603050405020304" pitchFamily="18" charset="0"/>
                <a:ea typeface="微软雅黑" panose="020B0503020204020204" pitchFamily="34" charset="-122"/>
                <a:cs typeface="Times New Roman" panose="02020603050405020304" pitchFamily="18" charset="0"/>
              </a:rPr>
              <a:t>类会议或期刊上，有了成果一定要注意怎么把文章写好</a:t>
            </a:r>
            <a:endParaRPr lang="en-US" altLang="zh-CN" sz="2000" dirty="0">
              <a:latin typeface="Times New Roman" panose="02020603050405020304" pitchFamily="18" charset="0"/>
              <a:ea typeface="微软雅黑" panose="020B0503020204020204" pitchFamily="34" charset="-122"/>
              <a:cs typeface="Times New Roman" panose="02020603050405020304" pitchFamily="18" charset="0"/>
            </a:endParaRPr>
          </a:p>
          <a:p>
            <a:pPr marL="628650" lvl="1" indent="-171450">
              <a:buFont typeface="Wingdings" panose="05000000000000000000" pitchFamily="2" charset="2"/>
              <a:buChar char="Ø"/>
            </a:pPr>
            <a:endParaRPr lang="en-US" altLang="zh-CN" sz="2000" dirty="0">
              <a:latin typeface="Times New Roman" panose="02020603050405020304" pitchFamily="18" charset="0"/>
              <a:ea typeface="微软雅黑" panose="020B0503020204020204" pitchFamily="34" charset="-122"/>
              <a:cs typeface="Times New Roman" panose="02020603050405020304" pitchFamily="18" charset="0"/>
            </a:endParaRPr>
          </a:p>
          <a:p>
            <a:pPr lvl="1"/>
            <a:endParaRPr lang="en-US" altLang="zh-CN" sz="28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2956722235"/>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up)">
                                      <p:cBhvr>
                                        <p:cTn id="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 name="文本框 47"/>
          <p:cNvSpPr txBox="1"/>
          <p:nvPr/>
        </p:nvSpPr>
        <p:spPr>
          <a:xfrm>
            <a:off x="6762923"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论文总结</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49" name="矩形 48"/>
          <p:cNvSpPr/>
          <p:nvPr/>
        </p:nvSpPr>
        <p:spPr>
          <a:xfrm>
            <a:off x="0" y="-5822"/>
            <a:ext cx="9159240" cy="707886"/>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sz="2400">
              <a:solidFill>
                <a:schemeClr val="bg1"/>
              </a:solidFill>
              <a:latin typeface="微软雅黑" panose="020B0503020204020204" pitchFamily="34" charset="-122"/>
              <a:ea typeface="微软雅黑" panose="020B0503020204020204" pitchFamily="34" charset="-122"/>
            </a:endParaRPr>
          </a:p>
        </p:txBody>
      </p:sp>
      <p:sp>
        <p:nvSpPr>
          <p:cNvPr id="50" name="文本框 49"/>
          <p:cNvSpPr txBox="1"/>
          <p:nvPr/>
        </p:nvSpPr>
        <p:spPr>
          <a:xfrm>
            <a:off x="7071361" y="0"/>
            <a:ext cx="2072640" cy="707886"/>
          </a:xfrm>
          <a:prstGeom prst="rect">
            <a:avLst/>
          </a:prstGeom>
          <a:noFill/>
        </p:spPr>
        <p:txBody>
          <a:bodyPr wrap="square" rtlCol="0">
            <a:spAutoFit/>
          </a:bodyPr>
          <a:lstStyle/>
          <a:p>
            <a:r>
              <a:rPr lang="en-US" altLang="zh-HK" sz="4000" b="1" spc="300" dirty="0" smtClean="0">
                <a:solidFill>
                  <a:schemeClr val="bg1"/>
                </a:solidFill>
                <a:latin typeface="Bradley Hand ITC" panose="03070402050302030203" pitchFamily="66" charset="0"/>
                <a:ea typeface="微软雅黑" panose="020B0503020204020204" pitchFamily="34" charset="-122"/>
              </a:rPr>
              <a:t>Trustie</a:t>
            </a:r>
            <a:endParaRPr lang="zh-HK" altLang="en-US" sz="4000" b="1" spc="300" dirty="0">
              <a:solidFill>
                <a:schemeClr val="bg1"/>
              </a:solidFill>
              <a:latin typeface="Bradley Hand ITC" panose="03070402050302030203" pitchFamily="66" charset="0"/>
              <a:ea typeface="微软雅黑" panose="020B0503020204020204" pitchFamily="34" charset="-122"/>
            </a:endParaRPr>
          </a:p>
        </p:txBody>
      </p:sp>
      <p:sp>
        <p:nvSpPr>
          <p:cNvPr id="51" name="文本框 50"/>
          <p:cNvSpPr txBox="1"/>
          <p:nvPr/>
        </p:nvSpPr>
        <p:spPr>
          <a:xfrm>
            <a:off x="1776011" y="175617"/>
            <a:ext cx="1364394" cy="400110"/>
          </a:xfrm>
          <a:prstGeom prst="rect">
            <a:avLst/>
          </a:prstGeom>
          <a:noFill/>
          <a:ln>
            <a:noFill/>
          </a:ln>
        </p:spPr>
        <p:txBody>
          <a:bodyPr wrap="square" rtlCol="0">
            <a:spAutoFit/>
          </a:bodyPr>
          <a:lstStyle/>
          <a:p>
            <a:r>
              <a:rPr lang="zh-CN" altLang="en-US" sz="2000" spc="300" dirty="0" smtClean="0">
                <a:solidFill>
                  <a:schemeClr val="bg1"/>
                </a:solidFill>
                <a:latin typeface="微软雅黑" panose="020B0503020204020204" pitchFamily="34" charset="-122"/>
                <a:ea typeface="微软雅黑" panose="020B0503020204020204" pitchFamily="34" charset="-122"/>
              </a:rPr>
              <a:t>相关工作</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52" name="文本框 51"/>
          <p:cNvSpPr txBox="1"/>
          <p:nvPr/>
        </p:nvSpPr>
        <p:spPr>
          <a:xfrm>
            <a:off x="3588338" y="175617"/>
            <a:ext cx="1423025"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a:t>
            </a:r>
            <a:r>
              <a:rPr lang="zh-CN" altLang="en-US" sz="2000" spc="300" dirty="0" smtClean="0">
                <a:solidFill>
                  <a:schemeClr val="bg1"/>
                </a:solidFill>
                <a:latin typeface="微软雅黑" panose="020B0503020204020204" pitchFamily="34" charset="-122"/>
                <a:ea typeface="微软雅黑" panose="020B0503020204020204" pitchFamily="34" charset="-122"/>
              </a:rPr>
              <a:t>内容</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53" name="文本框 52"/>
          <p:cNvSpPr txBox="1"/>
          <p:nvPr/>
        </p:nvSpPr>
        <p:spPr>
          <a:xfrm>
            <a:off x="5360450" y="175617"/>
            <a:ext cx="1444344"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研究计划</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54" name="燕尾形 53"/>
          <p:cNvSpPr/>
          <p:nvPr/>
        </p:nvSpPr>
        <p:spPr>
          <a:xfrm>
            <a:off x="513648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55" name="燕尾形 54"/>
          <p:cNvSpPr/>
          <p:nvPr/>
        </p:nvSpPr>
        <p:spPr>
          <a:xfrm>
            <a:off x="336437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56" name="燕尾形 55"/>
          <p:cNvSpPr/>
          <p:nvPr/>
        </p:nvSpPr>
        <p:spPr>
          <a:xfrm>
            <a:off x="1552043" y="302394"/>
            <a:ext cx="98851" cy="14655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57" name="文本框 56"/>
          <p:cNvSpPr txBox="1"/>
          <p:nvPr/>
        </p:nvSpPr>
        <p:spPr>
          <a:xfrm>
            <a:off x="56536" y="175617"/>
            <a:ext cx="1370391" cy="400110"/>
          </a:xfrm>
          <a:prstGeom prst="rect">
            <a:avLst/>
          </a:prstGeom>
          <a:solidFill>
            <a:schemeClr val="bg1"/>
          </a:solidFill>
        </p:spPr>
        <p:txBody>
          <a:bodyPr wrap="square" rtlCol="0">
            <a:spAutoFit/>
          </a:bodyPr>
          <a:lstStyle/>
          <a:p>
            <a:r>
              <a:rPr lang="zh-CN" altLang="en-US" sz="2000" spc="300" dirty="0" smtClean="0">
                <a:solidFill>
                  <a:srgbClr val="0070C0"/>
                </a:solidFill>
                <a:latin typeface="微软雅黑" panose="020B0503020204020204" pitchFamily="34" charset="-122"/>
                <a:ea typeface="微软雅黑" panose="020B0503020204020204" pitchFamily="34" charset="-122"/>
              </a:rPr>
              <a:t>研究背景</a:t>
            </a:r>
            <a:endParaRPr lang="zh-HK" altLang="en-US" sz="2000" spc="300" dirty="0">
              <a:solidFill>
                <a:srgbClr val="0070C0"/>
              </a:solidFill>
              <a:latin typeface="微软雅黑" panose="020B0503020204020204" pitchFamily="34" charset="-122"/>
              <a:ea typeface="微软雅黑" panose="020B0503020204020204" pitchFamily="34" charset="-122"/>
            </a:endParaRPr>
          </a:p>
        </p:txBody>
      </p:sp>
      <p:grpSp>
        <p:nvGrpSpPr>
          <p:cNvPr id="59" name="组合 58"/>
          <p:cNvGrpSpPr/>
          <p:nvPr/>
        </p:nvGrpSpPr>
        <p:grpSpPr>
          <a:xfrm>
            <a:off x="-2909" y="890698"/>
            <a:ext cx="2347964" cy="430879"/>
            <a:chOff x="484628" y="933159"/>
            <a:chExt cx="2347964" cy="430879"/>
          </a:xfrm>
        </p:grpSpPr>
        <p:sp>
          <p:nvSpPr>
            <p:cNvPr id="58" name="矩形 57"/>
            <p:cNvSpPr/>
            <p:nvPr/>
          </p:nvSpPr>
          <p:spPr>
            <a:xfrm>
              <a:off x="484628" y="933159"/>
              <a:ext cx="2347964" cy="430879"/>
            </a:xfrm>
            <a:prstGeom prst="rect">
              <a:avLst/>
            </a:prstGeom>
          </p:spPr>
          <p:txBody>
            <a:bodyPr wrap="square" lIns="91431" tIns="45716" rIns="91431" bIns="45716">
              <a:spAutoFit/>
            </a:bodyPr>
            <a:lstStyle/>
            <a:p>
              <a:r>
                <a:rPr lang="zh-CN" altLang="en-US" sz="2200" b="1" dirty="0" smtClean="0">
                  <a:solidFill>
                    <a:schemeClr val="tx1">
                      <a:lumMod val="65000"/>
                      <a:lumOff val="35000"/>
                    </a:schemeClr>
                  </a:solidFill>
                  <a:latin typeface="微软雅黑" pitchFamily="34" charset="-122"/>
                  <a:ea typeface="微软雅黑" pitchFamily="34" charset="-122"/>
                </a:rPr>
                <a:t>面临的挑战二</a:t>
              </a:r>
              <a:endParaRPr lang="en-US" altLang="zh-CN" sz="2200" b="1" dirty="0">
                <a:solidFill>
                  <a:schemeClr val="tx1">
                    <a:lumMod val="65000"/>
                    <a:lumOff val="35000"/>
                  </a:schemeClr>
                </a:solidFill>
                <a:latin typeface="微软雅黑" pitchFamily="34" charset="-122"/>
                <a:ea typeface="微软雅黑" pitchFamily="34" charset="-122"/>
              </a:endParaRPr>
            </a:p>
          </p:txBody>
        </p:sp>
        <p:cxnSp>
          <p:nvCxnSpPr>
            <p:cNvPr id="11" name="直接连接符 10"/>
            <p:cNvCxnSpPr/>
            <p:nvPr/>
          </p:nvCxnSpPr>
          <p:spPr>
            <a:xfrm>
              <a:off x="499867" y="1009359"/>
              <a:ext cx="0" cy="297125"/>
            </a:xfrm>
            <a:prstGeom prst="line">
              <a:avLst/>
            </a:prstGeom>
            <a:ln w="28575">
              <a:solidFill>
                <a:srgbClr val="E74E3E"/>
              </a:solidFill>
            </a:ln>
          </p:spPr>
          <p:style>
            <a:lnRef idx="1">
              <a:schemeClr val="accent1"/>
            </a:lnRef>
            <a:fillRef idx="0">
              <a:schemeClr val="accent1"/>
            </a:fillRef>
            <a:effectRef idx="0">
              <a:schemeClr val="accent1"/>
            </a:effectRef>
            <a:fontRef idx="minor">
              <a:schemeClr val="tx1"/>
            </a:fontRef>
          </p:style>
        </p:cxnSp>
      </p:grpSp>
      <p:sp>
        <p:nvSpPr>
          <p:cNvPr id="31" name="矩形 30"/>
          <p:cNvSpPr/>
          <p:nvPr/>
        </p:nvSpPr>
        <p:spPr>
          <a:xfrm>
            <a:off x="427952" y="2041330"/>
            <a:ext cx="4807380" cy="923330"/>
          </a:xfrm>
          <a:prstGeom prst="rect">
            <a:avLst/>
          </a:prstGeom>
        </p:spPr>
        <p:txBody>
          <a:bodyPr wrap="square">
            <a:spAutoFit/>
          </a:bodyPr>
          <a:lstStyle/>
          <a:p>
            <a:pPr marL="285750" lvl="0" indent="-285750" algn="just">
              <a:lnSpc>
                <a:spcPct val="150000"/>
              </a:lnSpc>
              <a:buFont typeface="Wingdings" panose="05000000000000000000" pitchFamily="2" charset="2"/>
              <a:buChar char="n"/>
            </a:pPr>
            <a:r>
              <a:rPr lang="zh-CN" altLang="en-US" dirty="0" smtClean="0">
                <a:latin typeface="微软雅黑" panose="020B0503020204020204" pitchFamily="34" charset="-122"/>
                <a:ea typeface="微软雅黑" panose="020B0503020204020204" pitchFamily="34" charset="-122"/>
              </a:rPr>
              <a:t>没有严格的审查步骤</a:t>
            </a:r>
            <a:endParaRPr lang="en-US" altLang="zh-CN" dirty="0" smtClean="0">
              <a:latin typeface="微软雅黑" panose="020B0503020204020204" pitchFamily="34" charset="-122"/>
              <a:ea typeface="微软雅黑" panose="020B0503020204020204" pitchFamily="34" charset="-122"/>
            </a:endParaRPr>
          </a:p>
          <a:p>
            <a:pPr marL="285750" lvl="0" indent="-285750" algn="just">
              <a:lnSpc>
                <a:spcPct val="150000"/>
              </a:lnSpc>
              <a:buFont typeface="Wingdings" panose="05000000000000000000" pitchFamily="2" charset="2"/>
              <a:buChar char="n"/>
            </a:pPr>
            <a:r>
              <a:rPr lang="zh-CN" altLang="en-US" dirty="0" smtClean="0">
                <a:latin typeface="微软雅黑" panose="020B0503020204020204" pitchFamily="34" charset="-122"/>
                <a:ea typeface="微软雅黑" panose="020B0503020204020204" pitchFamily="34" charset="-122"/>
              </a:rPr>
              <a:t>审阅过程是</a:t>
            </a:r>
            <a:r>
              <a:rPr lang="zh-CN" altLang="en-US" dirty="0">
                <a:latin typeface="微软雅黑" panose="020B0503020204020204" pitchFamily="34" charset="-122"/>
                <a:ea typeface="微软雅黑" panose="020B0503020204020204" pitchFamily="34" charset="-122"/>
              </a:rPr>
              <a:t>一</a:t>
            </a:r>
            <a:r>
              <a:rPr lang="zh-CN" altLang="en-US" dirty="0" smtClean="0">
                <a:latin typeface="微软雅黑" panose="020B0503020204020204" pitchFamily="34" charset="-122"/>
                <a:ea typeface="微软雅黑" panose="020B0503020204020204" pitchFamily="34" charset="-122"/>
              </a:rPr>
              <a:t>个</a:t>
            </a:r>
            <a:r>
              <a:rPr lang="zh-CN" altLang="en-US" b="1" dirty="0" smtClean="0">
                <a:latin typeface="微软雅黑" panose="020B0503020204020204" pitchFamily="34" charset="-122"/>
                <a:ea typeface="微软雅黑" panose="020B0503020204020204" pitchFamily="34" charset="-122"/>
              </a:rPr>
              <a:t>反复</a:t>
            </a:r>
            <a:r>
              <a:rPr lang="zh-CN" altLang="en-US" b="1" dirty="0">
                <a:latin typeface="微软雅黑" panose="020B0503020204020204" pitchFamily="34" charset="-122"/>
                <a:ea typeface="微软雅黑" panose="020B0503020204020204" pitchFamily="34" charset="-122"/>
              </a:rPr>
              <a:t>迭代</a:t>
            </a:r>
            <a:r>
              <a:rPr lang="zh-CN" altLang="en-US" dirty="0">
                <a:latin typeface="微软雅黑" panose="020B0503020204020204" pitchFamily="34" charset="-122"/>
                <a:ea typeface="微软雅黑" panose="020B0503020204020204" pitchFamily="34" charset="-122"/>
              </a:rPr>
              <a:t>的动态</a:t>
            </a:r>
            <a:r>
              <a:rPr lang="zh-CN" altLang="en-US" dirty="0" smtClean="0">
                <a:latin typeface="微软雅黑" panose="020B0503020204020204" pitchFamily="34" charset="-122"/>
                <a:ea typeface="微软雅黑" panose="020B0503020204020204" pitchFamily="34" charset="-122"/>
              </a:rPr>
              <a:t>过程</a:t>
            </a:r>
            <a:endParaRPr lang="zh-HK" altLang="zh-HK" dirty="0">
              <a:latin typeface="微软雅黑" panose="020B0503020204020204" pitchFamily="34" charset="-122"/>
              <a:ea typeface="微软雅黑" panose="020B0503020204020204" pitchFamily="34" charset="-122"/>
            </a:endParaRPr>
          </a:p>
        </p:txBody>
      </p:sp>
      <p:sp>
        <p:nvSpPr>
          <p:cNvPr id="32" name="文本框 31"/>
          <p:cNvSpPr txBox="1"/>
          <p:nvPr/>
        </p:nvSpPr>
        <p:spPr>
          <a:xfrm>
            <a:off x="539978" y="1657275"/>
            <a:ext cx="2241321" cy="400110"/>
          </a:xfrm>
          <a:prstGeom prst="rect">
            <a:avLst/>
          </a:prstGeom>
          <a:solidFill>
            <a:srgbClr val="E74E3E"/>
          </a:solidFill>
        </p:spPr>
        <p:txBody>
          <a:bodyPr wrap="square" rtlCol="0" anchor="ctr">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审阅</a:t>
            </a:r>
            <a:r>
              <a:rPr lang="zh-CN" altLang="en-US" sz="2000" dirty="0" smtClean="0">
                <a:solidFill>
                  <a:schemeClr val="bg1"/>
                </a:solidFill>
                <a:latin typeface="微软雅黑" panose="020B0503020204020204" pitchFamily="34" charset="-122"/>
                <a:ea typeface="微软雅黑" panose="020B0503020204020204" pitchFamily="34" charset="-122"/>
              </a:rPr>
              <a:t>过程动态迭代</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7" name="灯片编号占位符 6"/>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pPr/>
              <a:t>10</a:t>
            </a:fld>
            <a:endParaRPr lang="zh-HK" altLang="en-US">
              <a:solidFill>
                <a:prstClr val="black">
                  <a:tint val="75000"/>
                </a:prstClr>
              </a:solidFill>
            </a:endParaRPr>
          </a:p>
        </p:txBody>
      </p:sp>
      <p:sp>
        <p:nvSpPr>
          <p:cNvPr id="14" name="圆角右箭头 13"/>
          <p:cNvSpPr/>
          <p:nvPr/>
        </p:nvSpPr>
        <p:spPr>
          <a:xfrm rot="5400000">
            <a:off x="3287953" y="3527892"/>
            <a:ext cx="662740" cy="561776"/>
          </a:xfrm>
          <a:prstGeom prst="bentArrow">
            <a:avLst/>
          </a:prstGeom>
          <a:solidFill>
            <a:srgbClr val="E74E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圆角右箭头 28"/>
          <p:cNvSpPr/>
          <p:nvPr/>
        </p:nvSpPr>
        <p:spPr>
          <a:xfrm rot="5400000">
            <a:off x="6150665" y="4535071"/>
            <a:ext cx="662740" cy="561776"/>
          </a:xfrm>
          <a:prstGeom prst="bentArrow">
            <a:avLst/>
          </a:prstGeom>
          <a:solidFill>
            <a:srgbClr val="E74E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矩形 25"/>
          <p:cNvSpPr/>
          <p:nvPr/>
        </p:nvSpPr>
        <p:spPr>
          <a:xfrm>
            <a:off x="-2909" y="6247879"/>
            <a:ext cx="9144000" cy="618166"/>
          </a:xfrm>
          <a:prstGeom prst="rect">
            <a:avLst/>
          </a:prstGeom>
          <a:solidFill>
            <a:srgbClr val="E74E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微软雅黑" panose="020B0503020204020204" pitchFamily="34" charset="-122"/>
                <a:ea typeface="微软雅黑" panose="020B0503020204020204" pitchFamily="34" charset="-122"/>
              </a:rPr>
              <a:t>动态迭代的</a:t>
            </a:r>
            <a:r>
              <a:rPr lang="zh-CN" altLang="en-US" sz="2400" dirty="0">
                <a:latin typeface="微软雅黑" panose="020B0503020204020204" pitchFamily="34" charset="-122"/>
                <a:ea typeface="微软雅黑" panose="020B0503020204020204" pitchFamily="34" charset="-122"/>
              </a:rPr>
              <a:t>审阅</a:t>
            </a:r>
            <a:r>
              <a:rPr lang="zh-CN" altLang="en-US" sz="2400" dirty="0" smtClean="0">
                <a:latin typeface="微软雅黑" panose="020B0503020204020204" pitchFamily="34" charset="-122"/>
                <a:ea typeface="微软雅黑" panose="020B0503020204020204" pitchFamily="34" charset="-122"/>
              </a:rPr>
              <a:t>过程给</a:t>
            </a:r>
            <a:r>
              <a:rPr lang="zh-CN" altLang="en-US" sz="2400" dirty="0">
                <a:latin typeface="微软雅黑" panose="020B0503020204020204" pitchFamily="34" charset="-122"/>
                <a:ea typeface="微软雅黑" panose="020B0503020204020204" pitchFamily="34" charset="-122"/>
              </a:rPr>
              <a:t>大众</a:t>
            </a:r>
            <a:r>
              <a:rPr lang="zh-CN" altLang="en-US" sz="2400" dirty="0" smtClean="0">
                <a:latin typeface="微软雅黑" panose="020B0503020204020204" pitchFamily="34" charset="-122"/>
                <a:ea typeface="微软雅黑" panose="020B0503020204020204" pitchFamily="34" charset="-122"/>
              </a:rPr>
              <a:t>贡献的持续改进带来了挑战</a:t>
            </a:r>
            <a:endParaRPr lang="zh-CN" altLang="en-US" sz="2400" dirty="0">
              <a:latin typeface="微软雅黑" panose="020B0503020204020204" pitchFamily="34" charset="-122"/>
              <a:ea typeface="微软雅黑" panose="020B0503020204020204" pitchFamily="34" charset="-122"/>
            </a:endParaRPr>
          </a:p>
        </p:txBody>
      </p:sp>
      <p:grpSp>
        <p:nvGrpSpPr>
          <p:cNvPr id="4" name="组合 3"/>
          <p:cNvGrpSpPr/>
          <p:nvPr/>
        </p:nvGrpSpPr>
        <p:grpSpPr>
          <a:xfrm>
            <a:off x="571728" y="3119048"/>
            <a:ext cx="2672491" cy="1275151"/>
            <a:chOff x="571728" y="3119048"/>
            <a:chExt cx="2672491" cy="1275151"/>
          </a:xfrm>
        </p:grpSpPr>
        <p:pic>
          <p:nvPicPr>
            <p:cNvPr id="2" name="图片 1"/>
            <p:cNvPicPr>
              <a:picLocks noChangeAspect="1"/>
            </p:cNvPicPr>
            <p:nvPr/>
          </p:nvPicPr>
          <p:blipFill>
            <a:blip r:embed="rId3"/>
            <a:stretch>
              <a:fillRect/>
            </a:stretch>
          </p:blipFill>
          <p:spPr>
            <a:xfrm>
              <a:off x="571728" y="3119048"/>
              <a:ext cx="2672491" cy="1275151"/>
            </a:xfrm>
            <a:prstGeom prst="rect">
              <a:avLst/>
            </a:prstGeom>
            <a:effectLst>
              <a:outerShdw blurRad="63500" sx="102000" sy="102000" algn="ctr" rotWithShape="0">
                <a:prstClr val="black">
                  <a:alpha val="40000"/>
                </a:prstClr>
              </a:outerShdw>
            </a:effectLst>
          </p:spPr>
        </p:pic>
        <p:sp>
          <p:nvSpPr>
            <p:cNvPr id="3" name="矩形 2"/>
            <p:cNvSpPr/>
            <p:nvPr/>
          </p:nvSpPr>
          <p:spPr>
            <a:xfrm>
              <a:off x="837668" y="4140150"/>
              <a:ext cx="1428750" cy="158800"/>
            </a:xfrm>
            <a:prstGeom prst="rect">
              <a:avLst/>
            </a:prstGeom>
            <a:noFill/>
            <a:ln>
              <a:solidFill>
                <a:srgbClr val="E74E3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2458208" y="4163875"/>
            <a:ext cx="3481478" cy="1711945"/>
            <a:chOff x="2458208" y="4163875"/>
            <a:chExt cx="3481478" cy="1711945"/>
          </a:xfrm>
        </p:grpSpPr>
        <p:pic>
          <p:nvPicPr>
            <p:cNvPr id="6" name="图片 5"/>
            <p:cNvPicPr>
              <a:picLocks noChangeAspect="1"/>
            </p:cNvPicPr>
            <p:nvPr/>
          </p:nvPicPr>
          <p:blipFill>
            <a:blip r:embed="rId4"/>
            <a:stretch>
              <a:fillRect/>
            </a:stretch>
          </p:blipFill>
          <p:spPr>
            <a:xfrm>
              <a:off x="2458208" y="4163875"/>
              <a:ext cx="3481478" cy="1711945"/>
            </a:xfrm>
            <a:prstGeom prst="rect">
              <a:avLst/>
            </a:prstGeom>
            <a:effectLst>
              <a:outerShdw blurRad="63500" sx="102000" sy="102000" algn="ctr" rotWithShape="0">
                <a:prstClr val="black">
                  <a:alpha val="40000"/>
                </a:prstClr>
              </a:outerShdw>
            </a:effectLst>
          </p:spPr>
        </p:pic>
        <p:sp>
          <p:nvSpPr>
            <p:cNvPr id="30" name="矩形 29"/>
            <p:cNvSpPr/>
            <p:nvPr/>
          </p:nvSpPr>
          <p:spPr>
            <a:xfrm>
              <a:off x="2624060" y="5574476"/>
              <a:ext cx="2031760" cy="286103"/>
            </a:xfrm>
            <a:prstGeom prst="rect">
              <a:avLst/>
            </a:prstGeom>
            <a:noFill/>
            <a:ln>
              <a:solidFill>
                <a:srgbClr val="E74E3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5185906" y="5222570"/>
            <a:ext cx="3622519" cy="950068"/>
            <a:chOff x="5185906" y="5222570"/>
            <a:chExt cx="3622519" cy="950068"/>
          </a:xfrm>
        </p:grpSpPr>
        <p:pic>
          <p:nvPicPr>
            <p:cNvPr id="8" name="图片 7"/>
            <p:cNvPicPr>
              <a:picLocks noChangeAspect="1"/>
            </p:cNvPicPr>
            <p:nvPr/>
          </p:nvPicPr>
          <p:blipFill>
            <a:blip r:embed="rId5"/>
            <a:stretch>
              <a:fillRect/>
            </a:stretch>
          </p:blipFill>
          <p:spPr>
            <a:xfrm>
              <a:off x="5185906" y="5222570"/>
              <a:ext cx="3622519" cy="950068"/>
            </a:xfrm>
            <a:prstGeom prst="rect">
              <a:avLst/>
            </a:prstGeom>
            <a:effectLst>
              <a:outerShdw blurRad="63500" sx="102000" sy="102000" algn="ctr" rotWithShape="0">
                <a:prstClr val="black">
                  <a:alpha val="40000"/>
                </a:prstClr>
              </a:outerShdw>
            </a:effectLst>
          </p:spPr>
        </p:pic>
        <p:sp>
          <p:nvSpPr>
            <p:cNvPr id="33" name="矩形 32"/>
            <p:cNvSpPr/>
            <p:nvPr/>
          </p:nvSpPr>
          <p:spPr>
            <a:xfrm>
              <a:off x="5683840" y="5966142"/>
              <a:ext cx="1578020" cy="191458"/>
            </a:xfrm>
            <a:prstGeom prst="rect">
              <a:avLst/>
            </a:prstGeom>
            <a:noFill/>
            <a:ln>
              <a:solidFill>
                <a:srgbClr val="E74E3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864177538"/>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up)">
                                      <p:cBhvr>
                                        <p:cTn id="11" dur="500"/>
                                        <p:tgtEl>
                                          <p:spTgt spid="14"/>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up)">
                                      <p:cBhvr>
                                        <p:cTn id="15" dur="500"/>
                                        <p:tgtEl>
                                          <p:spTgt spid="13"/>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wipe(up)">
                                      <p:cBhvr>
                                        <p:cTn id="19" dur="500"/>
                                        <p:tgtEl>
                                          <p:spTgt spid="29"/>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up)">
                                      <p:cBhvr>
                                        <p:cTn id="23" dur="500"/>
                                        <p:tgtEl>
                                          <p:spTgt spid="15"/>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9" grpId="0" animBg="1"/>
      <p:bldP spid="2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左大括号 1"/>
          <p:cNvSpPr/>
          <p:nvPr/>
        </p:nvSpPr>
        <p:spPr>
          <a:xfrm>
            <a:off x="1490200" y="3268301"/>
            <a:ext cx="422350" cy="2118511"/>
          </a:xfrm>
          <a:prstGeom prst="leftBrace">
            <a:avLst/>
          </a:prstGeom>
          <a:ln w="28575">
            <a:solidFill>
              <a:schemeClr val="bg2">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8" name="文本框 47"/>
          <p:cNvSpPr txBox="1"/>
          <p:nvPr/>
        </p:nvSpPr>
        <p:spPr>
          <a:xfrm>
            <a:off x="6762923"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论文总结</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49" name="矩形 48"/>
          <p:cNvSpPr/>
          <p:nvPr/>
        </p:nvSpPr>
        <p:spPr>
          <a:xfrm>
            <a:off x="0" y="-5822"/>
            <a:ext cx="9159240" cy="707886"/>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sz="2400">
              <a:solidFill>
                <a:schemeClr val="bg1"/>
              </a:solidFill>
              <a:latin typeface="微软雅黑" panose="020B0503020204020204" pitchFamily="34" charset="-122"/>
              <a:ea typeface="微软雅黑" panose="020B0503020204020204" pitchFamily="34" charset="-122"/>
            </a:endParaRPr>
          </a:p>
        </p:txBody>
      </p:sp>
      <p:sp>
        <p:nvSpPr>
          <p:cNvPr id="50" name="文本框 49"/>
          <p:cNvSpPr txBox="1"/>
          <p:nvPr/>
        </p:nvSpPr>
        <p:spPr>
          <a:xfrm>
            <a:off x="7071361" y="0"/>
            <a:ext cx="2072640" cy="707886"/>
          </a:xfrm>
          <a:prstGeom prst="rect">
            <a:avLst/>
          </a:prstGeom>
          <a:noFill/>
        </p:spPr>
        <p:txBody>
          <a:bodyPr wrap="square" rtlCol="0">
            <a:spAutoFit/>
          </a:bodyPr>
          <a:lstStyle/>
          <a:p>
            <a:r>
              <a:rPr lang="en-US" altLang="zh-HK" sz="4000" b="1" spc="300" dirty="0" smtClean="0">
                <a:solidFill>
                  <a:schemeClr val="bg1"/>
                </a:solidFill>
                <a:latin typeface="Bradley Hand ITC" panose="03070402050302030203" pitchFamily="66" charset="0"/>
                <a:ea typeface="微软雅黑" panose="020B0503020204020204" pitchFamily="34" charset="-122"/>
              </a:rPr>
              <a:t>Trustie</a:t>
            </a:r>
            <a:endParaRPr lang="zh-HK" altLang="en-US" sz="4000" b="1" spc="300" dirty="0">
              <a:solidFill>
                <a:schemeClr val="bg1"/>
              </a:solidFill>
              <a:latin typeface="Bradley Hand ITC" panose="03070402050302030203" pitchFamily="66" charset="0"/>
              <a:ea typeface="微软雅黑" panose="020B0503020204020204" pitchFamily="34" charset="-122"/>
            </a:endParaRPr>
          </a:p>
        </p:txBody>
      </p:sp>
      <p:sp>
        <p:nvSpPr>
          <p:cNvPr id="51" name="文本框 50"/>
          <p:cNvSpPr txBox="1"/>
          <p:nvPr/>
        </p:nvSpPr>
        <p:spPr>
          <a:xfrm>
            <a:off x="1776011" y="175617"/>
            <a:ext cx="1364394" cy="400110"/>
          </a:xfrm>
          <a:prstGeom prst="rect">
            <a:avLst/>
          </a:prstGeom>
          <a:noFill/>
          <a:ln>
            <a:noFill/>
          </a:ln>
        </p:spPr>
        <p:txBody>
          <a:bodyPr wrap="square" rtlCol="0">
            <a:spAutoFit/>
          </a:bodyPr>
          <a:lstStyle/>
          <a:p>
            <a:r>
              <a:rPr lang="zh-CN" altLang="en-US" sz="2000" spc="300" dirty="0" smtClean="0">
                <a:solidFill>
                  <a:schemeClr val="bg1"/>
                </a:solidFill>
                <a:latin typeface="微软雅黑" panose="020B0503020204020204" pitchFamily="34" charset="-122"/>
                <a:ea typeface="微软雅黑" panose="020B0503020204020204" pitchFamily="34" charset="-122"/>
              </a:rPr>
              <a:t>相关工作</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52" name="文本框 51"/>
          <p:cNvSpPr txBox="1"/>
          <p:nvPr/>
        </p:nvSpPr>
        <p:spPr>
          <a:xfrm>
            <a:off x="3588338" y="175617"/>
            <a:ext cx="1423025"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a:t>
            </a:r>
            <a:r>
              <a:rPr lang="zh-CN" altLang="en-US" sz="2000" spc="300" dirty="0" smtClean="0">
                <a:solidFill>
                  <a:schemeClr val="bg1"/>
                </a:solidFill>
                <a:latin typeface="微软雅黑" panose="020B0503020204020204" pitchFamily="34" charset="-122"/>
                <a:ea typeface="微软雅黑" panose="020B0503020204020204" pitchFamily="34" charset="-122"/>
              </a:rPr>
              <a:t>内容</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53" name="文本框 52"/>
          <p:cNvSpPr txBox="1"/>
          <p:nvPr/>
        </p:nvSpPr>
        <p:spPr>
          <a:xfrm>
            <a:off x="5360450" y="175617"/>
            <a:ext cx="1444344"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研究计划</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54" name="燕尾形 53"/>
          <p:cNvSpPr/>
          <p:nvPr/>
        </p:nvSpPr>
        <p:spPr>
          <a:xfrm>
            <a:off x="513648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55" name="燕尾形 54"/>
          <p:cNvSpPr/>
          <p:nvPr/>
        </p:nvSpPr>
        <p:spPr>
          <a:xfrm>
            <a:off x="336437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56" name="燕尾形 55"/>
          <p:cNvSpPr/>
          <p:nvPr/>
        </p:nvSpPr>
        <p:spPr>
          <a:xfrm>
            <a:off x="1552043" y="302394"/>
            <a:ext cx="98851" cy="14655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57" name="文本框 56"/>
          <p:cNvSpPr txBox="1"/>
          <p:nvPr/>
        </p:nvSpPr>
        <p:spPr>
          <a:xfrm>
            <a:off x="56536" y="175617"/>
            <a:ext cx="1370391" cy="400110"/>
          </a:xfrm>
          <a:prstGeom prst="rect">
            <a:avLst/>
          </a:prstGeom>
          <a:solidFill>
            <a:schemeClr val="bg1"/>
          </a:solidFill>
        </p:spPr>
        <p:txBody>
          <a:bodyPr wrap="square" rtlCol="0">
            <a:spAutoFit/>
          </a:bodyPr>
          <a:lstStyle/>
          <a:p>
            <a:r>
              <a:rPr lang="zh-CN" altLang="en-US" sz="2000" spc="300" dirty="0" smtClean="0">
                <a:solidFill>
                  <a:srgbClr val="0070C0"/>
                </a:solidFill>
                <a:latin typeface="微软雅黑" panose="020B0503020204020204" pitchFamily="34" charset="-122"/>
                <a:ea typeface="微软雅黑" panose="020B0503020204020204" pitchFamily="34" charset="-122"/>
              </a:rPr>
              <a:t>研究背景</a:t>
            </a:r>
            <a:endParaRPr lang="zh-HK" altLang="en-US" sz="2000" spc="300" dirty="0">
              <a:solidFill>
                <a:srgbClr val="0070C0"/>
              </a:solidFill>
              <a:latin typeface="微软雅黑" panose="020B0503020204020204" pitchFamily="34" charset="-122"/>
              <a:ea typeface="微软雅黑" panose="020B0503020204020204" pitchFamily="34" charset="-122"/>
            </a:endParaRPr>
          </a:p>
        </p:txBody>
      </p:sp>
      <p:grpSp>
        <p:nvGrpSpPr>
          <p:cNvPr id="59" name="组合 58"/>
          <p:cNvGrpSpPr/>
          <p:nvPr/>
        </p:nvGrpSpPr>
        <p:grpSpPr>
          <a:xfrm>
            <a:off x="-2909" y="890698"/>
            <a:ext cx="2347964" cy="430879"/>
            <a:chOff x="484628" y="933159"/>
            <a:chExt cx="2347964" cy="430879"/>
          </a:xfrm>
        </p:grpSpPr>
        <p:sp>
          <p:nvSpPr>
            <p:cNvPr id="58" name="矩形 57"/>
            <p:cNvSpPr/>
            <p:nvPr/>
          </p:nvSpPr>
          <p:spPr>
            <a:xfrm>
              <a:off x="484628" y="933159"/>
              <a:ext cx="2347964" cy="430879"/>
            </a:xfrm>
            <a:prstGeom prst="rect">
              <a:avLst/>
            </a:prstGeom>
          </p:spPr>
          <p:txBody>
            <a:bodyPr wrap="square" lIns="91431" tIns="45716" rIns="91431" bIns="45716">
              <a:spAutoFit/>
            </a:bodyPr>
            <a:lstStyle/>
            <a:p>
              <a:r>
                <a:rPr lang="zh-CN" altLang="en-US" sz="2200" b="1" dirty="0" smtClean="0">
                  <a:solidFill>
                    <a:schemeClr val="tx1">
                      <a:lumMod val="65000"/>
                      <a:lumOff val="35000"/>
                    </a:schemeClr>
                  </a:solidFill>
                  <a:latin typeface="微软雅黑" pitchFamily="34" charset="-122"/>
                  <a:ea typeface="微软雅黑" pitchFamily="34" charset="-122"/>
                </a:rPr>
                <a:t>拟研究的问题</a:t>
              </a:r>
              <a:endParaRPr lang="en-US" altLang="zh-CN" sz="2200" b="1" dirty="0">
                <a:solidFill>
                  <a:schemeClr val="tx1">
                    <a:lumMod val="65000"/>
                    <a:lumOff val="35000"/>
                  </a:schemeClr>
                </a:solidFill>
                <a:latin typeface="微软雅黑" pitchFamily="34" charset="-122"/>
                <a:ea typeface="微软雅黑" pitchFamily="34" charset="-122"/>
              </a:endParaRPr>
            </a:p>
          </p:txBody>
        </p:sp>
        <p:cxnSp>
          <p:nvCxnSpPr>
            <p:cNvPr id="11" name="直接连接符 10"/>
            <p:cNvCxnSpPr/>
            <p:nvPr/>
          </p:nvCxnSpPr>
          <p:spPr>
            <a:xfrm>
              <a:off x="499867" y="1009359"/>
              <a:ext cx="0" cy="297125"/>
            </a:xfrm>
            <a:prstGeom prst="line">
              <a:avLst/>
            </a:prstGeom>
            <a:ln w="28575">
              <a:solidFill>
                <a:srgbClr val="E74E3E"/>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585441" y="1510211"/>
            <a:ext cx="7988358" cy="769441"/>
          </a:xfrm>
          <a:prstGeom prst="rect">
            <a:avLst/>
          </a:prstGeom>
        </p:spPr>
        <p:txBody>
          <a:bodyPr wrap="square">
            <a:spAutoFit/>
          </a:bodyPr>
          <a:lstStyle/>
          <a:p>
            <a:pPr lvl="0">
              <a:spcBef>
                <a:spcPct val="20000"/>
              </a:spcBef>
              <a:buClr>
                <a:srgbClr val="CC9900"/>
              </a:buClr>
              <a:buSzPct val="70000"/>
            </a:pPr>
            <a:r>
              <a:rPr lang="zh-CN" altLang="en-US" sz="2200" dirty="0" smtClean="0">
                <a:latin typeface="微软雅黑" pitchFamily="34" charset="-122"/>
                <a:ea typeface="微软雅黑" pitchFamily="34" charset="-122"/>
              </a:rPr>
              <a:t>面向大众贡献中代码</a:t>
            </a:r>
            <a:r>
              <a:rPr lang="zh-CN" altLang="en-US" sz="2200" dirty="0">
                <a:latin typeface="微软雅黑" pitchFamily="34" charset="-122"/>
                <a:ea typeface="微软雅黑" pitchFamily="34" charset="-122"/>
              </a:rPr>
              <a:t>质量持续</a:t>
            </a:r>
            <a:r>
              <a:rPr lang="zh-CN" altLang="en-US" sz="2200" dirty="0" smtClean="0">
                <a:latin typeface="微软雅黑" pitchFamily="34" charset="-122"/>
                <a:ea typeface="微软雅黑" pitchFamily="34" charset="-122"/>
              </a:rPr>
              <a:t>评估的</a:t>
            </a:r>
            <a:r>
              <a:rPr lang="zh-CN" altLang="en-US" sz="2200" dirty="0">
                <a:latin typeface="微软雅黑" pitchFamily="34" charset="-122"/>
                <a:ea typeface="微软雅黑" pitchFamily="34" charset="-122"/>
              </a:rPr>
              <a:t>现实需求，应对上述挑战，拟开展以下研究：</a:t>
            </a:r>
          </a:p>
        </p:txBody>
      </p:sp>
      <p:sp>
        <p:nvSpPr>
          <p:cNvPr id="4" name="灯片编号占位符 3"/>
          <p:cNvSpPr>
            <a:spLocks noGrp="1"/>
          </p:cNvSpPr>
          <p:nvPr>
            <p:ph type="sldNum" sz="quarter" idx="12"/>
          </p:nvPr>
        </p:nvSpPr>
        <p:spPr>
          <a:xfrm>
            <a:off x="7071361" y="6610120"/>
            <a:ext cx="2057400" cy="247880"/>
          </a:xfrm>
        </p:spPr>
        <p:txBody>
          <a:bodyPr/>
          <a:lstStyle/>
          <a:p>
            <a:fld id="{8592E714-8771-4256-B120-A1444CD7D5F3}" type="slidenum">
              <a:rPr lang="zh-HK" altLang="en-US" smtClean="0">
                <a:solidFill>
                  <a:prstClr val="black">
                    <a:tint val="75000"/>
                  </a:prstClr>
                </a:solidFill>
              </a:rPr>
              <a:pPr/>
              <a:t>11</a:t>
            </a:fld>
            <a:endParaRPr lang="zh-HK" altLang="en-US" dirty="0">
              <a:solidFill>
                <a:prstClr val="black">
                  <a:tint val="75000"/>
                </a:prstClr>
              </a:solidFill>
            </a:endParaRPr>
          </a:p>
        </p:txBody>
      </p:sp>
      <p:sp>
        <p:nvSpPr>
          <p:cNvPr id="28" name="任意多边形 27"/>
          <p:cNvSpPr/>
          <p:nvPr/>
        </p:nvSpPr>
        <p:spPr>
          <a:xfrm>
            <a:off x="1950134" y="2710843"/>
            <a:ext cx="3061229" cy="3287681"/>
          </a:xfrm>
          <a:custGeom>
            <a:avLst/>
            <a:gdLst>
              <a:gd name="connsiteX0" fmla="*/ 0 w 1991930"/>
              <a:gd name="connsiteY0" fmla="*/ 0 h 1327953"/>
              <a:gd name="connsiteX1" fmla="*/ 1991930 w 1991930"/>
              <a:gd name="connsiteY1" fmla="*/ 0 h 1327953"/>
              <a:gd name="connsiteX2" fmla="*/ 1991930 w 1991930"/>
              <a:gd name="connsiteY2" fmla="*/ 1327953 h 1327953"/>
              <a:gd name="connsiteX3" fmla="*/ 0 w 1991930"/>
              <a:gd name="connsiteY3" fmla="*/ 1327953 h 1327953"/>
              <a:gd name="connsiteX4" fmla="*/ 0 w 1991930"/>
              <a:gd name="connsiteY4" fmla="*/ 0 h 1327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1930" h="1327953">
                <a:moveTo>
                  <a:pt x="0" y="0"/>
                </a:moveTo>
                <a:lnTo>
                  <a:pt x="1991930" y="0"/>
                </a:lnTo>
                <a:lnTo>
                  <a:pt x="1991930" y="1327953"/>
                </a:lnTo>
                <a:lnTo>
                  <a:pt x="0" y="13279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285750" indent="-285750">
              <a:lnSpc>
                <a:spcPct val="90000"/>
              </a:lnSpc>
              <a:spcBef>
                <a:spcPct val="20000"/>
              </a:spcBef>
              <a:spcAft>
                <a:spcPct val="15000"/>
              </a:spcAft>
              <a:buClr>
                <a:schemeClr val="tx1"/>
              </a:buClr>
              <a:buSzPct val="70000"/>
              <a:buFont typeface="Wingdings" panose="05000000000000000000" pitchFamily="2" charset="2"/>
              <a:buChar char="n"/>
            </a:pPr>
            <a:r>
              <a:rPr lang="zh-CN" altLang="en-US" dirty="0" smtClean="0">
                <a:solidFill>
                  <a:schemeClr val="tx1"/>
                </a:solidFill>
                <a:latin typeface="微软雅黑" pitchFamily="34" charset="-122"/>
                <a:ea typeface="微软雅黑" pitchFamily="34" charset="-122"/>
              </a:rPr>
              <a:t>大众贡献的审阅类型识别</a:t>
            </a:r>
            <a:endParaRPr lang="zh-CN" altLang="en-US" dirty="0">
              <a:solidFill>
                <a:schemeClr val="tx1"/>
              </a:solidFill>
              <a:latin typeface="微软雅黑" pitchFamily="34" charset="-122"/>
              <a:ea typeface="微软雅黑" pitchFamily="34" charset="-122"/>
            </a:endParaRPr>
          </a:p>
          <a:p>
            <a:pPr marL="514350" lvl="1" indent="-285750">
              <a:lnSpc>
                <a:spcPct val="90000"/>
              </a:lnSpc>
              <a:spcBef>
                <a:spcPct val="20000"/>
              </a:spcBef>
              <a:spcAft>
                <a:spcPct val="15000"/>
              </a:spcAft>
              <a:buClr>
                <a:schemeClr val="tx1"/>
              </a:buClr>
              <a:buSzPct val="70000"/>
              <a:buFont typeface="Wingdings" panose="05000000000000000000" pitchFamily="2" charset="2"/>
              <a:buChar char="n"/>
            </a:pPr>
            <a:endParaRPr lang="en-US" altLang="zh-CN" sz="1400" dirty="0" smtClean="0">
              <a:solidFill>
                <a:schemeClr val="tx1"/>
              </a:solidFill>
              <a:latin typeface="微软雅黑" pitchFamily="34" charset="-122"/>
              <a:ea typeface="微软雅黑" pitchFamily="34" charset="-122"/>
            </a:endParaRPr>
          </a:p>
          <a:p>
            <a:pPr marL="514350" lvl="1" indent="-285750">
              <a:lnSpc>
                <a:spcPct val="90000"/>
              </a:lnSpc>
              <a:spcBef>
                <a:spcPct val="20000"/>
              </a:spcBef>
              <a:spcAft>
                <a:spcPct val="15000"/>
              </a:spcAft>
              <a:buClr>
                <a:schemeClr val="tx1"/>
              </a:buClr>
              <a:buSzPct val="70000"/>
              <a:buFont typeface="Wingdings" panose="05000000000000000000" pitchFamily="2" charset="2"/>
              <a:buChar char="n"/>
            </a:pPr>
            <a:endParaRPr lang="en-US" altLang="zh-CN" sz="1400" dirty="0">
              <a:solidFill>
                <a:schemeClr val="tx1"/>
              </a:solidFill>
              <a:latin typeface="微软雅黑" pitchFamily="34" charset="-122"/>
              <a:ea typeface="微软雅黑" pitchFamily="34" charset="-122"/>
            </a:endParaRPr>
          </a:p>
          <a:p>
            <a:pPr marL="285750" lvl="1" indent="-285750">
              <a:lnSpc>
                <a:spcPct val="90000"/>
              </a:lnSpc>
              <a:spcBef>
                <a:spcPct val="20000"/>
              </a:spcBef>
              <a:spcAft>
                <a:spcPct val="15000"/>
              </a:spcAft>
              <a:buClr>
                <a:schemeClr val="tx1"/>
              </a:buClr>
              <a:buSzPct val="70000"/>
              <a:buFont typeface="Wingdings" panose="05000000000000000000" pitchFamily="2" charset="2"/>
              <a:buChar char="n"/>
            </a:pPr>
            <a:r>
              <a:rPr lang="zh-CN" altLang="en-US" dirty="0" smtClean="0">
                <a:solidFill>
                  <a:schemeClr val="tx1"/>
                </a:solidFill>
                <a:latin typeface="微软雅黑" pitchFamily="34" charset="-122"/>
                <a:ea typeface="微软雅黑" pitchFamily="34" charset="-122"/>
              </a:rPr>
              <a:t>大众贡献的缺陷自动发现</a:t>
            </a:r>
            <a:endParaRPr lang="en-US" altLang="zh-CN" dirty="0" smtClean="0">
              <a:solidFill>
                <a:schemeClr val="tx1"/>
              </a:solidFill>
              <a:latin typeface="微软雅黑" pitchFamily="34" charset="-122"/>
              <a:ea typeface="微软雅黑" pitchFamily="34" charset="-122"/>
            </a:endParaRPr>
          </a:p>
          <a:p>
            <a:pPr marL="285750" lvl="1" indent="-285750">
              <a:lnSpc>
                <a:spcPct val="90000"/>
              </a:lnSpc>
              <a:spcBef>
                <a:spcPct val="20000"/>
              </a:spcBef>
              <a:spcAft>
                <a:spcPct val="15000"/>
              </a:spcAft>
              <a:buClr>
                <a:schemeClr val="tx1"/>
              </a:buClr>
              <a:buSzPct val="70000"/>
              <a:buFont typeface="Wingdings" panose="05000000000000000000" pitchFamily="2" charset="2"/>
              <a:buChar char="n"/>
            </a:pPr>
            <a:endParaRPr lang="en-US" altLang="zh-CN" sz="1600" dirty="0" smtClean="0">
              <a:solidFill>
                <a:schemeClr val="tx1"/>
              </a:solidFill>
              <a:latin typeface="微软雅黑" pitchFamily="34" charset="-122"/>
              <a:ea typeface="微软雅黑" pitchFamily="34" charset="-122"/>
            </a:endParaRPr>
          </a:p>
          <a:p>
            <a:pPr marL="285750" lvl="1" indent="-285750">
              <a:lnSpc>
                <a:spcPct val="90000"/>
              </a:lnSpc>
              <a:spcBef>
                <a:spcPct val="20000"/>
              </a:spcBef>
              <a:spcAft>
                <a:spcPct val="15000"/>
              </a:spcAft>
              <a:buClr>
                <a:schemeClr val="tx1"/>
              </a:buClr>
              <a:buSzPct val="70000"/>
              <a:buFont typeface="Wingdings" panose="05000000000000000000" pitchFamily="2" charset="2"/>
              <a:buChar char="n"/>
            </a:pPr>
            <a:endParaRPr lang="zh-CN" altLang="en-US" sz="1600" dirty="0">
              <a:solidFill>
                <a:schemeClr val="tx1"/>
              </a:solidFill>
              <a:latin typeface="微软雅黑" pitchFamily="34" charset="-122"/>
              <a:ea typeface="微软雅黑" pitchFamily="34" charset="-122"/>
            </a:endParaRPr>
          </a:p>
          <a:p>
            <a:pPr marL="285750" lvl="1" indent="-285750">
              <a:lnSpc>
                <a:spcPct val="90000"/>
              </a:lnSpc>
              <a:spcBef>
                <a:spcPct val="20000"/>
              </a:spcBef>
              <a:spcAft>
                <a:spcPct val="15000"/>
              </a:spcAft>
              <a:buClr>
                <a:schemeClr val="tx1"/>
              </a:buClr>
              <a:buSzPct val="70000"/>
              <a:buFont typeface="Wingdings" panose="05000000000000000000" pitchFamily="2" charset="2"/>
              <a:buChar char="n"/>
            </a:pPr>
            <a:r>
              <a:rPr lang="zh-CN" altLang="en-US" dirty="0">
                <a:solidFill>
                  <a:schemeClr val="tx1"/>
                </a:solidFill>
                <a:latin typeface="微软雅黑" pitchFamily="34" charset="-122"/>
                <a:ea typeface="微软雅黑" pitchFamily="34" charset="-122"/>
              </a:rPr>
              <a:t>大众</a:t>
            </a:r>
            <a:r>
              <a:rPr lang="zh-CN" altLang="en-US" dirty="0" smtClean="0">
                <a:solidFill>
                  <a:schemeClr val="tx1"/>
                </a:solidFill>
                <a:latin typeface="微软雅黑" pitchFamily="34" charset="-122"/>
                <a:ea typeface="微软雅黑" pitchFamily="34" charset="-122"/>
              </a:rPr>
              <a:t>贡献的质量持续优化</a:t>
            </a:r>
            <a:endParaRPr lang="zh-CN" altLang="en-US" dirty="0">
              <a:solidFill>
                <a:schemeClr val="tx1"/>
              </a:solidFill>
              <a:latin typeface="微软雅黑" pitchFamily="34" charset="-122"/>
              <a:ea typeface="微软雅黑" pitchFamily="34" charset="-122"/>
            </a:endParaRPr>
          </a:p>
        </p:txBody>
      </p:sp>
      <p:grpSp>
        <p:nvGrpSpPr>
          <p:cNvPr id="29" name="组合 28"/>
          <p:cNvGrpSpPr/>
          <p:nvPr/>
        </p:nvGrpSpPr>
        <p:grpSpPr>
          <a:xfrm>
            <a:off x="336907" y="3367000"/>
            <a:ext cx="1153293" cy="2019812"/>
            <a:chOff x="954302" y="3436814"/>
            <a:chExt cx="2136486" cy="2144608"/>
          </a:xfrm>
          <a:solidFill>
            <a:srgbClr val="E74E3E"/>
          </a:solidFill>
          <a:effectLst/>
        </p:grpSpPr>
        <p:sp>
          <p:nvSpPr>
            <p:cNvPr id="31" name="圆角矩形 30"/>
            <p:cNvSpPr/>
            <p:nvPr/>
          </p:nvSpPr>
          <p:spPr>
            <a:xfrm>
              <a:off x="954302" y="3436814"/>
              <a:ext cx="2136486" cy="2144608"/>
            </a:xfrm>
            <a:prstGeom prst="roundRect">
              <a:avLst/>
            </a:pr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5" name="TextBox 8"/>
            <p:cNvSpPr txBox="1"/>
            <p:nvPr/>
          </p:nvSpPr>
          <p:spPr>
            <a:xfrm>
              <a:off x="1029774" y="3710737"/>
              <a:ext cx="2061012" cy="1078417"/>
            </a:xfrm>
            <a:prstGeom prst="rect">
              <a:avLst/>
            </a:prstGeom>
            <a:noFill/>
            <a:ln>
              <a:noFill/>
            </a:ln>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大众贡献质量持续评估技术</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cxnSp>
        <p:nvCxnSpPr>
          <p:cNvPr id="5" name="直接箭头连接符 4"/>
          <p:cNvCxnSpPr/>
          <p:nvPr/>
        </p:nvCxnSpPr>
        <p:spPr>
          <a:xfrm>
            <a:off x="5050898" y="3367000"/>
            <a:ext cx="1232207" cy="0"/>
          </a:xfrm>
          <a:prstGeom prst="straightConnector1">
            <a:avLst/>
          </a:prstGeom>
          <a:ln w="19050">
            <a:solidFill>
              <a:srgbClr val="E74E3E"/>
            </a:solidFill>
            <a:tailEnd type="triangle"/>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5050898" y="3385107"/>
            <a:ext cx="1082348" cy="307777"/>
          </a:xfrm>
          <a:prstGeom prst="rect">
            <a:avLst/>
          </a:prstGeom>
          <a:noFill/>
        </p:spPr>
        <p:txBody>
          <a:bodyPr wrap="none" rtlCol="0">
            <a:spAutoFit/>
          </a:bodyPr>
          <a:lstStyle/>
          <a:p>
            <a:r>
              <a:rPr lang="zh-CN" altLang="en-US" sz="1400" dirty="0" smtClean="0">
                <a:solidFill>
                  <a:srgbClr val="FF0000"/>
                </a:solidFill>
                <a:latin typeface="微软雅黑" panose="020B0503020204020204" pitchFamily="34" charset="-122"/>
                <a:ea typeface="微软雅黑" panose="020B0503020204020204" pitchFamily="34" charset="-122"/>
              </a:rPr>
              <a:t>提供数据集</a:t>
            </a:r>
            <a:endParaRPr lang="zh-CN" altLang="en-US" sz="1400" dirty="0">
              <a:solidFill>
                <a:srgbClr val="FF0000"/>
              </a:solidFill>
              <a:latin typeface="微软雅黑" panose="020B0503020204020204" pitchFamily="34" charset="-122"/>
              <a:ea typeface="微软雅黑" panose="020B0503020204020204" pitchFamily="34" charset="-122"/>
            </a:endParaRPr>
          </a:p>
        </p:txBody>
      </p:sp>
      <p:sp>
        <p:nvSpPr>
          <p:cNvPr id="12" name="右大括号 11"/>
          <p:cNvSpPr/>
          <p:nvPr/>
        </p:nvSpPr>
        <p:spPr>
          <a:xfrm>
            <a:off x="4950573" y="4354683"/>
            <a:ext cx="196747" cy="887273"/>
          </a:xfrm>
          <a:prstGeom prst="rightBrace">
            <a:avLst/>
          </a:prstGeom>
          <a:ln w="19050">
            <a:solidFill>
              <a:srgbClr val="E74E3E"/>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n>
                <a:solidFill>
                  <a:srgbClr val="969696"/>
                </a:solidFill>
              </a:ln>
            </a:endParaRPr>
          </a:p>
        </p:txBody>
      </p:sp>
      <p:cxnSp>
        <p:nvCxnSpPr>
          <p:cNvPr id="30" name="直接箭头连接符 29"/>
          <p:cNvCxnSpPr/>
          <p:nvPr/>
        </p:nvCxnSpPr>
        <p:spPr>
          <a:xfrm>
            <a:off x="5142316" y="4795937"/>
            <a:ext cx="1232207" cy="0"/>
          </a:xfrm>
          <a:prstGeom prst="straightConnector1">
            <a:avLst/>
          </a:prstGeom>
          <a:ln w="19050">
            <a:solidFill>
              <a:srgbClr val="E74E3E"/>
            </a:solidFill>
            <a:tailEnd type="triangle"/>
          </a:ln>
        </p:spPr>
        <p:style>
          <a:lnRef idx="1">
            <a:schemeClr val="accent1"/>
          </a:lnRef>
          <a:fillRef idx="0">
            <a:schemeClr val="accent1"/>
          </a:fillRef>
          <a:effectRef idx="0">
            <a:schemeClr val="accent1"/>
          </a:effectRef>
          <a:fontRef idx="minor">
            <a:schemeClr val="tx1"/>
          </a:fontRef>
        </p:style>
      </p:cxnSp>
      <p:sp>
        <p:nvSpPr>
          <p:cNvPr id="32" name="文本框 31"/>
          <p:cNvSpPr txBox="1"/>
          <p:nvPr/>
        </p:nvSpPr>
        <p:spPr>
          <a:xfrm>
            <a:off x="5275612" y="4865058"/>
            <a:ext cx="902811" cy="307777"/>
          </a:xfrm>
          <a:prstGeom prst="rect">
            <a:avLst/>
          </a:prstGeom>
          <a:noFill/>
          <a:ln>
            <a:noFill/>
          </a:ln>
        </p:spPr>
        <p:txBody>
          <a:bodyPr wrap="none" rtlCol="0">
            <a:spAutoFit/>
          </a:bodyPr>
          <a:lstStyle/>
          <a:p>
            <a:r>
              <a:rPr lang="zh-CN" altLang="en-US" sz="1400" dirty="0">
                <a:solidFill>
                  <a:srgbClr val="FF0000"/>
                </a:solidFill>
                <a:latin typeface="微软雅黑" panose="020B0503020204020204" pitchFamily="34" charset="-122"/>
                <a:ea typeface="微软雅黑" panose="020B0503020204020204" pitchFamily="34" charset="-122"/>
              </a:rPr>
              <a:t>质量保证</a:t>
            </a:r>
          </a:p>
        </p:txBody>
      </p:sp>
      <p:graphicFrame>
        <p:nvGraphicFramePr>
          <p:cNvPr id="13" name="图示 12"/>
          <p:cNvGraphicFramePr/>
          <p:nvPr>
            <p:extLst>
              <p:ext uri="{D42A27DB-BD31-4B8C-83A1-F6EECF244321}">
                <p14:modId xmlns:p14="http://schemas.microsoft.com/office/powerpoint/2010/main" val="3956266670"/>
              </p:ext>
            </p:extLst>
          </p:nvPr>
        </p:nvGraphicFramePr>
        <p:xfrm>
          <a:off x="6762923" y="3140994"/>
          <a:ext cx="1336895" cy="198363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4" name="圆角矩形 13"/>
          <p:cNvSpPr/>
          <p:nvPr/>
        </p:nvSpPr>
        <p:spPr>
          <a:xfrm>
            <a:off x="6554709" y="3032907"/>
            <a:ext cx="1783533" cy="2616452"/>
          </a:xfrm>
          <a:prstGeom prst="round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p:cNvSpPr txBox="1"/>
          <p:nvPr/>
        </p:nvSpPr>
        <p:spPr>
          <a:xfrm>
            <a:off x="6708132" y="5214795"/>
            <a:ext cx="1464696" cy="307777"/>
          </a:xfrm>
          <a:prstGeom prst="rect">
            <a:avLst/>
          </a:prstGeom>
          <a:noFill/>
        </p:spPr>
        <p:txBody>
          <a:bodyPr wrap="none" rtlCol="0">
            <a:spAutoFit/>
          </a:bodyPr>
          <a:lstStyle/>
          <a:p>
            <a:r>
              <a:rPr lang="en-US" altLang="zh-CN" sz="1400" dirty="0" smtClean="0">
                <a:solidFill>
                  <a:srgbClr val="0174AB"/>
                </a:solidFill>
                <a:latin typeface="微软雅黑" panose="020B0503020204020204" pitchFamily="34" charset="-122"/>
                <a:ea typeface="微软雅黑" panose="020B0503020204020204" pitchFamily="34" charset="-122"/>
              </a:rPr>
              <a:t>CodePedia</a:t>
            </a:r>
            <a:r>
              <a:rPr lang="zh-CN" altLang="en-US" sz="1400" dirty="0" smtClean="0">
                <a:solidFill>
                  <a:srgbClr val="0174AB"/>
                </a:solidFill>
                <a:latin typeface="微软雅黑" panose="020B0503020204020204" pitchFamily="34" charset="-122"/>
                <a:ea typeface="微软雅黑" panose="020B0503020204020204" pitchFamily="34" charset="-122"/>
              </a:rPr>
              <a:t>平台</a:t>
            </a:r>
            <a:endParaRPr lang="zh-CN" altLang="en-US" sz="1400" dirty="0">
              <a:solidFill>
                <a:srgbClr val="0174AB"/>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23413315"/>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2" presetClass="entr" presetSubtype="1" fill="hold" nodeType="withEffect">
                                  <p:stCondLst>
                                    <p:cond delay="0"/>
                                  </p:stCondLst>
                                  <p:childTnLst>
                                    <p:set>
                                      <p:cBhvr>
                                        <p:cTn id="9" dur="1" fill="hold">
                                          <p:stCondLst>
                                            <p:cond delay="0"/>
                                          </p:stCondLst>
                                        </p:cTn>
                                        <p:tgtEl>
                                          <p:spTgt spid="28">
                                            <p:txEl>
                                              <p:pRg st="0" end="0"/>
                                            </p:txEl>
                                          </p:spTgt>
                                        </p:tgtEl>
                                        <p:attrNameLst>
                                          <p:attrName>style.visibility</p:attrName>
                                        </p:attrNameLst>
                                      </p:cBhvr>
                                      <p:to>
                                        <p:strVal val="visible"/>
                                      </p:to>
                                    </p:set>
                                    <p:animEffect transition="in" filter="wipe(up)">
                                      <p:cBhvr>
                                        <p:cTn id="10" dur="500"/>
                                        <p:tgtEl>
                                          <p:spTgt spid="28">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nodeType="clickEffect">
                                  <p:stCondLst>
                                    <p:cond delay="0"/>
                                  </p:stCondLst>
                                  <p:childTnLst>
                                    <p:set>
                                      <p:cBhvr>
                                        <p:cTn id="14" dur="1" fill="hold">
                                          <p:stCondLst>
                                            <p:cond delay="0"/>
                                          </p:stCondLst>
                                        </p:cTn>
                                        <p:tgtEl>
                                          <p:spTgt spid="28">
                                            <p:txEl>
                                              <p:pRg st="3" end="3"/>
                                            </p:txEl>
                                          </p:spTgt>
                                        </p:tgtEl>
                                        <p:attrNameLst>
                                          <p:attrName>style.visibility</p:attrName>
                                        </p:attrNameLst>
                                      </p:cBhvr>
                                      <p:to>
                                        <p:strVal val="visible"/>
                                      </p:to>
                                    </p:set>
                                    <p:animEffect transition="in" filter="wipe(up)">
                                      <p:cBhvr>
                                        <p:cTn id="15" dur="500"/>
                                        <p:tgtEl>
                                          <p:spTgt spid="28">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nodeType="clickEffect">
                                  <p:stCondLst>
                                    <p:cond delay="0"/>
                                  </p:stCondLst>
                                  <p:childTnLst>
                                    <p:set>
                                      <p:cBhvr>
                                        <p:cTn id="19" dur="1" fill="hold">
                                          <p:stCondLst>
                                            <p:cond delay="0"/>
                                          </p:stCondLst>
                                        </p:cTn>
                                        <p:tgtEl>
                                          <p:spTgt spid="28">
                                            <p:txEl>
                                              <p:pRg st="6" end="6"/>
                                            </p:txEl>
                                          </p:spTgt>
                                        </p:tgtEl>
                                        <p:attrNameLst>
                                          <p:attrName>style.visibility</p:attrName>
                                        </p:attrNameLst>
                                      </p:cBhvr>
                                      <p:to>
                                        <p:strVal val="visible"/>
                                      </p:to>
                                    </p:set>
                                    <p:animEffect transition="in" filter="wipe(up)">
                                      <p:cBhvr>
                                        <p:cTn id="20" dur="500"/>
                                        <p:tgtEl>
                                          <p:spTgt spid="28">
                                            <p:txEl>
                                              <p:pRg st="6" end="6"/>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up)">
                                      <p:cBhvr>
                                        <p:cTn id="25" dur="500"/>
                                        <p:tgtEl>
                                          <p:spTgt spid="13"/>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wipe(up)">
                                      <p:cBhvr>
                                        <p:cTn id="28" dur="500"/>
                                        <p:tgtEl>
                                          <p:spTgt spid="34"/>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up)">
                                      <p:cBhvr>
                                        <p:cTn id="31" dur="500"/>
                                        <p:tgtEl>
                                          <p:spTgt spid="14"/>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wipe(left)">
                                      <p:cBhvr>
                                        <p:cTn id="36" dur="500"/>
                                        <p:tgtEl>
                                          <p:spTgt spid="6"/>
                                        </p:tgtEl>
                                      </p:cBhvr>
                                    </p:animEffect>
                                  </p:childTnLst>
                                </p:cTn>
                              </p:par>
                              <p:par>
                                <p:cTn id="37" presetID="22" presetClass="entr" presetSubtype="8" fill="hold" nodeType="with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wipe(left)">
                                      <p:cBhvr>
                                        <p:cTn id="39" dur="500"/>
                                        <p:tgtEl>
                                          <p:spTgt spid="5"/>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left)">
                                      <p:cBhvr>
                                        <p:cTn id="44" dur="500"/>
                                        <p:tgtEl>
                                          <p:spTgt spid="12"/>
                                        </p:tgtEl>
                                      </p:cBhvr>
                                    </p:animEffect>
                                  </p:childTnLst>
                                </p:cTn>
                              </p:par>
                              <p:par>
                                <p:cTn id="45" presetID="22" presetClass="entr" presetSubtype="8" fill="hold" nodeType="with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wipe(left)">
                                      <p:cBhvr>
                                        <p:cTn id="47" dur="500"/>
                                        <p:tgtEl>
                                          <p:spTgt spid="30"/>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32"/>
                                        </p:tgtEl>
                                        <p:attrNameLst>
                                          <p:attrName>style.visibility</p:attrName>
                                        </p:attrNameLst>
                                      </p:cBhvr>
                                      <p:to>
                                        <p:strVal val="visible"/>
                                      </p:to>
                                    </p:set>
                                    <p:animEffect transition="in" filter="wipe(left)">
                                      <p:cBhvr>
                                        <p:cTn id="50"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P spid="12" grpId="0" animBg="1"/>
      <p:bldP spid="32" grpId="0"/>
      <p:bldGraphic spid="13" grpId="0">
        <p:bldAsOne/>
      </p:bldGraphic>
      <p:bldP spid="14" grpId="0" animBg="1"/>
      <p:bldP spid="34"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矩形 3"/>
          <p:cNvSpPr/>
          <p:nvPr/>
        </p:nvSpPr>
        <p:spPr>
          <a:xfrm>
            <a:off x="0" y="2188320"/>
            <a:ext cx="9144000" cy="2340000"/>
          </a:xfrm>
          <a:prstGeom prst="rect">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3094672" y="2896655"/>
            <a:ext cx="2954655" cy="923330"/>
          </a:xfrm>
          <a:prstGeom prst="rect">
            <a:avLst/>
          </a:prstGeom>
          <a:noFill/>
        </p:spPr>
        <p:txBody>
          <a:bodyPr wrap="none" rtlCol="0">
            <a:spAutoFit/>
          </a:bodyPr>
          <a:lstStyle/>
          <a:p>
            <a:pPr algn="ctr"/>
            <a:r>
              <a:rPr lang="zh-CN" altLang="en-US" sz="5400" b="1" dirty="0">
                <a:solidFill>
                  <a:schemeClr val="bg1"/>
                </a:solidFill>
                <a:latin typeface="微软雅黑" panose="020B0503020204020204" pitchFamily="34" charset="-122"/>
                <a:ea typeface="微软雅黑" panose="020B0503020204020204" pitchFamily="34" charset="-122"/>
              </a:rPr>
              <a:t>相关工作</a:t>
            </a:r>
          </a:p>
        </p:txBody>
      </p:sp>
      <p:sp>
        <p:nvSpPr>
          <p:cNvPr id="17" name="文本框 16"/>
          <p:cNvSpPr txBox="1"/>
          <p:nvPr/>
        </p:nvSpPr>
        <p:spPr>
          <a:xfrm>
            <a:off x="7076661" y="0"/>
            <a:ext cx="2067339" cy="707886"/>
          </a:xfrm>
          <a:prstGeom prst="rect">
            <a:avLst/>
          </a:prstGeom>
          <a:noFill/>
        </p:spPr>
        <p:txBody>
          <a:bodyPr wrap="square" rtlCol="0">
            <a:spAutoFit/>
          </a:bodyPr>
          <a:lstStyle/>
          <a:p>
            <a:r>
              <a:rPr lang="en-US" altLang="zh-HK" sz="4000" b="1" spc="300" dirty="0" smtClean="0">
                <a:solidFill>
                  <a:srgbClr val="0174AB"/>
                </a:solidFill>
                <a:latin typeface="Bradley Hand ITC" panose="03070402050302030203" pitchFamily="66" charset="0"/>
                <a:ea typeface="微软雅黑" panose="020B0503020204020204" pitchFamily="34" charset="-122"/>
              </a:rPr>
              <a:t>Trustie</a:t>
            </a:r>
            <a:endParaRPr lang="zh-HK" altLang="en-US" sz="4000" b="1" spc="300" dirty="0">
              <a:solidFill>
                <a:srgbClr val="0174AB"/>
              </a:solidFill>
              <a:latin typeface="Bradley Hand ITC" panose="03070402050302030203" pitchFamily="66" charset="0"/>
              <a:ea typeface="微软雅黑" panose="020B0503020204020204" pitchFamily="34" charset="-122"/>
            </a:endParaRPr>
          </a:p>
        </p:txBody>
      </p:sp>
      <p:sp>
        <p:nvSpPr>
          <p:cNvPr id="6" name="灯片编号占位符 5"/>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pPr/>
              <a:t>12</a:t>
            </a:fld>
            <a:endParaRPr lang="zh-HK" altLang="en-US" dirty="0">
              <a:solidFill>
                <a:prstClr val="black">
                  <a:tint val="75000"/>
                </a:prstClr>
              </a:solidFill>
            </a:endParaRPr>
          </a:p>
        </p:txBody>
      </p:sp>
    </p:spTree>
    <p:extLst>
      <p:ext uri="{BB962C8B-B14F-4D97-AF65-F5344CB8AC3E}">
        <p14:creationId xmlns:p14="http://schemas.microsoft.com/office/powerpoint/2010/main" val="1782201973"/>
      </p:ext>
    </p:extLst>
  </p:cSld>
  <p:clrMapOvr>
    <a:masterClrMapping/>
  </p:clrMapOvr>
  <p:transition>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文本框 16"/>
          <p:cNvSpPr txBox="1"/>
          <p:nvPr/>
        </p:nvSpPr>
        <p:spPr>
          <a:xfrm>
            <a:off x="6762923"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论文总结</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19" name="矩形 18"/>
          <p:cNvSpPr/>
          <p:nvPr/>
        </p:nvSpPr>
        <p:spPr>
          <a:xfrm>
            <a:off x="0" y="-5822"/>
            <a:ext cx="9159240" cy="707886"/>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sz="2400">
              <a:solidFill>
                <a:schemeClr val="bg1"/>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7071361" y="0"/>
            <a:ext cx="2072640" cy="707886"/>
          </a:xfrm>
          <a:prstGeom prst="rect">
            <a:avLst/>
          </a:prstGeom>
          <a:noFill/>
        </p:spPr>
        <p:txBody>
          <a:bodyPr wrap="square" rtlCol="0">
            <a:spAutoFit/>
          </a:bodyPr>
          <a:lstStyle/>
          <a:p>
            <a:r>
              <a:rPr lang="en-US" altLang="zh-HK" sz="4000" b="1" spc="300" dirty="0" smtClean="0">
                <a:solidFill>
                  <a:schemeClr val="bg1"/>
                </a:solidFill>
                <a:latin typeface="Bradley Hand ITC" panose="03070402050302030203" pitchFamily="66" charset="0"/>
                <a:ea typeface="微软雅黑" panose="020B0503020204020204" pitchFamily="34" charset="-122"/>
              </a:rPr>
              <a:t>Trustie</a:t>
            </a:r>
            <a:endParaRPr lang="zh-HK" altLang="en-US" sz="4000" b="1" spc="300" dirty="0">
              <a:solidFill>
                <a:schemeClr val="bg1"/>
              </a:solidFill>
              <a:latin typeface="Bradley Hand ITC" panose="03070402050302030203" pitchFamily="66" charset="0"/>
              <a:ea typeface="微软雅黑" panose="020B0503020204020204" pitchFamily="34" charset="-122"/>
            </a:endParaRPr>
          </a:p>
        </p:txBody>
      </p:sp>
      <p:sp>
        <p:nvSpPr>
          <p:cNvPr id="24" name="文本框 23"/>
          <p:cNvSpPr txBox="1"/>
          <p:nvPr/>
        </p:nvSpPr>
        <p:spPr>
          <a:xfrm>
            <a:off x="1776011" y="175617"/>
            <a:ext cx="1364394" cy="400110"/>
          </a:xfrm>
          <a:prstGeom prst="rect">
            <a:avLst/>
          </a:prstGeom>
          <a:solidFill>
            <a:schemeClr val="bg1"/>
          </a:solidFill>
          <a:ln>
            <a:solidFill>
              <a:schemeClr val="bg1"/>
            </a:solidFill>
          </a:ln>
        </p:spPr>
        <p:txBody>
          <a:bodyPr wrap="square" rtlCol="0">
            <a:spAutoFit/>
          </a:bodyPr>
          <a:lstStyle/>
          <a:p>
            <a:r>
              <a:rPr lang="zh-CN" altLang="en-US" sz="2000" spc="300" dirty="0" smtClean="0">
                <a:solidFill>
                  <a:srgbClr val="0174AB"/>
                </a:solidFill>
                <a:latin typeface="微软雅黑" panose="020B0503020204020204" pitchFamily="34" charset="-122"/>
                <a:ea typeface="微软雅黑" panose="020B0503020204020204" pitchFamily="34" charset="-122"/>
              </a:rPr>
              <a:t>相关工作</a:t>
            </a:r>
            <a:endParaRPr lang="zh-HK" altLang="en-US" sz="2000" spc="300" dirty="0">
              <a:solidFill>
                <a:srgbClr val="0174AB"/>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3588338" y="175617"/>
            <a:ext cx="1423025"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a:t>
            </a:r>
            <a:r>
              <a:rPr lang="zh-CN" altLang="en-US" sz="2000" spc="300" dirty="0" smtClean="0">
                <a:solidFill>
                  <a:schemeClr val="bg1"/>
                </a:solidFill>
                <a:latin typeface="微软雅黑" panose="020B0503020204020204" pitchFamily="34" charset="-122"/>
                <a:ea typeface="微软雅黑" panose="020B0503020204020204" pitchFamily="34" charset="-122"/>
              </a:rPr>
              <a:t>内容</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5360450" y="175617"/>
            <a:ext cx="1444344"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研究计划</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27" name="燕尾形 26"/>
          <p:cNvSpPr/>
          <p:nvPr/>
        </p:nvSpPr>
        <p:spPr>
          <a:xfrm>
            <a:off x="513648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8" name="燕尾形 27"/>
          <p:cNvSpPr/>
          <p:nvPr/>
        </p:nvSpPr>
        <p:spPr>
          <a:xfrm>
            <a:off x="336437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9" name="燕尾形 28"/>
          <p:cNvSpPr/>
          <p:nvPr/>
        </p:nvSpPr>
        <p:spPr>
          <a:xfrm>
            <a:off x="1552043" y="302394"/>
            <a:ext cx="98851" cy="14655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30" name="文本框 29"/>
          <p:cNvSpPr txBox="1"/>
          <p:nvPr/>
        </p:nvSpPr>
        <p:spPr>
          <a:xfrm>
            <a:off x="56536" y="175617"/>
            <a:ext cx="1370391" cy="400110"/>
          </a:xfrm>
          <a:prstGeom prst="rect">
            <a:avLst/>
          </a:prstGeom>
          <a:noFill/>
        </p:spPr>
        <p:txBody>
          <a:bodyPr wrap="square" rtlCol="0">
            <a:spAutoFit/>
          </a:bodyPr>
          <a:lstStyle/>
          <a:p>
            <a:r>
              <a:rPr lang="zh-CN" altLang="en-US" sz="2000" spc="300" dirty="0" smtClean="0">
                <a:solidFill>
                  <a:schemeClr val="bg1"/>
                </a:solidFill>
                <a:latin typeface="微软雅黑" panose="020B0503020204020204" pitchFamily="34" charset="-122"/>
                <a:ea typeface="微软雅黑" panose="020B0503020204020204" pitchFamily="34" charset="-122"/>
              </a:rPr>
              <a:t>研究背景</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2910" y="890698"/>
            <a:ext cx="9146909" cy="430879"/>
            <a:chOff x="484627" y="933159"/>
            <a:chExt cx="9146909" cy="430879"/>
          </a:xfrm>
        </p:grpSpPr>
        <p:sp>
          <p:nvSpPr>
            <p:cNvPr id="32" name="矩形 31"/>
            <p:cNvSpPr/>
            <p:nvPr/>
          </p:nvSpPr>
          <p:spPr>
            <a:xfrm>
              <a:off x="484627" y="933159"/>
              <a:ext cx="9146909" cy="430879"/>
            </a:xfrm>
            <a:prstGeom prst="rect">
              <a:avLst/>
            </a:prstGeom>
          </p:spPr>
          <p:txBody>
            <a:bodyPr wrap="square" lIns="91431" tIns="45716" rIns="91431" bIns="45716">
              <a:spAutoFit/>
            </a:bodyPr>
            <a:lstStyle/>
            <a:p>
              <a:r>
                <a:rPr lang="en-US" altLang="zh-CN" sz="2200" b="1" dirty="0" smtClean="0">
                  <a:solidFill>
                    <a:schemeClr val="tx1">
                      <a:lumMod val="65000"/>
                      <a:lumOff val="35000"/>
                    </a:schemeClr>
                  </a:solidFill>
                  <a:latin typeface="微软雅黑" pitchFamily="34" charset="-122"/>
                  <a:ea typeface="微软雅黑" pitchFamily="34" charset="-122"/>
                </a:rPr>
                <a:t>Code review</a:t>
              </a:r>
              <a:r>
                <a:rPr lang="zh-CN" altLang="en-US" sz="2200" b="1" dirty="0" smtClean="0">
                  <a:solidFill>
                    <a:schemeClr val="tx1">
                      <a:lumMod val="65000"/>
                      <a:lumOff val="35000"/>
                    </a:schemeClr>
                  </a:solidFill>
                  <a:latin typeface="微软雅黑" pitchFamily="34" charset="-122"/>
                  <a:ea typeface="微软雅黑" pitchFamily="34" charset="-122"/>
                </a:rPr>
                <a:t>的相关研究</a:t>
              </a:r>
              <a:endParaRPr lang="en-US" altLang="zh-CN" sz="2200" b="1" dirty="0">
                <a:solidFill>
                  <a:schemeClr val="tx1">
                    <a:lumMod val="65000"/>
                    <a:lumOff val="35000"/>
                  </a:schemeClr>
                </a:solidFill>
                <a:latin typeface="微软雅黑" pitchFamily="34" charset="-122"/>
                <a:ea typeface="微软雅黑" pitchFamily="34" charset="-122"/>
              </a:endParaRPr>
            </a:p>
          </p:txBody>
        </p:sp>
        <p:cxnSp>
          <p:nvCxnSpPr>
            <p:cNvPr id="33" name="直接连接符 32"/>
            <p:cNvCxnSpPr/>
            <p:nvPr/>
          </p:nvCxnSpPr>
          <p:spPr>
            <a:xfrm>
              <a:off x="499867" y="1009359"/>
              <a:ext cx="0" cy="297125"/>
            </a:xfrm>
            <a:prstGeom prst="line">
              <a:avLst/>
            </a:prstGeom>
            <a:ln w="28575">
              <a:solidFill>
                <a:srgbClr val="E74E3E"/>
              </a:solidFill>
            </a:ln>
          </p:spPr>
          <p:style>
            <a:lnRef idx="1">
              <a:schemeClr val="accent1"/>
            </a:lnRef>
            <a:fillRef idx="0">
              <a:schemeClr val="accent1"/>
            </a:fillRef>
            <a:effectRef idx="0">
              <a:schemeClr val="accent1"/>
            </a:effectRef>
            <a:fontRef idx="minor">
              <a:schemeClr val="tx1"/>
            </a:fontRef>
          </p:style>
        </p:cxnSp>
      </p:grpSp>
      <p:pic>
        <p:nvPicPr>
          <p:cNvPr id="5" name="图片 4"/>
          <p:cNvPicPr>
            <a:picLocks noChangeAspect="1"/>
          </p:cNvPicPr>
          <p:nvPr/>
        </p:nvPicPr>
        <p:blipFill>
          <a:blip r:embed="rId3"/>
          <a:stretch>
            <a:fillRect/>
          </a:stretch>
        </p:blipFill>
        <p:spPr>
          <a:xfrm>
            <a:off x="3439204" y="1749810"/>
            <a:ext cx="1866198" cy="1815904"/>
          </a:xfrm>
          <a:prstGeom prst="rect">
            <a:avLst/>
          </a:prstGeom>
          <a:effectLst>
            <a:outerShdw blurRad="63500" sx="102000" sy="102000" algn="ctr" rotWithShape="0">
              <a:prstClr val="black">
                <a:alpha val="40000"/>
              </a:prstClr>
            </a:outerShdw>
          </a:effectLst>
        </p:spPr>
      </p:pic>
      <p:pic>
        <p:nvPicPr>
          <p:cNvPr id="6" name="图片 5"/>
          <p:cNvPicPr>
            <a:picLocks noChangeAspect="1"/>
          </p:cNvPicPr>
          <p:nvPr/>
        </p:nvPicPr>
        <p:blipFill>
          <a:blip r:embed="rId4"/>
          <a:stretch>
            <a:fillRect/>
          </a:stretch>
        </p:blipFill>
        <p:spPr>
          <a:xfrm>
            <a:off x="3463222" y="3671394"/>
            <a:ext cx="1842180" cy="1845959"/>
          </a:xfrm>
          <a:prstGeom prst="rect">
            <a:avLst/>
          </a:prstGeom>
          <a:effectLst>
            <a:outerShdw blurRad="63500" sx="102000" sy="102000" algn="ctr" rotWithShape="0">
              <a:prstClr val="black">
                <a:alpha val="40000"/>
              </a:prstClr>
            </a:outerShdw>
          </a:effectLst>
        </p:spPr>
      </p:pic>
      <p:pic>
        <p:nvPicPr>
          <p:cNvPr id="9" name="图片 8"/>
          <p:cNvPicPr>
            <a:picLocks noChangeAspect="1"/>
          </p:cNvPicPr>
          <p:nvPr/>
        </p:nvPicPr>
        <p:blipFill>
          <a:blip r:embed="rId5"/>
          <a:stretch>
            <a:fillRect/>
          </a:stretch>
        </p:blipFill>
        <p:spPr>
          <a:xfrm>
            <a:off x="842968" y="4026336"/>
            <a:ext cx="2231664" cy="1488808"/>
          </a:xfrm>
          <a:prstGeom prst="rect">
            <a:avLst/>
          </a:prstGeom>
          <a:effectLst>
            <a:outerShdw blurRad="63500" sx="102000" sy="102000" algn="ctr" rotWithShape="0">
              <a:prstClr val="black">
                <a:alpha val="40000"/>
              </a:prstClr>
            </a:outerShdw>
          </a:effectLst>
        </p:spPr>
      </p:pic>
      <p:pic>
        <p:nvPicPr>
          <p:cNvPr id="10" name="图片 9"/>
          <p:cNvPicPr>
            <a:picLocks noChangeAspect="1"/>
          </p:cNvPicPr>
          <p:nvPr/>
        </p:nvPicPr>
        <p:blipFill>
          <a:blip r:embed="rId6"/>
          <a:stretch>
            <a:fillRect/>
          </a:stretch>
        </p:blipFill>
        <p:spPr>
          <a:xfrm>
            <a:off x="840292" y="1759934"/>
            <a:ext cx="2237016" cy="1576620"/>
          </a:xfrm>
          <a:prstGeom prst="rect">
            <a:avLst/>
          </a:prstGeom>
          <a:effectLst>
            <a:outerShdw blurRad="63500" sx="102000" sy="102000" algn="ctr" rotWithShape="0">
              <a:prstClr val="black">
                <a:alpha val="40000"/>
              </a:prstClr>
            </a:outerShdw>
          </a:effectLst>
        </p:spPr>
      </p:pic>
      <p:sp>
        <p:nvSpPr>
          <p:cNvPr id="41" name="任意多边形 40"/>
          <p:cNvSpPr/>
          <p:nvPr/>
        </p:nvSpPr>
        <p:spPr>
          <a:xfrm>
            <a:off x="433951" y="1298293"/>
            <a:ext cx="4221490" cy="435075"/>
          </a:xfrm>
          <a:custGeom>
            <a:avLst/>
            <a:gdLst>
              <a:gd name="connsiteX0" fmla="*/ 0 w 1991930"/>
              <a:gd name="connsiteY0" fmla="*/ 0 h 1327953"/>
              <a:gd name="connsiteX1" fmla="*/ 1991930 w 1991930"/>
              <a:gd name="connsiteY1" fmla="*/ 0 h 1327953"/>
              <a:gd name="connsiteX2" fmla="*/ 1991930 w 1991930"/>
              <a:gd name="connsiteY2" fmla="*/ 1327953 h 1327953"/>
              <a:gd name="connsiteX3" fmla="*/ 0 w 1991930"/>
              <a:gd name="connsiteY3" fmla="*/ 1327953 h 1327953"/>
              <a:gd name="connsiteX4" fmla="*/ 0 w 1991930"/>
              <a:gd name="connsiteY4" fmla="*/ 0 h 1327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1930" h="1327953">
                <a:moveTo>
                  <a:pt x="0" y="0"/>
                </a:moveTo>
                <a:lnTo>
                  <a:pt x="1991930" y="0"/>
                </a:lnTo>
                <a:lnTo>
                  <a:pt x="1991930" y="1327953"/>
                </a:lnTo>
                <a:lnTo>
                  <a:pt x="0" y="13279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57150" indent="-285750">
              <a:lnSpc>
                <a:spcPct val="90000"/>
              </a:lnSpc>
              <a:spcBef>
                <a:spcPct val="20000"/>
              </a:spcBef>
              <a:spcAft>
                <a:spcPct val="15000"/>
              </a:spcAft>
              <a:buClr>
                <a:schemeClr val="tx1"/>
              </a:buClr>
              <a:buSzPct val="70000"/>
              <a:buFont typeface="Wingdings" panose="05000000000000000000" pitchFamily="2" charset="2"/>
              <a:buChar char="n"/>
            </a:pPr>
            <a:r>
              <a:rPr lang="zh-CN" altLang="en-US" sz="1600" dirty="0" smtClean="0">
                <a:solidFill>
                  <a:schemeClr val="tx1"/>
                </a:solidFill>
                <a:latin typeface="微软雅黑" pitchFamily="34" charset="-122"/>
                <a:ea typeface="微软雅黑" pitchFamily="34" charset="-122"/>
              </a:rPr>
              <a:t>代码审阅过程中审阅者的关注点</a:t>
            </a:r>
            <a:endParaRPr lang="en-US" altLang="zh-CN" sz="1600" dirty="0">
              <a:solidFill>
                <a:schemeClr val="tx1"/>
              </a:solidFill>
              <a:latin typeface="微软雅黑" pitchFamily="34" charset="-122"/>
              <a:ea typeface="微软雅黑" pitchFamily="34" charset="-122"/>
            </a:endParaRPr>
          </a:p>
        </p:txBody>
      </p:sp>
      <p:sp>
        <p:nvSpPr>
          <p:cNvPr id="42" name="任意多边形 41"/>
          <p:cNvSpPr/>
          <p:nvPr/>
        </p:nvSpPr>
        <p:spPr>
          <a:xfrm>
            <a:off x="444011" y="3561079"/>
            <a:ext cx="4221490" cy="435075"/>
          </a:xfrm>
          <a:custGeom>
            <a:avLst/>
            <a:gdLst>
              <a:gd name="connsiteX0" fmla="*/ 0 w 1991930"/>
              <a:gd name="connsiteY0" fmla="*/ 0 h 1327953"/>
              <a:gd name="connsiteX1" fmla="*/ 1991930 w 1991930"/>
              <a:gd name="connsiteY1" fmla="*/ 0 h 1327953"/>
              <a:gd name="connsiteX2" fmla="*/ 1991930 w 1991930"/>
              <a:gd name="connsiteY2" fmla="*/ 1327953 h 1327953"/>
              <a:gd name="connsiteX3" fmla="*/ 0 w 1991930"/>
              <a:gd name="connsiteY3" fmla="*/ 1327953 h 1327953"/>
              <a:gd name="connsiteX4" fmla="*/ 0 w 1991930"/>
              <a:gd name="connsiteY4" fmla="*/ 0 h 1327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1930" h="1327953">
                <a:moveTo>
                  <a:pt x="0" y="0"/>
                </a:moveTo>
                <a:lnTo>
                  <a:pt x="1991930" y="0"/>
                </a:lnTo>
                <a:lnTo>
                  <a:pt x="1991930" y="1327953"/>
                </a:lnTo>
                <a:lnTo>
                  <a:pt x="0" y="13279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57150" indent="-285750">
              <a:lnSpc>
                <a:spcPct val="90000"/>
              </a:lnSpc>
              <a:spcBef>
                <a:spcPct val="20000"/>
              </a:spcBef>
              <a:spcAft>
                <a:spcPct val="15000"/>
              </a:spcAft>
              <a:buClr>
                <a:schemeClr val="tx1"/>
              </a:buClr>
              <a:buSzPct val="70000"/>
              <a:buFont typeface="Wingdings" panose="05000000000000000000" pitchFamily="2" charset="2"/>
              <a:buChar char="n"/>
            </a:pPr>
            <a:r>
              <a:rPr lang="zh-CN" altLang="en-US" sz="1600" dirty="0" smtClean="0">
                <a:solidFill>
                  <a:schemeClr val="tx1"/>
                </a:solidFill>
                <a:latin typeface="微软雅黑" pitchFamily="34" charset="-122"/>
                <a:ea typeface="微软雅黑" pitchFamily="34" charset="-122"/>
              </a:rPr>
              <a:t>代码审阅的实际结果</a:t>
            </a:r>
            <a:endParaRPr lang="en-US" altLang="zh-CN" sz="1600" dirty="0">
              <a:solidFill>
                <a:schemeClr val="tx1"/>
              </a:solidFill>
              <a:latin typeface="微软雅黑" pitchFamily="34" charset="-122"/>
              <a:ea typeface="微软雅黑" pitchFamily="34" charset="-122"/>
            </a:endParaRPr>
          </a:p>
        </p:txBody>
      </p:sp>
      <p:sp>
        <p:nvSpPr>
          <p:cNvPr id="43" name="任意多边形 42"/>
          <p:cNvSpPr/>
          <p:nvPr/>
        </p:nvSpPr>
        <p:spPr>
          <a:xfrm>
            <a:off x="5761369" y="1315714"/>
            <a:ext cx="4221490" cy="435075"/>
          </a:xfrm>
          <a:custGeom>
            <a:avLst/>
            <a:gdLst>
              <a:gd name="connsiteX0" fmla="*/ 0 w 1991930"/>
              <a:gd name="connsiteY0" fmla="*/ 0 h 1327953"/>
              <a:gd name="connsiteX1" fmla="*/ 1991930 w 1991930"/>
              <a:gd name="connsiteY1" fmla="*/ 0 h 1327953"/>
              <a:gd name="connsiteX2" fmla="*/ 1991930 w 1991930"/>
              <a:gd name="connsiteY2" fmla="*/ 1327953 h 1327953"/>
              <a:gd name="connsiteX3" fmla="*/ 0 w 1991930"/>
              <a:gd name="connsiteY3" fmla="*/ 1327953 h 1327953"/>
              <a:gd name="connsiteX4" fmla="*/ 0 w 1991930"/>
              <a:gd name="connsiteY4" fmla="*/ 0 h 1327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1930" h="1327953">
                <a:moveTo>
                  <a:pt x="0" y="0"/>
                </a:moveTo>
                <a:lnTo>
                  <a:pt x="1991930" y="0"/>
                </a:lnTo>
                <a:lnTo>
                  <a:pt x="1991930" y="1327953"/>
                </a:lnTo>
                <a:lnTo>
                  <a:pt x="0" y="13279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285750" indent="-285750">
              <a:lnSpc>
                <a:spcPct val="90000"/>
              </a:lnSpc>
              <a:spcBef>
                <a:spcPct val="20000"/>
              </a:spcBef>
              <a:spcAft>
                <a:spcPct val="15000"/>
              </a:spcAft>
              <a:buClr>
                <a:schemeClr val="tx1"/>
              </a:buClr>
              <a:buSzPct val="70000"/>
              <a:buFont typeface="Wingdings" panose="05000000000000000000" pitchFamily="2" charset="2"/>
              <a:buChar char="n"/>
            </a:pPr>
            <a:r>
              <a:rPr lang="zh-CN" altLang="en-US" sz="1600" dirty="0" smtClean="0">
                <a:solidFill>
                  <a:schemeClr val="tx1"/>
                </a:solidFill>
                <a:latin typeface="微软雅黑" pitchFamily="34" charset="-122"/>
                <a:ea typeface="微软雅黑" pitchFamily="34" charset="-122"/>
              </a:rPr>
              <a:t>代码审阅任务自动化</a:t>
            </a:r>
            <a:endParaRPr lang="en-US" altLang="zh-CN" sz="1600" dirty="0">
              <a:solidFill>
                <a:schemeClr val="tx1"/>
              </a:solidFill>
              <a:latin typeface="微软雅黑" pitchFamily="34" charset="-122"/>
              <a:ea typeface="微软雅黑" pitchFamily="34" charset="-122"/>
            </a:endParaRPr>
          </a:p>
        </p:txBody>
      </p:sp>
      <p:pic>
        <p:nvPicPr>
          <p:cNvPr id="2" name="图片 1"/>
          <p:cNvPicPr>
            <a:picLocks noChangeAspect="1"/>
          </p:cNvPicPr>
          <p:nvPr/>
        </p:nvPicPr>
        <p:blipFill>
          <a:blip r:embed="rId7"/>
          <a:stretch>
            <a:fillRect/>
          </a:stretch>
        </p:blipFill>
        <p:spPr>
          <a:xfrm>
            <a:off x="6002528" y="4873824"/>
            <a:ext cx="2816189" cy="1818046"/>
          </a:xfrm>
          <a:prstGeom prst="rect">
            <a:avLst/>
          </a:prstGeom>
          <a:effectLst>
            <a:outerShdw blurRad="63500" sx="102000" sy="102000" algn="ctr" rotWithShape="0">
              <a:prstClr val="black">
                <a:alpha val="40000"/>
              </a:prstClr>
            </a:outerShdw>
          </a:effectLst>
        </p:spPr>
      </p:pic>
      <p:pic>
        <p:nvPicPr>
          <p:cNvPr id="3" name="图片 2"/>
          <p:cNvPicPr>
            <a:picLocks noChangeAspect="1"/>
          </p:cNvPicPr>
          <p:nvPr/>
        </p:nvPicPr>
        <p:blipFill>
          <a:blip r:embed="rId8"/>
          <a:stretch>
            <a:fillRect/>
          </a:stretch>
        </p:blipFill>
        <p:spPr>
          <a:xfrm>
            <a:off x="6019839" y="2008397"/>
            <a:ext cx="2048544" cy="2292647"/>
          </a:xfrm>
          <a:prstGeom prst="rect">
            <a:avLst/>
          </a:prstGeom>
          <a:effectLst>
            <a:outerShdw blurRad="63500" sx="102000" sy="102000" algn="ctr" rotWithShape="0">
              <a:prstClr val="black">
                <a:alpha val="40000"/>
              </a:prstClr>
            </a:outerShdw>
          </a:effectLst>
        </p:spPr>
      </p:pic>
      <p:sp>
        <p:nvSpPr>
          <p:cNvPr id="58" name="任意多边形 57"/>
          <p:cNvSpPr/>
          <p:nvPr/>
        </p:nvSpPr>
        <p:spPr>
          <a:xfrm>
            <a:off x="5771429" y="4509216"/>
            <a:ext cx="3057348" cy="435075"/>
          </a:xfrm>
          <a:custGeom>
            <a:avLst/>
            <a:gdLst>
              <a:gd name="connsiteX0" fmla="*/ 0 w 1991930"/>
              <a:gd name="connsiteY0" fmla="*/ 0 h 1327953"/>
              <a:gd name="connsiteX1" fmla="*/ 1991930 w 1991930"/>
              <a:gd name="connsiteY1" fmla="*/ 0 h 1327953"/>
              <a:gd name="connsiteX2" fmla="*/ 1991930 w 1991930"/>
              <a:gd name="connsiteY2" fmla="*/ 1327953 h 1327953"/>
              <a:gd name="connsiteX3" fmla="*/ 0 w 1991930"/>
              <a:gd name="connsiteY3" fmla="*/ 1327953 h 1327953"/>
              <a:gd name="connsiteX4" fmla="*/ 0 w 1991930"/>
              <a:gd name="connsiteY4" fmla="*/ 0 h 1327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1930" h="1327953">
                <a:moveTo>
                  <a:pt x="0" y="0"/>
                </a:moveTo>
                <a:lnTo>
                  <a:pt x="1991930" y="0"/>
                </a:lnTo>
                <a:lnTo>
                  <a:pt x="1991930" y="1327953"/>
                </a:lnTo>
                <a:lnTo>
                  <a:pt x="0" y="13279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400050" lvl="1" indent="-171450">
              <a:lnSpc>
                <a:spcPct val="90000"/>
              </a:lnSpc>
              <a:spcBef>
                <a:spcPct val="20000"/>
              </a:spcBef>
              <a:spcAft>
                <a:spcPct val="15000"/>
              </a:spcAft>
              <a:buClr>
                <a:schemeClr val="tx1"/>
              </a:buClr>
              <a:buSzPct val="70000"/>
              <a:buFont typeface="Wingdings" panose="05000000000000000000" pitchFamily="2" charset="2"/>
              <a:buChar char="ü"/>
            </a:pPr>
            <a:r>
              <a:rPr lang="zh-CN" altLang="en-US" sz="1200" dirty="0" smtClean="0">
                <a:solidFill>
                  <a:schemeClr val="tx1"/>
                </a:solidFill>
                <a:latin typeface="微软雅黑" pitchFamily="34" charset="-122"/>
                <a:ea typeface="微软雅黑" pitchFamily="34" charset="-122"/>
              </a:rPr>
              <a:t>代码审阅人推荐</a:t>
            </a:r>
            <a:endParaRPr lang="en-US" altLang="zh-CN" sz="1200" dirty="0">
              <a:solidFill>
                <a:schemeClr val="tx1"/>
              </a:solidFill>
              <a:latin typeface="微软雅黑" pitchFamily="34" charset="-122"/>
              <a:ea typeface="微软雅黑" pitchFamily="34" charset="-122"/>
            </a:endParaRPr>
          </a:p>
        </p:txBody>
      </p:sp>
      <p:sp>
        <p:nvSpPr>
          <p:cNvPr id="63" name="任意多边形 62"/>
          <p:cNvSpPr/>
          <p:nvPr/>
        </p:nvSpPr>
        <p:spPr>
          <a:xfrm>
            <a:off x="5771429" y="1617516"/>
            <a:ext cx="3353992" cy="435075"/>
          </a:xfrm>
          <a:custGeom>
            <a:avLst/>
            <a:gdLst>
              <a:gd name="connsiteX0" fmla="*/ 0 w 1991930"/>
              <a:gd name="connsiteY0" fmla="*/ 0 h 1327953"/>
              <a:gd name="connsiteX1" fmla="*/ 1991930 w 1991930"/>
              <a:gd name="connsiteY1" fmla="*/ 0 h 1327953"/>
              <a:gd name="connsiteX2" fmla="*/ 1991930 w 1991930"/>
              <a:gd name="connsiteY2" fmla="*/ 1327953 h 1327953"/>
              <a:gd name="connsiteX3" fmla="*/ 0 w 1991930"/>
              <a:gd name="connsiteY3" fmla="*/ 1327953 h 1327953"/>
              <a:gd name="connsiteX4" fmla="*/ 0 w 1991930"/>
              <a:gd name="connsiteY4" fmla="*/ 0 h 1327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1930" h="1327953">
                <a:moveTo>
                  <a:pt x="0" y="0"/>
                </a:moveTo>
                <a:lnTo>
                  <a:pt x="1991930" y="0"/>
                </a:lnTo>
                <a:lnTo>
                  <a:pt x="1991930" y="1327953"/>
                </a:lnTo>
                <a:lnTo>
                  <a:pt x="0" y="13279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400050" lvl="1" indent="-171450">
              <a:lnSpc>
                <a:spcPct val="90000"/>
              </a:lnSpc>
              <a:spcBef>
                <a:spcPct val="20000"/>
              </a:spcBef>
              <a:spcAft>
                <a:spcPct val="15000"/>
              </a:spcAft>
              <a:buClr>
                <a:schemeClr val="tx1"/>
              </a:buClr>
              <a:buSzPct val="70000"/>
              <a:buFont typeface="Wingdings" panose="05000000000000000000" pitchFamily="2" charset="2"/>
              <a:buChar char="ü"/>
            </a:pPr>
            <a:r>
              <a:rPr lang="zh-CN" altLang="en-US" sz="1200" dirty="0" smtClean="0">
                <a:solidFill>
                  <a:schemeClr val="tx1"/>
                </a:solidFill>
                <a:latin typeface="微软雅黑" pitchFamily="34" charset="-122"/>
                <a:ea typeface="微软雅黑" pitchFamily="34" charset="-122"/>
              </a:rPr>
              <a:t>代码审阅优先级</a:t>
            </a:r>
            <a:endParaRPr lang="en-US" altLang="zh-CN" sz="1200" dirty="0">
              <a:solidFill>
                <a:schemeClr val="tx1"/>
              </a:solidFill>
              <a:latin typeface="微软雅黑" pitchFamily="34" charset="-122"/>
              <a:ea typeface="微软雅黑" pitchFamily="34" charset="-122"/>
            </a:endParaRPr>
          </a:p>
        </p:txBody>
      </p:sp>
      <p:sp>
        <p:nvSpPr>
          <p:cNvPr id="44" name="任意多边形 43"/>
          <p:cNvSpPr/>
          <p:nvPr/>
        </p:nvSpPr>
        <p:spPr>
          <a:xfrm>
            <a:off x="444011" y="5823866"/>
            <a:ext cx="4636274" cy="868004"/>
          </a:xfrm>
          <a:custGeom>
            <a:avLst/>
            <a:gdLst>
              <a:gd name="connsiteX0" fmla="*/ 0 w 1991930"/>
              <a:gd name="connsiteY0" fmla="*/ 0 h 1327953"/>
              <a:gd name="connsiteX1" fmla="*/ 1991930 w 1991930"/>
              <a:gd name="connsiteY1" fmla="*/ 0 h 1327953"/>
              <a:gd name="connsiteX2" fmla="*/ 1991930 w 1991930"/>
              <a:gd name="connsiteY2" fmla="*/ 1327953 h 1327953"/>
              <a:gd name="connsiteX3" fmla="*/ 0 w 1991930"/>
              <a:gd name="connsiteY3" fmla="*/ 1327953 h 1327953"/>
              <a:gd name="connsiteX4" fmla="*/ 0 w 1991930"/>
              <a:gd name="connsiteY4" fmla="*/ 0 h 1327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1930" h="1327953">
                <a:moveTo>
                  <a:pt x="0" y="0"/>
                </a:moveTo>
                <a:lnTo>
                  <a:pt x="1991930" y="0"/>
                </a:lnTo>
                <a:lnTo>
                  <a:pt x="1991930" y="1327953"/>
                </a:lnTo>
                <a:lnTo>
                  <a:pt x="0" y="13279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171450" indent="-171450">
              <a:lnSpc>
                <a:spcPct val="90000"/>
              </a:lnSpc>
              <a:spcBef>
                <a:spcPct val="20000"/>
              </a:spcBef>
              <a:spcAft>
                <a:spcPct val="15000"/>
              </a:spcAft>
              <a:buClr>
                <a:schemeClr val="tx1"/>
              </a:buClr>
              <a:buSzPct val="70000"/>
              <a:buFont typeface="Wingdings" panose="05000000000000000000" pitchFamily="2" charset="2"/>
              <a:buChar char="Ø"/>
            </a:pPr>
            <a:r>
              <a:rPr lang="en-US" altLang="zh-CN" sz="900" dirty="0">
                <a:solidFill>
                  <a:schemeClr val="tx1">
                    <a:lumMod val="65000"/>
                    <a:lumOff val="35000"/>
                  </a:schemeClr>
                </a:solidFill>
                <a:latin typeface="微软雅黑" pitchFamily="34" charset="-122"/>
                <a:ea typeface="微软雅黑" pitchFamily="34" charset="-122"/>
              </a:rPr>
              <a:t>Expectations , Outcomes , and Challenges of Modern Code </a:t>
            </a:r>
            <a:r>
              <a:rPr lang="en-US" altLang="zh-CN" sz="900" dirty="0" smtClean="0">
                <a:solidFill>
                  <a:schemeClr val="tx1">
                    <a:lumMod val="65000"/>
                    <a:lumOff val="35000"/>
                  </a:schemeClr>
                </a:solidFill>
                <a:latin typeface="微软雅黑" pitchFamily="34" charset="-122"/>
                <a:ea typeface="微软雅黑" pitchFamily="34" charset="-122"/>
              </a:rPr>
              <a:t>Review 2013</a:t>
            </a:r>
          </a:p>
          <a:p>
            <a:pPr marL="171450" indent="-171450">
              <a:lnSpc>
                <a:spcPct val="90000"/>
              </a:lnSpc>
              <a:spcBef>
                <a:spcPct val="20000"/>
              </a:spcBef>
              <a:spcAft>
                <a:spcPct val="15000"/>
              </a:spcAft>
              <a:buClr>
                <a:schemeClr val="tx1"/>
              </a:buClr>
              <a:buSzPct val="70000"/>
              <a:buFont typeface="Wingdings" panose="05000000000000000000" pitchFamily="2" charset="2"/>
              <a:buChar char="Ø"/>
            </a:pPr>
            <a:r>
              <a:rPr lang="en-US" altLang="zh-CN" sz="900" dirty="0">
                <a:solidFill>
                  <a:schemeClr val="tx1">
                    <a:lumMod val="65000"/>
                    <a:lumOff val="35000"/>
                  </a:schemeClr>
                </a:solidFill>
                <a:latin typeface="微软雅黑" pitchFamily="34" charset="-122"/>
                <a:ea typeface="微软雅黑" pitchFamily="34" charset="-122"/>
              </a:rPr>
              <a:t>Work Practices and Challenges in Pull-Based Development   </a:t>
            </a:r>
            <a:r>
              <a:rPr lang="en-US" altLang="zh-CN" sz="900" dirty="0" smtClean="0">
                <a:solidFill>
                  <a:schemeClr val="tx1">
                    <a:lumMod val="65000"/>
                    <a:lumOff val="35000"/>
                  </a:schemeClr>
                </a:solidFill>
                <a:latin typeface="微软雅黑" pitchFamily="34" charset="-122"/>
                <a:ea typeface="微软雅黑" pitchFamily="34" charset="-122"/>
              </a:rPr>
              <a:t>2014</a:t>
            </a:r>
          </a:p>
          <a:p>
            <a:pPr marL="171450" indent="-171450">
              <a:lnSpc>
                <a:spcPct val="90000"/>
              </a:lnSpc>
              <a:spcBef>
                <a:spcPct val="20000"/>
              </a:spcBef>
              <a:spcAft>
                <a:spcPct val="15000"/>
              </a:spcAft>
              <a:buClr>
                <a:schemeClr val="tx1"/>
              </a:buClr>
              <a:buSzPct val="70000"/>
              <a:buFont typeface="Wingdings" panose="05000000000000000000" pitchFamily="2" charset="2"/>
              <a:buChar char="Ø"/>
            </a:pPr>
            <a:r>
              <a:rPr lang="en-US" altLang="zh-CN" sz="900" dirty="0" smtClean="0">
                <a:solidFill>
                  <a:schemeClr val="tx1">
                    <a:lumMod val="65000"/>
                    <a:lumOff val="35000"/>
                  </a:schemeClr>
                </a:solidFill>
                <a:latin typeface="微软雅黑" pitchFamily="34" charset="-122"/>
                <a:ea typeface="微软雅黑" pitchFamily="34" charset="-122"/>
              </a:rPr>
              <a:t>Let's </a:t>
            </a:r>
            <a:r>
              <a:rPr lang="en-US" altLang="zh-CN" sz="900" dirty="0">
                <a:solidFill>
                  <a:schemeClr val="tx1">
                    <a:lumMod val="65000"/>
                    <a:lumOff val="35000"/>
                  </a:schemeClr>
                </a:solidFill>
                <a:latin typeface="微软雅黑" pitchFamily="34" charset="-122"/>
                <a:ea typeface="微软雅黑" pitchFamily="34" charset="-122"/>
              </a:rPr>
              <a:t>talk about it: evaluating contributions through discussion in GitHub 2015</a:t>
            </a:r>
          </a:p>
          <a:p>
            <a:pPr marL="171450" indent="-171450">
              <a:lnSpc>
                <a:spcPct val="90000"/>
              </a:lnSpc>
              <a:spcBef>
                <a:spcPct val="20000"/>
              </a:spcBef>
              <a:spcAft>
                <a:spcPct val="15000"/>
              </a:spcAft>
              <a:buClr>
                <a:schemeClr val="tx1"/>
              </a:buClr>
              <a:buSzPct val="70000"/>
              <a:buFont typeface="Wingdings" panose="05000000000000000000" pitchFamily="2" charset="2"/>
              <a:buChar char="Ø"/>
            </a:pPr>
            <a:r>
              <a:rPr lang="en-US" altLang="zh-CN" sz="900" dirty="0" smtClean="0">
                <a:solidFill>
                  <a:schemeClr val="tx1">
                    <a:lumMod val="65000"/>
                    <a:lumOff val="35000"/>
                  </a:schemeClr>
                </a:solidFill>
                <a:latin typeface="微软雅黑" pitchFamily="34" charset="-122"/>
                <a:ea typeface="微软雅黑" pitchFamily="34" charset="-122"/>
              </a:rPr>
              <a:t>Automatically </a:t>
            </a:r>
            <a:r>
              <a:rPr lang="en-US" altLang="zh-CN" sz="900" dirty="0">
                <a:solidFill>
                  <a:schemeClr val="tx1">
                    <a:lumMod val="65000"/>
                    <a:lumOff val="35000"/>
                  </a:schemeClr>
                </a:solidFill>
                <a:latin typeface="微软雅黑" pitchFamily="34" charset="-122"/>
                <a:ea typeface="微软雅黑" pitchFamily="34" charset="-122"/>
              </a:rPr>
              <a:t>Prioritizing Pull Requests  </a:t>
            </a:r>
            <a:r>
              <a:rPr lang="en-US" altLang="zh-CN" sz="900" dirty="0" smtClean="0">
                <a:solidFill>
                  <a:schemeClr val="tx1">
                    <a:lumMod val="65000"/>
                    <a:lumOff val="35000"/>
                  </a:schemeClr>
                </a:solidFill>
                <a:latin typeface="微软雅黑" pitchFamily="34" charset="-122"/>
                <a:ea typeface="微软雅黑" pitchFamily="34" charset="-122"/>
              </a:rPr>
              <a:t>2015</a:t>
            </a:r>
          </a:p>
          <a:p>
            <a:pPr marL="171450" indent="-171450">
              <a:lnSpc>
                <a:spcPct val="90000"/>
              </a:lnSpc>
              <a:spcBef>
                <a:spcPct val="20000"/>
              </a:spcBef>
              <a:spcAft>
                <a:spcPct val="15000"/>
              </a:spcAft>
              <a:buClr>
                <a:schemeClr val="tx1"/>
              </a:buClr>
              <a:buSzPct val="70000"/>
              <a:buFont typeface="Wingdings" panose="05000000000000000000" pitchFamily="2" charset="2"/>
              <a:buChar char="Ø"/>
            </a:pPr>
            <a:r>
              <a:rPr lang="en-US" altLang="zh-CN" sz="900" dirty="0">
                <a:solidFill>
                  <a:schemeClr val="tx1">
                    <a:lumMod val="65000"/>
                    <a:lumOff val="35000"/>
                  </a:schemeClr>
                </a:solidFill>
                <a:latin typeface="微软雅黑" pitchFamily="34" charset="-122"/>
                <a:ea typeface="微软雅黑" pitchFamily="34" charset="-122"/>
              </a:rPr>
              <a:t>Reviewer Recommender of Pull-Requests in GitHub </a:t>
            </a:r>
            <a:r>
              <a:rPr lang="en-US" altLang="zh-CN" sz="900" dirty="0" smtClean="0">
                <a:solidFill>
                  <a:schemeClr val="tx1">
                    <a:lumMod val="65000"/>
                    <a:lumOff val="35000"/>
                  </a:schemeClr>
                </a:solidFill>
                <a:latin typeface="微软雅黑" pitchFamily="34" charset="-122"/>
                <a:ea typeface="微软雅黑" pitchFamily="34" charset="-122"/>
              </a:rPr>
              <a:t>2016</a:t>
            </a:r>
            <a:endParaRPr lang="en-US" altLang="zh-CN" sz="900" dirty="0">
              <a:solidFill>
                <a:schemeClr val="tx1">
                  <a:lumMod val="65000"/>
                  <a:lumOff val="35000"/>
                </a:schemeClr>
              </a:solidFill>
              <a:latin typeface="微软雅黑" pitchFamily="34" charset="-122"/>
              <a:ea typeface="微软雅黑" pitchFamily="34" charset="-122"/>
            </a:endParaRPr>
          </a:p>
        </p:txBody>
      </p:sp>
      <p:sp>
        <p:nvSpPr>
          <p:cNvPr id="34" name="灯片编号占位符 5"/>
          <p:cNvSpPr>
            <a:spLocks noGrp="1"/>
          </p:cNvSpPr>
          <p:nvPr>
            <p:ph type="sldNum" sz="quarter" idx="12"/>
          </p:nvPr>
        </p:nvSpPr>
        <p:spPr>
          <a:xfrm>
            <a:off x="7086600" y="6610120"/>
            <a:ext cx="2057400" cy="247880"/>
          </a:xfrm>
        </p:spPr>
        <p:txBody>
          <a:bodyPr/>
          <a:lstStyle/>
          <a:p>
            <a:r>
              <a:rPr lang="en-US" altLang="zh-HK" dirty="0" smtClean="0">
                <a:solidFill>
                  <a:prstClr val="black">
                    <a:tint val="75000"/>
                  </a:prstClr>
                </a:solidFill>
              </a:rPr>
              <a:t>12</a:t>
            </a:r>
            <a:endParaRPr lang="zh-HK" altLang="en-US" dirty="0">
              <a:solidFill>
                <a:prstClr val="black">
                  <a:tint val="75000"/>
                </a:prstClr>
              </a:solidFill>
            </a:endParaRPr>
          </a:p>
        </p:txBody>
      </p:sp>
    </p:spTree>
    <p:extLst>
      <p:ext uri="{BB962C8B-B14F-4D97-AF65-F5344CB8AC3E}">
        <p14:creationId xmlns:p14="http://schemas.microsoft.com/office/powerpoint/2010/main" val="273659585"/>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up)">
                                      <p:cBhvr>
                                        <p:cTn id="7" dur="500"/>
                                        <p:tgtEl>
                                          <p:spTgt spid="41"/>
                                        </p:tgtEl>
                                      </p:cBhvr>
                                    </p:animEffect>
                                  </p:childTnLst>
                                </p:cTn>
                              </p:par>
                              <p:par>
                                <p:cTn id="8" presetID="22" presetClass="entr" presetSubtype="4" fill="hold" nodeType="withEffect">
                                  <p:stCondLst>
                                    <p:cond delay="0"/>
                                  </p:stCondLst>
                                  <p:childTnLst>
                                    <p:set>
                                      <p:cBhvr>
                                        <p:cTn id="9" dur="1" fill="hold">
                                          <p:stCondLst>
                                            <p:cond delay="0"/>
                                          </p:stCondLst>
                                        </p:cTn>
                                        <p:tgtEl>
                                          <p:spTgt spid="44">
                                            <p:txEl>
                                              <p:pRg st="0" end="0"/>
                                            </p:txEl>
                                          </p:spTgt>
                                        </p:tgtEl>
                                        <p:attrNameLst>
                                          <p:attrName>style.visibility</p:attrName>
                                        </p:attrNameLst>
                                      </p:cBhvr>
                                      <p:to>
                                        <p:strVal val="visible"/>
                                      </p:to>
                                    </p:set>
                                    <p:animEffect transition="in" filter="wipe(down)">
                                      <p:cBhvr>
                                        <p:cTn id="10" dur="500"/>
                                        <p:tgtEl>
                                          <p:spTgt spid="44">
                                            <p:txEl>
                                              <p:pRg st="0" end="0"/>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44">
                                            <p:txEl>
                                              <p:pRg st="1" end="1"/>
                                            </p:txEl>
                                          </p:spTgt>
                                        </p:tgtEl>
                                        <p:attrNameLst>
                                          <p:attrName>style.visibility</p:attrName>
                                        </p:attrNameLst>
                                      </p:cBhvr>
                                      <p:to>
                                        <p:strVal val="visible"/>
                                      </p:to>
                                    </p:set>
                                    <p:animEffect transition="in" filter="wipe(down)">
                                      <p:cBhvr>
                                        <p:cTn id="13" dur="500"/>
                                        <p:tgtEl>
                                          <p:spTgt spid="44">
                                            <p:txEl>
                                              <p:pRg st="1" end="1"/>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44">
                                            <p:txEl>
                                              <p:pRg st="2" end="2"/>
                                            </p:txEl>
                                          </p:spTgt>
                                        </p:tgtEl>
                                        <p:attrNameLst>
                                          <p:attrName>style.visibility</p:attrName>
                                        </p:attrNameLst>
                                      </p:cBhvr>
                                      <p:to>
                                        <p:strVal val="visible"/>
                                      </p:to>
                                    </p:set>
                                    <p:animEffect transition="in" filter="wipe(down)">
                                      <p:cBhvr>
                                        <p:cTn id="16" dur="500"/>
                                        <p:tgtEl>
                                          <p:spTgt spid="44">
                                            <p:txEl>
                                              <p:pRg st="2" end="2"/>
                                            </p:txEl>
                                          </p:spTgt>
                                        </p:tgtEl>
                                      </p:cBhvr>
                                    </p:animEffect>
                                  </p:childTnLst>
                                </p:cTn>
                              </p:par>
                              <p:par>
                                <p:cTn id="17" presetID="22" presetClass="entr" presetSubtype="1"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up)">
                                      <p:cBhvr>
                                        <p:cTn id="19" dur="500"/>
                                        <p:tgtEl>
                                          <p:spTgt spid="10"/>
                                        </p:tgtEl>
                                      </p:cBhvr>
                                    </p:animEffect>
                                  </p:childTnLst>
                                </p:cTn>
                              </p:par>
                              <p:par>
                                <p:cTn id="20" presetID="22" presetClass="entr" presetSubtype="1"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up)">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wipe(up)">
                                      <p:cBhvr>
                                        <p:cTn id="27" dur="500"/>
                                        <p:tgtEl>
                                          <p:spTgt spid="42"/>
                                        </p:tgtEl>
                                      </p:cBhvr>
                                    </p:animEffect>
                                  </p:childTnLst>
                                </p:cTn>
                              </p:par>
                              <p:par>
                                <p:cTn id="28" presetID="22" presetClass="entr" presetSubtype="1" fill="hold" nodeType="with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up)">
                                      <p:cBhvr>
                                        <p:cTn id="30" dur="500"/>
                                        <p:tgtEl>
                                          <p:spTgt spid="9"/>
                                        </p:tgtEl>
                                      </p:cBhvr>
                                    </p:animEffect>
                                  </p:childTnLst>
                                </p:cTn>
                              </p:par>
                              <p:par>
                                <p:cTn id="31" presetID="22" presetClass="entr" presetSubtype="1" fill="hold" nodeType="with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up)">
                                      <p:cBhvr>
                                        <p:cTn id="33" dur="500"/>
                                        <p:tgtEl>
                                          <p:spTgt spid="6"/>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grpId="0" nodeType="clickEffect">
                                  <p:stCondLst>
                                    <p:cond delay="0"/>
                                  </p:stCondLst>
                                  <p:childTnLst>
                                    <p:set>
                                      <p:cBhvr>
                                        <p:cTn id="37" dur="1" fill="hold">
                                          <p:stCondLst>
                                            <p:cond delay="0"/>
                                          </p:stCondLst>
                                        </p:cTn>
                                        <p:tgtEl>
                                          <p:spTgt spid="43"/>
                                        </p:tgtEl>
                                        <p:attrNameLst>
                                          <p:attrName>style.visibility</p:attrName>
                                        </p:attrNameLst>
                                      </p:cBhvr>
                                      <p:to>
                                        <p:strVal val="visible"/>
                                      </p:to>
                                    </p:set>
                                    <p:animEffect transition="in" filter="wipe(up)">
                                      <p:cBhvr>
                                        <p:cTn id="38" dur="500"/>
                                        <p:tgtEl>
                                          <p:spTgt spid="43"/>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1" fill="hold" grpId="0" nodeType="clickEffect">
                                  <p:stCondLst>
                                    <p:cond delay="0"/>
                                  </p:stCondLst>
                                  <p:childTnLst>
                                    <p:set>
                                      <p:cBhvr>
                                        <p:cTn id="42" dur="1" fill="hold">
                                          <p:stCondLst>
                                            <p:cond delay="0"/>
                                          </p:stCondLst>
                                        </p:cTn>
                                        <p:tgtEl>
                                          <p:spTgt spid="63"/>
                                        </p:tgtEl>
                                        <p:attrNameLst>
                                          <p:attrName>style.visibility</p:attrName>
                                        </p:attrNameLst>
                                      </p:cBhvr>
                                      <p:to>
                                        <p:strVal val="visible"/>
                                      </p:to>
                                    </p:set>
                                    <p:animEffect transition="in" filter="wipe(up)">
                                      <p:cBhvr>
                                        <p:cTn id="43" dur="500"/>
                                        <p:tgtEl>
                                          <p:spTgt spid="63"/>
                                        </p:tgtEl>
                                      </p:cBhvr>
                                    </p:animEffect>
                                  </p:childTnLst>
                                </p:cTn>
                              </p:par>
                              <p:par>
                                <p:cTn id="44" presetID="22" presetClass="entr" presetSubtype="1" fill="hold" nodeType="withEffect">
                                  <p:stCondLst>
                                    <p:cond delay="0"/>
                                  </p:stCondLst>
                                  <p:childTnLst>
                                    <p:set>
                                      <p:cBhvr>
                                        <p:cTn id="45" dur="1" fill="hold">
                                          <p:stCondLst>
                                            <p:cond delay="0"/>
                                          </p:stCondLst>
                                        </p:cTn>
                                        <p:tgtEl>
                                          <p:spTgt spid="3"/>
                                        </p:tgtEl>
                                        <p:attrNameLst>
                                          <p:attrName>style.visibility</p:attrName>
                                        </p:attrNameLst>
                                      </p:cBhvr>
                                      <p:to>
                                        <p:strVal val="visible"/>
                                      </p:to>
                                    </p:set>
                                    <p:animEffect transition="in" filter="wipe(up)">
                                      <p:cBhvr>
                                        <p:cTn id="46" dur="500"/>
                                        <p:tgtEl>
                                          <p:spTgt spid="3"/>
                                        </p:tgtEl>
                                      </p:cBhvr>
                                    </p:animEffect>
                                  </p:childTnLst>
                                </p:cTn>
                              </p:par>
                              <p:par>
                                <p:cTn id="47" presetID="22" presetClass="entr" presetSubtype="4" fill="hold" nodeType="withEffect">
                                  <p:stCondLst>
                                    <p:cond delay="0"/>
                                  </p:stCondLst>
                                  <p:childTnLst>
                                    <p:set>
                                      <p:cBhvr>
                                        <p:cTn id="48" dur="1" fill="hold">
                                          <p:stCondLst>
                                            <p:cond delay="0"/>
                                          </p:stCondLst>
                                        </p:cTn>
                                        <p:tgtEl>
                                          <p:spTgt spid="44">
                                            <p:txEl>
                                              <p:pRg st="3" end="3"/>
                                            </p:txEl>
                                          </p:spTgt>
                                        </p:tgtEl>
                                        <p:attrNameLst>
                                          <p:attrName>style.visibility</p:attrName>
                                        </p:attrNameLst>
                                      </p:cBhvr>
                                      <p:to>
                                        <p:strVal val="visible"/>
                                      </p:to>
                                    </p:set>
                                    <p:animEffect transition="in" filter="wipe(down)">
                                      <p:cBhvr>
                                        <p:cTn id="49" dur="500"/>
                                        <p:tgtEl>
                                          <p:spTgt spid="44">
                                            <p:txEl>
                                              <p:pRg st="3" end="3"/>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1" fill="hold" grpId="0" nodeType="clickEffect">
                                  <p:stCondLst>
                                    <p:cond delay="0"/>
                                  </p:stCondLst>
                                  <p:childTnLst>
                                    <p:set>
                                      <p:cBhvr>
                                        <p:cTn id="53" dur="1" fill="hold">
                                          <p:stCondLst>
                                            <p:cond delay="0"/>
                                          </p:stCondLst>
                                        </p:cTn>
                                        <p:tgtEl>
                                          <p:spTgt spid="58"/>
                                        </p:tgtEl>
                                        <p:attrNameLst>
                                          <p:attrName>style.visibility</p:attrName>
                                        </p:attrNameLst>
                                      </p:cBhvr>
                                      <p:to>
                                        <p:strVal val="visible"/>
                                      </p:to>
                                    </p:set>
                                    <p:animEffect transition="in" filter="wipe(up)">
                                      <p:cBhvr>
                                        <p:cTn id="54" dur="500"/>
                                        <p:tgtEl>
                                          <p:spTgt spid="58"/>
                                        </p:tgtEl>
                                      </p:cBhvr>
                                    </p:animEffect>
                                  </p:childTnLst>
                                </p:cTn>
                              </p:par>
                              <p:par>
                                <p:cTn id="55" presetID="22" presetClass="entr" presetSubtype="1" fill="hold" nodeType="withEffect">
                                  <p:stCondLst>
                                    <p:cond delay="0"/>
                                  </p:stCondLst>
                                  <p:childTnLst>
                                    <p:set>
                                      <p:cBhvr>
                                        <p:cTn id="56" dur="1" fill="hold">
                                          <p:stCondLst>
                                            <p:cond delay="0"/>
                                          </p:stCondLst>
                                        </p:cTn>
                                        <p:tgtEl>
                                          <p:spTgt spid="2"/>
                                        </p:tgtEl>
                                        <p:attrNameLst>
                                          <p:attrName>style.visibility</p:attrName>
                                        </p:attrNameLst>
                                      </p:cBhvr>
                                      <p:to>
                                        <p:strVal val="visible"/>
                                      </p:to>
                                    </p:set>
                                    <p:animEffect transition="in" filter="wipe(up)">
                                      <p:cBhvr>
                                        <p:cTn id="57" dur="500"/>
                                        <p:tgtEl>
                                          <p:spTgt spid="2"/>
                                        </p:tgtEl>
                                      </p:cBhvr>
                                    </p:animEffect>
                                  </p:childTnLst>
                                </p:cTn>
                              </p:par>
                              <p:par>
                                <p:cTn id="58" presetID="22" presetClass="entr" presetSubtype="4" fill="hold" nodeType="withEffect">
                                  <p:stCondLst>
                                    <p:cond delay="0"/>
                                  </p:stCondLst>
                                  <p:childTnLst>
                                    <p:set>
                                      <p:cBhvr>
                                        <p:cTn id="59" dur="1" fill="hold">
                                          <p:stCondLst>
                                            <p:cond delay="0"/>
                                          </p:stCondLst>
                                        </p:cTn>
                                        <p:tgtEl>
                                          <p:spTgt spid="44">
                                            <p:txEl>
                                              <p:pRg st="4" end="4"/>
                                            </p:txEl>
                                          </p:spTgt>
                                        </p:tgtEl>
                                        <p:attrNameLst>
                                          <p:attrName>style.visibility</p:attrName>
                                        </p:attrNameLst>
                                      </p:cBhvr>
                                      <p:to>
                                        <p:strVal val="visible"/>
                                      </p:to>
                                    </p:set>
                                    <p:animEffect transition="in" filter="wipe(down)">
                                      <p:cBhvr>
                                        <p:cTn id="60" dur="500"/>
                                        <p:tgtEl>
                                          <p:spTgt spid="4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P spid="43" grpId="0"/>
      <p:bldP spid="58" grpId="0"/>
      <p:bldP spid="63"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文本框 16"/>
          <p:cNvSpPr txBox="1"/>
          <p:nvPr/>
        </p:nvSpPr>
        <p:spPr>
          <a:xfrm>
            <a:off x="6762923"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论文总结</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19" name="矩形 18"/>
          <p:cNvSpPr/>
          <p:nvPr/>
        </p:nvSpPr>
        <p:spPr>
          <a:xfrm>
            <a:off x="0" y="-5822"/>
            <a:ext cx="9159240" cy="707886"/>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sz="2400">
              <a:solidFill>
                <a:schemeClr val="bg1"/>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7071361" y="0"/>
            <a:ext cx="2072640" cy="707886"/>
          </a:xfrm>
          <a:prstGeom prst="rect">
            <a:avLst/>
          </a:prstGeom>
          <a:noFill/>
        </p:spPr>
        <p:txBody>
          <a:bodyPr wrap="square" rtlCol="0">
            <a:spAutoFit/>
          </a:bodyPr>
          <a:lstStyle/>
          <a:p>
            <a:r>
              <a:rPr lang="en-US" altLang="zh-HK" sz="4000" b="1" spc="300" dirty="0" smtClean="0">
                <a:solidFill>
                  <a:schemeClr val="bg1"/>
                </a:solidFill>
                <a:latin typeface="Bradley Hand ITC" panose="03070402050302030203" pitchFamily="66" charset="0"/>
                <a:ea typeface="微软雅黑" panose="020B0503020204020204" pitchFamily="34" charset="-122"/>
              </a:rPr>
              <a:t>Trustie</a:t>
            </a:r>
            <a:endParaRPr lang="zh-HK" altLang="en-US" sz="4000" b="1" spc="300" dirty="0">
              <a:solidFill>
                <a:schemeClr val="bg1"/>
              </a:solidFill>
              <a:latin typeface="Bradley Hand ITC" panose="03070402050302030203" pitchFamily="66" charset="0"/>
              <a:ea typeface="微软雅黑" panose="020B0503020204020204" pitchFamily="34" charset="-122"/>
            </a:endParaRPr>
          </a:p>
        </p:txBody>
      </p:sp>
      <p:sp>
        <p:nvSpPr>
          <p:cNvPr id="24" name="文本框 23"/>
          <p:cNvSpPr txBox="1"/>
          <p:nvPr/>
        </p:nvSpPr>
        <p:spPr>
          <a:xfrm>
            <a:off x="1776011" y="175617"/>
            <a:ext cx="1364394" cy="400110"/>
          </a:xfrm>
          <a:prstGeom prst="rect">
            <a:avLst/>
          </a:prstGeom>
          <a:solidFill>
            <a:schemeClr val="bg1"/>
          </a:solidFill>
          <a:ln>
            <a:solidFill>
              <a:schemeClr val="bg1"/>
            </a:solidFill>
          </a:ln>
        </p:spPr>
        <p:txBody>
          <a:bodyPr wrap="square" rtlCol="0">
            <a:spAutoFit/>
          </a:bodyPr>
          <a:lstStyle/>
          <a:p>
            <a:r>
              <a:rPr lang="zh-CN" altLang="en-US" sz="2000" spc="300" dirty="0" smtClean="0">
                <a:solidFill>
                  <a:srgbClr val="0174AB"/>
                </a:solidFill>
                <a:latin typeface="微软雅黑" panose="020B0503020204020204" pitchFamily="34" charset="-122"/>
                <a:ea typeface="微软雅黑" panose="020B0503020204020204" pitchFamily="34" charset="-122"/>
              </a:rPr>
              <a:t>相关工作</a:t>
            </a:r>
            <a:endParaRPr lang="zh-HK" altLang="en-US" sz="2000" spc="300" dirty="0">
              <a:solidFill>
                <a:srgbClr val="0174AB"/>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3588338" y="175617"/>
            <a:ext cx="1423025"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a:t>
            </a:r>
            <a:r>
              <a:rPr lang="zh-CN" altLang="en-US" sz="2000" spc="300" dirty="0" smtClean="0">
                <a:solidFill>
                  <a:schemeClr val="bg1"/>
                </a:solidFill>
                <a:latin typeface="微软雅黑" panose="020B0503020204020204" pitchFamily="34" charset="-122"/>
                <a:ea typeface="微软雅黑" panose="020B0503020204020204" pitchFamily="34" charset="-122"/>
              </a:rPr>
              <a:t>内容</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5360450" y="175617"/>
            <a:ext cx="1444344"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研究计划</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27" name="燕尾形 26"/>
          <p:cNvSpPr/>
          <p:nvPr/>
        </p:nvSpPr>
        <p:spPr>
          <a:xfrm>
            <a:off x="513648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8" name="燕尾形 27"/>
          <p:cNvSpPr/>
          <p:nvPr/>
        </p:nvSpPr>
        <p:spPr>
          <a:xfrm>
            <a:off x="336437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9" name="燕尾形 28"/>
          <p:cNvSpPr/>
          <p:nvPr/>
        </p:nvSpPr>
        <p:spPr>
          <a:xfrm>
            <a:off x="1552043" y="302394"/>
            <a:ext cx="98851" cy="14655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30" name="文本框 29"/>
          <p:cNvSpPr txBox="1"/>
          <p:nvPr/>
        </p:nvSpPr>
        <p:spPr>
          <a:xfrm>
            <a:off x="56536" y="175617"/>
            <a:ext cx="1370391" cy="400110"/>
          </a:xfrm>
          <a:prstGeom prst="rect">
            <a:avLst/>
          </a:prstGeom>
          <a:noFill/>
        </p:spPr>
        <p:txBody>
          <a:bodyPr wrap="square" rtlCol="0">
            <a:spAutoFit/>
          </a:bodyPr>
          <a:lstStyle/>
          <a:p>
            <a:r>
              <a:rPr lang="zh-CN" altLang="en-US" sz="2000" spc="300" dirty="0" smtClean="0">
                <a:solidFill>
                  <a:schemeClr val="bg1"/>
                </a:solidFill>
                <a:latin typeface="微软雅黑" panose="020B0503020204020204" pitchFamily="34" charset="-122"/>
                <a:ea typeface="微软雅黑" panose="020B0503020204020204" pitchFamily="34" charset="-122"/>
              </a:rPr>
              <a:t>研究背景</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2910" y="890698"/>
            <a:ext cx="9146909" cy="430879"/>
            <a:chOff x="484627" y="933159"/>
            <a:chExt cx="9146909" cy="430879"/>
          </a:xfrm>
        </p:grpSpPr>
        <p:sp>
          <p:nvSpPr>
            <p:cNvPr id="32" name="矩形 31"/>
            <p:cNvSpPr/>
            <p:nvPr/>
          </p:nvSpPr>
          <p:spPr>
            <a:xfrm>
              <a:off x="484627" y="933159"/>
              <a:ext cx="9146909" cy="430879"/>
            </a:xfrm>
            <a:prstGeom prst="rect">
              <a:avLst/>
            </a:prstGeom>
          </p:spPr>
          <p:txBody>
            <a:bodyPr wrap="square" lIns="91431" tIns="45716" rIns="91431" bIns="45716">
              <a:spAutoFit/>
            </a:bodyPr>
            <a:lstStyle/>
            <a:p>
              <a:r>
                <a:rPr lang="zh-CN" altLang="en-US" sz="2200" b="1" dirty="0" smtClean="0">
                  <a:solidFill>
                    <a:schemeClr val="tx1">
                      <a:lumMod val="65000"/>
                      <a:lumOff val="35000"/>
                    </a:schemeClr>
                  </a:solidFill>
                  <a:latin typeface="微软雅黑" pitchFamily="34" charset="-122"/>
                  <a:ea typeface="微软雅黑" pitchFamily="34" charset="-122"/>
                </a:rPr>
                <a:t>总结</a:t>
              </a:r>
              <a:endParaRPr lang="en-US" altLang="zh-CN" sz="2200" b="1" dirty="0">
                <a:solidFill>
                  <a:schemeClr val="tx1">
                    <a:lumMod val="65000"/>
                    <a:lumOff val="35000"/>
                  </a:schemeClr>
                </a:solidFill>
                <a:latin typeface="微软雅黑" pitchFamily="34" charset="-122"/>
                <a:ea typeface="微软雅黑" pitchFamily="34" charset="-122"/>
              </a:endParaRPr>
            </a:p>
          </p:txBody>
        </p:sp>
        <p:cxnSp>
          <p:nvCxnSpPr>
            <p:cNvPr id="33" name="直接连接符 32"/>
            <p:cNvCxnSpPr/>
            <p:nvPr/>
          </p:nvCxnSpPr>
          <p:spPr>
            <a:xfrm>
              <a:off x="499867" y="1009359"/>
              <a:ext cx="0" cy="297125"/>
            </a:xfrm>
            <a:prstGeom prst="line">
              <a:avLst/>
            </a:prstGeom>
            <a:ln w="28575">
              <a:solidFill>
                <a:srgbClr val="E74E3E"/>
              </a:solidFill>
            </a:ln>
          </p:spPr>
          <p:style>
            <a:lnRef idx="1">
              <a:schemeClr val="accent1"/>
            </a:lnRef>
            <a:fillRef idx="0">
              <a:schemeClr val="accent1"/>
            </a:fillRef>
            <a:effectRef idx="0">
              <a:schemeClr val="accent1"/>
            </a:effectRef>
            <a:fontRef idx="minor">
              <a:schemeClr val="tx1"/>
            </a:fontRef>
          </p:style>
        </p:cxnSp>
      </p:grpSp>
      <p:sp>
        <p:nvSpPr>
          <p:cNvPr id="15" name="文本框 14"/>
          <p:cNvSpPr txBox="1"/>
          <p:nvPr/>
        </p:nvSpPr>
        <p:spPr>
          <a:xfrm>
            <a:off x="539979" y="1657275"/>
            <a:ext cx="1236032" cy="400110"/>
          </a:xfrm>
          <a:prstGeom prst="rect">
            <a:avLst/>
          </a:prstGeom>
          <a:solidFill>
            <a:srgbClr val="E74E3E"/>
          </a:solidFill>
        </p:spPr>
        <p:txBody>
          <a:bodyPr wrap="square" rtlCol="0" anchor="ctr">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借鉴之处</a:t>
            </a:r>
            <a:endParaRPr lang="zh-HK" altLang="en-US" sz="2000" dirty="0">
              <a:solidFill>
                <a:schemeClr val="bg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539979" y="4324132"/>
            <a:ext cx="1202741" cy="400110"/>
          </a:xfrm>
          <a:prstGeom prst="rect">
            <a:avLst/>
          </a:prstGeom>
          <a:solidFill>
            <a:srgbClr val="E74E3E"/>
          </a:solidFill>
        </p:spPr>
        <p:txBody>
          <a:bodyPr wrap="square" rtlCol="0" anchor="ctr">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局限</a:t>
            </a:r>
            <a:r>
              <a:rPr lang="zh-CN" altLang="en-US" sz="2000" dirty="0" smtClean="0">
                <a:solidFill>
                  <a:schemeClr val="bg1"/>
                </a:solidFill>
                <a:latin typeface="微软雅黑" panose="020B0503020204020204" pitchFamily="34" charset="-122"/>
                <a:ea typeface="微软雅黑" panose="020B0503020204020204" pitchFamily="34" charset="-122"/>
              </a:rPr>
              <a:t>之处</a:t>
            </a:r>
            <a:endParaRPr lang="zh-HK" altLang="en-US" sz="2000" dirty="0">
              <a:solidFill>
                <a:schemeClr val="bg1"/>
              </a:solidFill>
              <a:latin typeface="微软雅黑" panose="020B0503020204020204" pitchFamily="34" charset="-122"/>
              <a:ea typeface="微软雅黑" panose="020B0503020204020204" pitchFamily="34" charset="-122"/>
            </a:endParaRPr>
          </a:p>
        </p:txBody>
      </p:sp>
      <p:sp>
        <p:nvSpPr>
          <p:cNvPr id="18" name="任意多边形 17"/>
          <p:cNvSpPr/>
          <p:nvPr/>
        </p:nvSpPr>
        <p:spPr>
          <a:xfrm>
            <a:off x="556915" y="2238475"/>
            <a:ext cx="8066992" cy="1819617"/>
          </a:xfrm>
          <a:custGeom>
            <a:avLst/>
            <a:gdLst>
              <a:gd name="connsiteX0" fmla="*/ 0 w 1991930"/>
              <a:gd name="connsiteY0" fmla="*/ 0 h 1327953"/>
              <a:gd name="connsiteX1" fmla="*/ 1991930 w 1991930"/>
              <a:gd name="connsiteY1" fmla="*/ 0 h 1327953"/>
              <a:gd name="connsiteX2" fmla="*/ 1991930 w 1991930"/>
              <a:gd name="connsiteY2" fmla="*/ 1327953 h 1327953"/>
              <a:gd name="connsiteX3" fmla="*/ 0 w 1991930"/>
              <a:gd name="connsiteY3" fmla="*/ 1327953 h 1327953"/>
              <a:gd name="connsiteX4" fmla="*/ 0 w 1991930"/>
              <a:gd name="connsiteY4" fmla="*/ 0 h 1327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1930" h="1327953">
                <a:moveTo>
                  <a:pt x="0" y="0"/>
                </a:moveTo>
                <a:lnTo>
                  <a:pt x="1991930" y="0"/>
                </a:lnTo>
                <a:lnTo>
                  <a:pt x="1991930" y="1327953"/>
                </a:lnTo>
                <a:lnTo>
                  <a:pt x="0" y="13279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342900" indent="-342900">
              <a:lnSpc>
                <a:spcPct val="150000"/>
              </a:lnSpc>
              <a:spcBef>
                <a:spcPct val="20000"/>
              </a:spcBef>
              <a:spcAft>
                <a:spcPct val="15000"/>
              </a:spcAft>
              <a:buClr>
                <a:schemeClr val="tx1"/>
              </a:buClr>
              <a:buSzPct val="70000"/>
              <a:buFont typeface="Wingdings" panose="05000000000000000000" pitchFamily="2" charset="2"/>
              <a:buChar char="n"/>
            </a:pPr>
            <a:r>
              <a:rPr lang="zh-CN" altLang="en-US" sz="2200" dirty="0" smtClean="0">
                <a:solidFill>
                  <a:schemeClr val="tx1"/>
                </a:solidFill>
                <a:latin typeface="微软雅黑" pitchFamily="34" charset="-122"/>
                <a:ea typeface="微软雅黑" pitchFamily="34" charset="-122"/>
              </a:rPr>
              <a:t>当前研究对于</a:t>
            </a:r>
            <a:r>
              <a:rPr lang="zh-CN" altLang="en-US" sz="2200" dirty="0">
                <a:solidFill>
                  <a:schemeClr val="tx1"/>
                </a:solidFill>
                <a:latin typeface="微软雅黑" pitchFamily="34" charset="-122"/>
                <a:ea typeface="微软雅黑" pitchFamily="34" charset="-122"/>
              </a:rPr>
              <a:t>代码审查</a:t>
            </a:r>
            <a:r>
              <a:rPr lang="zh-CN" altLang="en-US" sz="2200" dirty="0" smtClean="0">
                <a:solidFill>
                  <a:schemeClr val="tx1"/>
                </a:solidFill>
                <a:latin typeface="微软雅黑" pitchFamily="34" charset="-122"/>
                <a:ea typeface="微软雅黑" pitchFamily="34" charset="-122"/>
              </a:rPr>
              <a:t>的</a:t>
            </a:r>
            <a:r>
              <a:rPr lang="zh-CN" altLang="en-US" sz="2200" dirty="0">
                <a:solidFill>
                  <a:schemeClr val="tx1"/>
                </a:solidFill>
                <a:latin typeface="微软雅黑" pitchFamily="34" charset="-122"/>
                <a:ea typeface="微软雅黑" pitchFamily="34" charset="-122"/>
              </a:rPr>
              <a:t>分析，为我们提供了有效的分析问题视角和</a:t>
            </a:r>
            <a:r>
              <a:rPr lang="zh-CN" altLang="en-US" sz="2200" dirty="0" smtClean="0">
                <a:solidFill>
                  <a:schemeClr val="tx1"/>
                </a:solidFill>
                <a:latin typeface="微软雅黑" pitchFamily="34" charset="-122"/>
                <a:ea typeface="微软雅黑" pitchFamily="34" charset="-122"/>
              </a:rPr>
              <a:t>方法。</a:t>
            </a:r>
            <a:endParaRPr lang="en-US" altLang="zh-CN" sz="2200" dirty="0" smtClean="0">
              <a:solidFill>
                <a:schemeClr val="tx1"/>
              </a:solidFill>
              <a:latin typeface="微软雅黑" pitchFamily="34" charset="-122"/>
              <a:ea typeface="微软雅黑" pitchFamily="34" charset="-122"/>
            </a:endParaRPr>
          </a:p>
          <a:p>
            <a:pPr marL="342900" indent="-342900">
              <a:lnSpc>
                <a:spcPct val="150000"/>
              </a:lnSpc>
              <a:spcBef>
                <a:spcPct val="20000"/>
              </a:spcBef>
              <a:spcAft>
                <a:spcPct val="15000"/>
              </a:spcAft>
              <a:buClr>
                <a:schemeClr val="tx1"/>
              </a:buClr>
              <a:buSzPct val="70000"/>
              <a:buFont typeface="Wingdings" panose="05000000000000000000" pitchFamily="2" charset="2"/>
              <a:buChar char="n"/>
            </a:pPr>
            <a:r>
              <a:rPr lang="zh-CN" altLang="en-US" sz="2200" dirty="0" smtClean="0">
                <a:solidFill>
                  <a:schemeClr val="tx1"/>
                </a:solidFill>
                <a:latin typeface="微软雅黑" pitchFamily="34" charset="-122"/>
                <a:ea typeface="微软雅黑" pitchFamily="34" charset="-122"/>
              </a:rPr>
              <a:t>通过在线工具的方式展现研究成果，对我们的研究方法有重要的指导意义</a:t>
            </a:r>
            <a:endParaRPr lang="en-US" altLang="zh-CN" sz="2200" dirty="0" smtClean="0">
              <a:solidFill>
                <a:schemeClr val="tx1"/>
              </a:solidFill>
              <a:latin typeface="微软雅黑" pitchFamily="34" charset="-122"/>
              <a:ea typeface="微软雅黑" pitchFamily="34" charset="-122"/>
            </a:endParaRPr>
          </a:p>
        </p:txBody>
      </p:sp>
      <p:sp>
        <p:nvSpPr>
          <p:cNvPr id="20" name="任意多边形 19"/>
          <p:cNvSpPr/>
          <p:nvPr/>
        </p:nvSpPr>
        <p:spPr>
          <a:xfrm>
            <a:off x="556915" y="4947330"/>
            <a:ext cx="8050056" cy="1039592"/>
          </a:xfrm>
          <a:custGeom>
            <a:avLst/>
            <a:gdLst>
              <a:gd name="connsiteX0" fmla="*/ 0 w 1991930"/>
              <a:gd name="connsiteY0" fmla="*/ 0 h 1327953"/>
              <a:gd name="connsiteX1" fmla="*/ 1991930 w 1991930"/>
              <a:gd name="connsiteY1" fmla="*/ 0 h 1327953"/>
              <a:gd name="connsiteX2" fmla="*/ 1991930 w 1991930"/>
              <a:gd name="connsiteY2" fmla="*/ 1327953 h 1327953"/>
              <a:gd name="connsiteX3" fmla="*/ 0 w 1991930"/>
              <a:gd name="connsiteY3" fmla="*/ 1327953 h 1327953"/>
              <a:gd name="connsiteX4" fmla="*/ 0 w 1991930"/>
              <a:gd name="connsiteY4" fmla="*/ 0 h 1327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1930" h="1327953">
                <a:moveTo>
                  <a:pt x="0" y="0"/>
                </a:moveTo>
                <a:lnTo>
                  <a:pt x="1991930" y="0"/>
                </a:lnTo>
                <a:lnTo>
                  <a:pt x="1991930" y="1327953"/>
                </a:lnTo>
                <a:lnTo>
                  <a:pt x="0" y="13279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342900" indent="-342900">
              <a:lnSpc>
                <a:spcPct val="150000"/>
              </a:lnSpc>
              <a:spcBef>
                <a:spcPct val="20000"/>
              </a:spcBef>
              <a:spcAft>
                <a:spcPct val="15000"/>
              </a:spcAft>
              <a:buClr>
                <a:schemeClr val="tx1"/>
              </a:buClr>
              <a:buSzPct val="70000"/>
              <a:buFont typeface="Wingdings" panose="05000000000000000000" pitchFamily="2" charset="2"/>
              <a:buChar char="n"/>
            </a:pPr>
            <a:r>
              <a:rPr lang="zh-CN" altLang="en-US" sz="2200" dirty="0" smtClean="0">
                <a:solidFill>
                  <a:schemeClr val="tx1"/>
                </a:solidFill>
                <a:latin typeface="微软雅黑" pitchFamily="34" charset="-122"/>
                <a:ea typeface="微软雅黑" pitchFamily="34" charset="-122"/>
              </a:rPr>
              <a:t>以往</a:t>
            </a:r>
            <a:r>
              <a:rPr lang="zh-CN" altLang="en-US" sz="2200" dirty="0">
                <a:solidFill>
                  <a:schemeClr val="tx1"/>
                </a:solidFill>
                <a:latin typeface="微软雅黑" pitchFamily="34" charset="-122"/>
                <a:ea typeface="微软雅黑" pitchFamily="34" charset="-122"/>
              </a:rPr>
              <a:t>的研究</a:t>
            </a:r>
            <a:r>
              <a:rPr lang="zh-CN" altLang="en-US" sz="2200" dirty="0" smtClean="0">
                <a:solidFill>
                  <a:schemeClr val="tx1"/>
                </a:solidFill>
                <a:latin typeface="微软雅黑" pitchFamily="34" charset="-122"/>
                <a:ea typeface="微软雅黑" pitchFamily="34" charset="-122"/>
              </a:rPr>
              <a:t>没有深入分析代码</a:t>
            </a:r>
            <a:r>
              <a:rPr lang="zh-CN" altLang="en-US" sz="2200" dirty="0">
                <a:solidFill>
                  <a:schemeClr val="tx1"/>
                </a:solidFill>
                <a:latin typeface="微软雅黑" pitchFamily="34" charset="-122"/>
                <a:ea typeface="微软雅黑" pitchFamily="34" charset="-122"/>
              </a:rPr>
              <a:t>审阅</a:t>
            </a:r>
            <a:r>
              <a:rPr lang="zh-CN" altLang="en-US" sz="2200" dirty="0" smtClean="0">
                <a:solidFill>
                  <a:schemeClr val="tx1"/>
                </a:solidFill>
                <a:latin typeface="微软雅黑" pitchFamily="34" charset="-122"/>
                <a:ea typeface="微软雅黑" pitchFamily="34" charset="-122"/>
              </a:rPr>
              <a:t>过程对贡献质量的驱动作用</a:t>
            </a:r>
            <a:endParaRPr lang="en-US" altLang="zh-CN" sz="2200" dirty="0" smtClean="0">
              <a:solidFill>
                <a:schemeClr val="tx1"/>
              </a:solidFill>
              <a:latin typeface="微软雅黑" pitchFamily="34" charset="-122"/>
              <a:ea typeface="微软雅黑" pitchFamily="34" charset="-122"/>
            </a:endParaRPr>
          </a:p>
          <a:p>
            <a:pPr marL="342900" indent="-342900">
              <a:lnSpc>
                <a:spcPct val="150000"/>
              </a:lnSpc>
              <a:spcBef>
                <a:spcPct val="20000"/>
              </a:spcBef>
              <a:spcAft>
                <a:spcPct val="15000"/>
              </a:spcAft>
              <a:buClr>
                <a:schemeClr val="tx1"/>
              </a:buClr>
              <a:buSzPct val="70000"/>
              <a:buFont typeface="Wingdings" panose="05000000000000000000" pitchFamily="2" charset="2"/>
              <a:buChar char="n"/>
            </a:pPr>
            <a:r>
              <a:rPr lang="zh-CN" altLang="en-US" sz="2200" dirty="0">
                <a:solidFill>
                  <a:schemeClr val="tx1"/>
                </a:solidFill>
                <a:latin typeface="微软雅黑" pitchFamily="34" charset="-122"/>
                <a:ea typeface="微软雅黑" pitchFamily="34" charset="-122"/>
              </a:rPr>
              <a:t>未</a:t>
            </a:r>
            <a:r>
              <a:rPr lang="zh-CN" altLang="en-US" sz="2200" dirty="0" smtClean="0">
                <a:solidFill>
                  <a:schemeClr val="tx1"/>
                </a:solidFill>
                <a:latin typeface="微软雅黑" pitchFamily="34" charset="-122"/>
                <a:ea typeface="微软雅黑" pitchFamily="34" charset="-122"/>
              </a:rPr>
              <a:t>针对</a:t>
            </a:r>
            <a:r>
              <a:rPr lang="zh-CN" altLang="en-US" sz="2200" dirty="0">
                <a:solidFill>
                  <a:schemeClr val="tx1"/>
                </a:solidFill>
                <a:latin typeface="微软雅黑" pitchFamily="34" charset="-122"/>
                <a:ea typeface="微软雅黑" pitchFamily="34" charset="-122"/>
              </a:rPr>
              <a:t>审阅评论</a:t>
            </a:r>
            <a:r>
              <a:rPr lang="zh-CN" altLang="en-US" sz="2200" dirty="0" smtClean="0">
                <a:solidFill>
                  <a:schemeClr val="tx1"/>
                </a:solidFill>
                <a:latin typeface="微软雅黑" pitchFamily="34" charset="-122"/>
                <a:ea typeface="微软雅黑" pitchFamily="34" charset="-122"/>
              </a:rPr>
              <a:t>建立比较</a:t>
            </a:r>
            <a:r>
              <a:rPr lang="zh-CN" altLang="en-US" sz="2200" dirty="0">
                <a:solidFill>
                  <a:schemeClr val="tx1"/>
                </a:solidFill>
                <a:latin typeface="微软雅黑" pitchFamily="34" charset="-122"/>
                <a:ea typeface="微软雅黑" pitchFamily="34" charset="-122"/>
              </a:rPr>
              <a:t>系统的类别</a:t>
            </a:r>
            <a:r>
              <a:rPr lang="zh-CN" altLang="en-US" sz="2200" dirty="0" smtClean="0">
                <a:solidFill>
                  <a:schemeClr val="tx1"/>
                </a:solidFill>
                <a:latin typeface="微软雅黑" pitchFamily="34" charset="-122"/>
                <a:ea typeface="微软雅黑" pitchFamily="34" charset="-122"/>
              </a:rPr>
              <a:t>体系</a:t>
            </a:r>
            <a:endParaRPr lang="en-US" altLang="zh-CN" sz="2200" dirty="0">
              <a:solidFill>
                <a:schemeClr val="tx1"/>
              </a:solidFill>
              <a:latin typeface="微软雅黑" pitchFamily="34" charset="-122"/>
              <a:ea typeface="微软雅黑" pitchFamily="34" charset="-122"/>
            </a:endParaRPr>
          </a:p>
        </p:txBody>
      </p:sp>
      <p:sp>
        <p:nvSpPr>
          <p:cNvPr id="4" name="灯片编号占位符 3"/>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pPr/>
              <a:t>14</a:t>
            </a:fld>
            <a:endParaRPr lang="zh-HK" altLang="en-US">
              <a:solidFill>
                <a:prstClr val="black">
                  <a:tint val="75000"/>
                </a:prstClr>
              </a:solidFill>
            </a:endParaRPr>
          </a:p>
        </p:txBody>
      </p:sp>
    </p:spTree>
    <p:extLst>
      <p:ext uri="{BB962C8B-B14F-4D97-AF65-F5344CB8AC3E}">
        <p14:creationId xmlns:p14="http://schemas.microsoft.com/office/powerpoint/2010/main" val="3115135944"/>
      </p:ext>
    </p:extLst>
  </p:cSld>
  <p:clrMapOvr>
    <a:masterClrMapping/>
  </p:clrMapOvr>
  <p:transition>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文本框 16"/>
          <p:cNvSpPr txBox="1"/>
          <p:nvPr/>
        </p:nvSpPr>
        <p:spPr>
          <a:xfrm>
            <a:off x="6762923"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论文总结</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19" name="矩形 18"/>
          <p:cNvSpPr/>
          <p:nvPr/>
        </p:nvSpPr>
        <p:spPr>
          <a:xfrm>
            <a:off x="0" y="-5822"/>
            <a:ext cx="9159240" cy="707886"/>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sz="2400">
              <a:solidFill>
                <a:schemeClr val="bg1"/>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7071361" y="0"/>
            <a:ext cx="2072640" cy="707886"/>
          </a:xfrm>
          <a:prstGeom prst="rect">
            <a:avLst/>
          </a:prstGeom>
          <a:noFill/>
        </p:spPr>
        <p:txBody>
          <a:bodyPr wrap="square" rtlCol="0">
            <a:spAutoFit/>
          </a:bodyPr>
          <a:lstStyle/>
          <a:p>
            <a:r>
              <a:rPr lang="en-US" altLang="zh-HK" sz="4000" b="1" spc="300" dirty="0" smtClean="0">
                <a:solidFill>
                  <a:schemeClr val="bg1"/>
                </a:solidFill>
                <a:latin typeface="Bradley Hand ITC" panose="03070402050302030203" pitchFamily="66" charset="0"/>
                <a:ea typeface="微软雅黑" panose="020B0503020204020204" pitchFamily="34" charset="-122"/>
              </a:rPr>
              <a:t>Trustie</a:t>
            </a:r>
            <a:endParaRPr lang="zh-HK" altLang="en-US" sz="4000" b="1" spc="300" dirty="0">
              <a:solidFill>
                <a:schemeClr val="bg1"/>
              </a:solidFill>
              <a:latin typeface="Bradley Hand ITC" panose="03070402050302030203" pitchFamily="66" charset="0"/>
              <a:ea typeface="微软雅黑" panose="020B0503020204020204" pitchFamily="34" charset="-122"/>
            </a:endParaRPr>
          </a:p>
        </p:txBody>
      </p:sp>
      <p:sp>
        <p:nvSpPr>
          <p:cNvPr id="24" name="文本框 23"/>
          <p:cNvSpPr txBox="1"/>
          <p:nvPr/>
        </p:nvSpPr>
        <p:spPr>
          <a:xfrm>
            <a:off x="1776011" y="175617"/>
            <a:ext cx="1364394" cy="400110"/>
          </a:xfrm>
          <a:prstGeom prst="rect">
            <a:avLst/>
          </a:prstGeom>
          <a:solidFill>
            <a:schemeClr val="bg1"/>
          </a:solidFill>
          <a:ln>
            <a:solidFill>
              <a:schemeClr val="bg1"/>
            </a:solidFill>
          </a:ln>
        </p:spPr>
        <p:txBody>
          <a:bodyPr wrap="square" rtlCol="0">
            <a:spAutoFit/>
          </a:bodyPr>
          <a:lstStyle/>
          <a:p>
            <a:r>
              <a:rPr lang="zh-CN" altLang="en-US" sz="2000" spc="300" dirty="0" smtClean="0">
                <a:solidFill>
                  <a:srgbClr val="0174AB"/>
                </a:solidFill>
                <a:latin typeface="微软雅黑" panose="020B0503020204020204" pitchFamily="34" charset="-122"/>
                <a:ea typeface="微软雅黑" panose="020B0503020204020204" pitchFamily="34" charset="-122"/>
              </a:rPr>
              <a:t>相关工作</a:t>
            </a:r>
            <a:endParaRPr lang="zh-HK" altLang="en-US" sz="2000" spc="300" dirty="0">
              <a:solidFill>
                <a:srgbClr val="0174AB"/>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3588338" y="175617"/>
            <a:ext cx="1423025"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a:t>
            </a:r>
            <a:r>
              <a:rPr lang="zh-CN" altLang="en-US" sz="2000" spc="300" dirty="0" smtClean="0">
                <a:solidFill>
                  <a:schemeClr val="bg1"/>
                </a:solidFill>
                <a:latin typeface="微软雅黑" panose="020B0503020204020204" pitchFamily="34" charset="-122"/>
                <a:ea typeface="微软雅黑" panose="020B0503020204020204" pitchFamily="34" charset="-122"/>
              </a:rPr>
              <a:t>内容</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5360450" y="175617"/>
            <a:ext cx="1444344"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研究计划</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27" name="燕尾形 26"/>
          <p:cNvSpPr/>
          <p:nvPr/>
        </p:nvSpPr>
        <p:spPr>
          <a:xfrm>
            <a:off x="513648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8" name="燕尾形 27"/>
          <p:cNvSpPr/>
          <p:nvPr/>
        </p:nvSpPr>
        <p:spPr>
          <a:xfrm>
            <a:off x="336437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9" name="燕尾形 28"/>
          <p:cNvSpPr/>
          <p:nvPr/>
        </p:nvSpPr>
        <p:spPr>
          <a:xfrm>
            <a:off x="1552043" y="302394"/>
            <a:ext cx="98851" cy="14655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30" name="文本框 29"/>
          <p:cNvSpPr txBox="1"/>
          <p:nvPr/>
        </p:nvSpPr>
        <p:spPr>
          <a:xfrm>
            <a:off x="56536" y="175617"/>
            <a:ext cx="1370391" cy="400110"/>
          </a:xfrm>
          <a:prstGeom prst="rect">
            <a:avLst/>
          </a:prstGeom>
          <a:noFill/>
        </p:spPr>
        <p:txBody>
          <a:bodyPr wrap="square" rtlCol="0">
            <a:spAutoFit/>
          </a:bodyPr>
          <a:lstStyle/>
          <a:p>
            <a:r>
              <a:rPr lang="zh-CN" altLang="en-US" sz="2000" spc="300" dirty="0" smtClean="0">
                <a:solidFill>
                  <a:schemeClr val="bg1"/>
                </a:solidFill>
                <a:latin typeface="微软雅黑" panose="020B0503020204020204" pitchFamily="34" charset="-122"/>
                <a:ea typeface="微软雅黑" panose="020B0503020204020204" pitchFamily="34" charset="-122"/>
              </a:rPr>
              <a:t>研究背景</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2910" y="890698"/>
            <a:ext cx="9146909" cy="430879"/>
            <a:chOff x="484627" y="933159"/>
            <a:chExt cx="9146909" cy="430879"/>
          </a:xfrm>
        </p:grpSpPr>
        <p:sp>
          <p:nvSpPr>
            <p:cNvPr id="32" name="矩形 31"/>
            <p:cNvSpPr/>
            <p:nvPr/>
          </p:nvSpPr>
          <p:spPr>
            <a:xfrm>
              <a:off x="484627" y="933159"/>
              <a:ext cx="9146909" cy="430879"/>
            </a:xfrm>
            <a:prstGeom prst="rect">
              <a:avLst/>
            </a:prstGeom>
          </p:spPr>
          <p:txBody>
            <a:bodyPr wrap="square" lIns="91431" tIns="45716" rIns="91431" bIns="45716">
              <a:spAutoFit/>
            </a:bodyPr>
            <a:lstStyle/>
            <a:p>
              <a:r>
                <a:rPr lang="zh-CN" altLang="en-US" sz="2200" b="1" dirty="0">
                  <a:solidFill>
                    <a:schemeClr val="tx1">
                      <a:lumMod val="65000"/>
                      <a:lumOff val="35000"/>
                    </a:schemeClr>
                  </a:solidFill>
                  <a:latin typeface="微软雅黑" pitchFamily="34" charset="-122"/>
                  <a:ea typeface="微软雅黑" pitchFamily="34" charset="-122"/>
                </a:rPr>
                <a:t>代码</a:t>
              </a:r>
              <a:r>
                <a:rPr lang="zh-CN" altLang="en-US" sz="2200" b="1" dirty="0" smtClean="0">
                  <a:solidFill>
                    <a:schemeClr val="tx1">
                      <a:lumMod val="65000"/>
                      <a:lumOff val="35000"/>
                    </a:schemeClr>
                  </a:solidFill>
                  <a:latin typeface="微软雅黑" pitchFamily="34" charset="-122"/>
                  <a:ea typeface="微软雅黑" pitchFamily="34" charset="-122"/>
                </a:rPr>
                <a:t>质量评估的相关研究</a:t>
              </a:r>
              <a:endParaRPr lang="en-US" altLang="zh-CN" sz="2200" b="1" dirty="0">
                <a:solidFill>
                  <a:schemeClr val="tx1">
                    <a:lumMod val="65000"/>
                    <a:lumOff val="35000"/>
                  </a:schemeClr>
                </a:solidFill>
                <a:latin typeface="微软雅黑" pitchFamily="34" charset="-122"/>
                <a:ea typeface="微软雅黑" pitchFamily="34" charset="-122"/>
              </a:endParaRPr>
            </a:p>
          </p:txBody>
        </p:sp>
        <p:cxnSp>
          <p:nvCxnSpPr>
            <p:cNvPr id="33" name="直接连接符 32"/>
            <p:cNvCxnSpPr/>
            <p:nvPr/>
          </p:nvCxnSpPr>
          <p:spPr>
            <a:xfrm>
              <a:off x="499867" y="1009359"/>
              <a:ext cx="0" cy="297125"/>
            </a:xfrm>
            <a:prstGeom prst="line">
              <a:avLst/>
            </a:prstGeom>
            <a:ln w="28575">
              <a:solidFill>
                <a:srgbClr val="E74E3E"/>
              </a:solidFill>
            </a:ln>
          </p:spPr>
          <p:style>
            <a:lnRef idx="1">
              <a:schemeClr val="accent1"/>
            </a:lnRef>
            <a:fillRef idx="0">
              <a:schemeClr val="accent1"/>
            </a:fillRef>
            <a:effectRef idx="0">
              <a:schemeClr val="accent1"/>
            </a:effectRef>
            <a:fontRef idx="minor">
              <a:schemeClr val="tx1"/>
            </a:fontRef>
          </p:style>
        </p:cxnSp>
      </p:grpSp>
      <p:sp>
        <p:nvSpPr>
          <p:cNvPr id="71" name="任意多边形 70"/>
          <p:cNvSpPr/>
          <p:nvPr/>
        </p:nvSpPr>
        <p:spPr>
          <a:xfrm>
            <a:off x="433951" y="1298293"/>
            <a:ext cx="4221490" cy="435075"/>
          </a:xfrm>
          <a:custGeom>
            <a:avLst/>
            <a:gdLst>
              <a:gd name="connsiteX0" fmla="*/ 0 w 1991930"/>
              <a:gd name="connsiteY0" fmla="*/ 0 h 1327953"/>
              <a:gd name="connsiteX1" fmla="*/ 1991930 w 1991930"/>
              <a:gd name="connsiteY1" fmla="*/ 0 h 1327953"/>
              <a:gd name="connsiteX2" fmla="*/ 1991930 w 1991930"/>
              <a:gd name="connsiteY2" fmla="*/ 1327953 h 1327953"/>
              <a:gd name="connsiteX3" fmla="*/ 0 w 1991930"/>
              <a:gd name="connsiteY3" fmla="*/ 1327953 h 1327953"/>
              <a:gd name="connsiteX4" fmla="*/ 0 w 1991930"/>
              <a:gd name="connsiteY4" fmla="*/ 0 h 1327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1930" h="1327953">
                <a:moveTo>
                  <a:pt x="0" y="0"/>
                </a:moveTo>
                <a:lnTo>
                  <a:pt x="1991930" y="0"/>
                </a:lnTo>
                <a:lnTo>
                  <a:pt x="1991930" y="1327953"/>
                </a:lnTo>
                <a:lnTo>
                  <a:pt x="0" y="13279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57150" indent="-285750">
              <a:lnSpc>
                <a:spcPct val="90000"/>
              </a:lnSpc>
              <a:spcBef>
                <a:spcPct val="20000"/>
              </a:spcBef>
              <a:spcAft>
                <a:spcPct val="15000"/>
              </a:spcAft>
              <a:buClr>
                <a:schemeClr val="tx1"/>
              </a:buClr>
              <a:buSzPct val="70000"/>
              <a:buFont typeface="Wingdings" panose="05000000000000000000" pitchFamily="2" charset="2"/>
              <a:buChar char="n"/>
            </a:pPr>
            <a:r>
              <a:rPr lang="zh-CN" altLang="en-US" sz="1600" dirty="0">
                <a:solidFill>
                  <a:schemeClr val="tx1"/>
                </a:solidFill>
                <a:latin typeface="微软雅黑" pitchFamily="34" charset="-122"/>
                <a:ea typeface="微软雅黑" pitchFamily="34" charset="-122"/>
              </a:rPr>
              <a:t>从软件代码结构出发</a:t>
            </a:r>
            <a:endParaRPr lang="en-US" altLang="zh-CN" sz="1600" dirty="0">
              <a:solidFill>
                <a:schemeClr val="tx1"/>
              </a:solidFill>
              <a:latin typeface="微软雅黑" pitchFamily="34" charset="-122"/>
              <a:ea typeface="微软雅黑" pitchFamily="34" charset="-122"/>
            </a:endParaRPr>
          </a:p>
        </p:txBody>
      </p:sp>
      <p:sp>
        <p:nvSpPr>
          <p:cNvPr id="72" name="任意多边形 71"/>
          <p:cNvSpPr/>
          <p:nvPr/>
        </p:nvSpPr>
        <p:spPr>
          <a:xfrm>
            <a:off x="462613" y="3737134"/>
            <a:ext cx="4221490" cy="435075"/>
          </a:xfrm>
          <a:custGeom>
            <a:avLst/>
            <a:gdLst>
              <a:gd name="connsiteX0" fmla="*/ 0 w 1991930"/>
              <a:gd name="connsiteY0" fmla="*/ 0 h 1327953"/>
              <a:gd name="connsiteX1" fmla="*/ 1991930 w 1991930"/>
              <a:gd name="connsiteY1" fmla="*/ 0 h 1327953"/>
              <a:gd name="connsiteX2" fmla="*/ 1991930 w 1991930"/>
              <a:gd name="connsiteY2" fmla="*/ 1327953 h 1327953"/>
              <a:gd name="connsiteX3" fmla="*/ 0 w 1991930"/>
              <a:gd name="connsiteY3" fmla="*/ 1327953 h 1327953"/>
              <a:gd name="connsiteX4" fmla="*/ 0 w 1991930"/>
              <a:gd name="connsiteY4" fmla="*/ 0 h 1327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1930" h="1327953">
                <a:moveTo>
                  <a:pt x="0" y="0"/>
                </a:moveTo>
                <a:lnTo>
                  <a:pt x="1991930" y="0"/>
                </a:lnTo>
                <a:lnTo>
                  <a:pt x="1991930" y="1327953"/>
                </a:lnTo>
                <a:lnTo>
                  <a:pt x="0" y="13279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57150" indent="-285750">
              <a:lnSpc>
                <a:spcPct val="90000"/>
              </a:lnSpc>
              <a:spcBef>
                <a:spcPct val="20000"/>
              </a:spcBef>
              <a:spcAft>
                <a:spcPct val="15000"/>
              </a:spcAft>
              <a:buClr>
                <a:schemeClr val="tx1"/>
              </a:buClr>
              <a:buSzPct val="70000"/>
              <a:buFont typeface="Wingdings" panose="05000000000000000000" pitchFamily="2" charset="2"/>
              <a:buChar char="n"/>
            </a:pPr>
            <a:r>
              <a:rPr lang="zh-CN" altLang="en-US" sz="1600" dirty="0">
                <a:solidFill>
                  <a:schemeClr val="tx1"/>
                </a:solidFill>
                <a:latin typeface="微软雅黑" pitchFamily="34" charset="-122"/>
                <a:ea typeface="微软雅黑" pitchFamily="34" charset="-122"/>
              </a:rPr>
              <a:t>从开发过程因素出发</a:t>
            </a:r>
            <a:endParaRPr lang="en-US" altLang="zh-CN" sz="1600" dirty="0">
              <a:solidFill>
                <a:schemeClr val="tx1"/>
              </a:solidFill>
              <a:latin typeface="微软雅黑" pitchFamily="34" charset="-122"/>
              <a:ea typeface="微软雅黑" pitchFamily="34" charset="-122"/>
            </a:endParaRPr>
          </a:p>
        </p:txBody>
      </p:sp>
      <p:sp>
        <p:nvSpPr>
          <p:cNvPr id="83" name="任意多边形 82"/>
          <p:cNvSpPr/>
          <p:nvPr/>
        </p:nvSpPr>
        <p:spPr>
          <a:xfrm>
            <a:off x="3757506" y="1330859"/>
            <a:ext cx="3047288" cy="435075"/>
          </a:xfrm>
          <a:custGeom>
            <a:avLst/>
            <a:gdLst>
              <a:gd name="connsiteX0" fmla="*/ 0 w 1991930"/>
              <a:gd name="connsiteY0" fmla="*/ 0 h 1327953"/>
              <a:gd name="connsiteX1" fmla="*/ 1991930 w 1991930"/>
              <a:gd name="connsiteY1" fmla="*/ 0 h 1327953"/>
              <a:gd name="connsiteX2" fmla="*/ 1991930 w 1991930"/>
              <a:gd name="connsiteY2" fmla="*/ 1327953 h 1327953"/>
              <a:gd name="connsiteX3" fmla="*/ 0 w 1991930"/>
              <a:gd name="connsiteY3" fmla="*/ 1327953 h 1327953"/>
              <a:gd name="connsiteX4" fmla="*/ 0 w 1991930"/>
              <a:gd name="connsiteY4" fmla="*/ 0 h 1327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1930" h="1327953">
                <a:moveTo>
                  <a:pt x="0" y="0"/>
                </a:moveTo>
                <a:lnTo>
                  <a:pt x="1991930" y="0"/>
                </a:lnTo>
                <a:lnTo>
                  <a:pt x="1991930" y="1327953"/>
                </a:lnTo>
                <a:lnTo>
                  <a:pt x="0" y="13279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57150" indent="-285750">
              <a:lnSpc>
                <a:spcPct val="90000"/>
              </a:lnSpc>
              <a:spcBef>
                <a:spcPct val="20000"/>
              </a:spcBef>
              <a:spcAft>
                <a:spcPct val="15000"/>
              </a:spcAft>
              <a:buClr>
                <a:schemeClr val="tx1"/>
              </a:buClr>
              <a:buSzPct val="70000"/>
              <a:buFont typeface="Wingdings" panose="05000000000000000000" pitchFamily="2" charset="2"/>
              <a:buChar char="n"/>
            </a:pPr>
            <a:r>
              <a:rPr lang="zh-CN" altLang="en-US" sz="1600" dirty="0">
                <a:solidFill>
                  <a:schemeClr val="tx1"/>
                </a:solidFill>
                <a:latin typeface="微软雅黑" pitchFamily="34" charset="-122"/>
                <a:ea typeface="微软雅黑" pitchFamily="34" charset="-122"/>
              </a:rPr>
              <a:t>从开发</a:t>
            </a:r>
            <a:r>
              <a:rPr lang="zh-CN" altLang="en-US" sz="1600" dirty="0" smtClean="0">
                <a:solidFill>
                  <a:schemeClr val="tx1"/>
                </a:solidFill>
                <a:latin typeface="微软雅黑" pitchFamily="34" charset="-122"/>
                <a:ea typeface="微软雅黑" pitchFamily="34" charset="-122"/>
              </a:rPr>
              <a:t>者贡献行为出发</a:t>
            </a:r>
            <a:endParaRPr lang="en-US" altLang="zh-CN" sz="1600" dirty="0">
              <a:solidFill>
                <a:schemeClr val="tx1"/>
              </a:solidFill>
              <a:latin typeface="微软雅黑" pitchFamily="34" charset="-122"/>
              <a:ea typeface="微软雅黑" pitchFamily="34" charset="-122"/>
            </a:endParaRPr>
          </a:p>
        </p:txBody>
      </p:sp>
      <p:grpSp>
        <p:nvGrpSpPr>
          <p:cNvPr id="6" name="组合 5"/>
          <p:cNvGrpSpPr/>
          <p:nvPr/>
        </p:nvGrpSpPr>
        <p:grpSpPr>
          <a:xfrm>
            <a:off x="885922" y="1840287"/>
            <a:ext cx="2254484" cy="1772694"/>
            <a:chOff x="396147" y="1797801"/>
            <a:chExt cx="2608022" cy="2273704"/>
          </a:xfrm>
          <a:effectLst>
            <a:outerShdw blurRad="63500" sx="102000" sy="102000" algn="ctr" rotWithShape="0">
              <a:prstClr val="black">
                <a:alpha val="40000"/>
              </a:prstClr>
            </a:outerShdw>
          </a:effectLst>
        </p:grpSpPr>
        <p:pic>
          <p:nvPicPr>
            <p:cNvPr id="3" name="图片 2"/>
            <p:cNvPicPr>
              <a:picLocks noChangeAspect="1"/>
            </p:cNvPicPr>
            <p:nvPr/>
          </p:nvPicPr>
          <p:blipFill>
            <a:blip r:embed="rId3"/>
            <a:stretch>
              <a:fillRect/>
            </a:stretch>
          </p:blipFill>
          <p:spPr>
            <a:xfrm>
              <a:off x="399882" y="1797801"/>
              <a:ext cx="2604286" cy="1168919"/>
            </a:xfrm>
            <a:prstGeom prst="rect">
              <a:avLst/>
            </a:prstGeom>
          </p:spPr>
        </p:pic>
        <p:pic>
          <p:nvPicPr>
            <p:cNvPr id="5" name="图片 4"/>
            <p:cNvPicPr>
              <a:picLocks noChangeAspect="1"/>
            </p:cNvPicPr>
            <p:nvPr/>
          </p:nvPicPr>
          <p:blipFill>
            <a:blip r:embed="rId4"/>
            <a:stretch>
              <a:fillRect/>
            </a:stretch>
          </p:blipFill>
          <p:spPr>
            <a:xfrm>
              <a:off x="396147" y="2931639"/>
              <a:ext cx="2608022" cy="1139866"/>
            </a:xfrm>
            <a:prstGeom prst="rect">
              <a:avLst/>
            </a:prstGeom>
          </p:spPr>
        </p:pic>
      </p:grpSp>
      <p:grpSp>
        <p:nvGrpSpPr>
          <p:cNvPr id="12" name="组合 11"/>
          <p:cNvGrpSpPr/>
          <p:nvPr/>
        </p:nvGrpSpPr>
        <p:grpSpPr>
          <a:xfrm>
            <a:off x="885922" y="4106092"/>
            <a:ext cx="2254483" cy="1935146"/>
            <a:chOff x="885922" y="4123540"/>
            <a:chExt cx="2412115" cy="2097534"/>
          </a:xfrm>
          <a:effectLst>
            <a:outerShdw blurRad="63500" sx="102000" sy="102000" algn="ctr" rotWithShape="0">
              <a:prstClr val="black">
                <a:alpha val="40000"/>
              </a:prstClr>
            </a:outerShdw>
          </a:effectLst>
        </p:grpSpPr>
        <p:pic>
          <p:nvPicPr>
            <p:cNvPr id="7" name="图片 6"/>
            <p:cNvPicPr>
              <a:picLocks noChangeAspect="1"/>
            </p:cNvPicPr>
            <p:nvPr/>
          </p:nvPicPr>
          <p:blipFill>
            <a:blip r:embed="rId5"/>
            <a:stretch>
              <a:fillRect/>
            </a:stretch>
          </p:blipFill>
          <p:spPr>
            <a:xfrm>
              <a:off x="885922" y="4123540"/>
              <a:ext cx="2412115" cy="1028896"/>
            </a:xfrm>
            <a:prstGeom prst="rect">
              <a:avLst/>
            </a:prstGeom>
          </p:spPr>
        </p:pic>
        <p:pic>
          <p:nvPicPr>
            <p:cNvPr id="8" name="图片 7"/>
            <p:cNvPicPr>
              <a:picLocks noChangeAspect="1"/>
            </p:cNvPicPr>
            <p:nvPr/>
          </p:nvPicPr>
          <p:blipFill>
            <a:blip r:embed="rId6"/>
            <a:stretch>
              <a:fillRect/>
            </a:stretch>
          </p:blipFill>
          <p:spPr>
            <a:xfrm>
              <a:off x="885922" y="5136717"/>
              <a:ext cx="2412115" cy="1084357"/>
            </a:xfrm>
            <a:prstGeom prst="rect">
              <a:avLst/>
            </a:prstGeom>
          </p:spPr>
        </p:pic>
      </p:grpSp>
      <p:pic>
        <p:nvPicPr>
          <p:cNvPr id="9" name="图片 8"/>
          <p:cNvPicPr>
            <a:picLocks noChangeAspect="1"/>
          </p:cNvPicPr>
          <p:nvPr/>
        </p:nvPicPr>
        <p:blipFill>
          <a:blip r:embed="rId7"/>
          <a:stretch>
            <a:fillRect/>
          </a:stretch>
        </p:blipFill>
        <p:spPr>
          <a:xfrm>
            <a:off x="6141855" y="1919137"/>
            <a:ext cx="2338955" cy="1569490"/>
          </a:xfrm>
          <a:prstGeom prst="rect">
            <a:avLst/>
          </a:prstGeom>
          <a:effectLst>
            <a:outerShdw blurRad="63500" sx="102000" sy="102000" algn="ctr" rotWithShape="0">
              <a:prstClr val="black">
                <a:alpha val="40000"/>
              </a:prstClr>
            </a:outerShdw>
          </a:effectLst>
        </p:spPr>
      </p:pic>
      <p:pic>
        <p:nvPicPr>
          <p:cNvPr id="10" name="图片 9"/>
          <p:cNvPicPr>
            <a:picLocks noChangeAspect="1"/>
          </p:cNvPicPr>
          <p:nvPr/>
        </p:nvPicPr>
        <p:blipFill>
          <a:blip r:embed="rId8"/>
          <a:stretch>
            <a:fillRect/>
          </a:stretch>
        </p:blipFill>
        <p:spPr>
          <a:xfrm>
            <a:off x="3757506" y="1935849"/>
            <a:ext cx="2234751" cy="1552778"/>
          </a:xfrm>
          <a:prstGeom prst="rect">
            <a:avLst/>
          </a:prstGeom>
          <a:effectLst>
            <a:outerShdw blurRad="63500" sx="102000" sy="102000" algn="ctr" rotWithShape="0">
              <a:prstClr val="black">
                <a:alpha val="40000"/>
              </a:prstClr>
            </a:outerShdw>
          </a:effectLst>
        </p:spPr>
      </p:pic>
      <p:pic>
        <p:nvPicPr>
          <p:cNvPr id="11" name="图片 10"/>
          <p:cNvPicPr>
            <a:picLocks noChangeAspect="1"/>
          </p:cNvPicPr>
          <p:nvPr/>
        </p:nvPicPr>
        <p:blipFill>
          <a:blip r:embed="rId9"/>
          <a:stretch>
            <a:fillRect/>
          </a:stretch>
        </p:blipFill>
        <p:spPr>
          <a:xfrm>
            <a:off x="3769810" y="3679139"/>
            <a:ext cx="4711000" cy="1945244"/>
          </a:xfrm>
          <a:prstGeom prst="rect">
            <a:avLst/>
          </a:prstGeom>
          <a:effectLst>
            <a:outerShdw blurRad="63500" sx="102000" sy="102000" algn="ctr" rotWithShape="0">
              <a:prstClr val="black">
                <a:alpha val="40000"/>
              </a:prstClr>
            </a:outerShdw>
          </a:effectLst>
        </p:spPr>
      </p:pic>
      <p:sp>
        <p:nvSpPr>
          <p:cNvPr id="39" name="任意多边形 38"/>
          <p:cNvSpPr/>
          <p:nvPr/>
        </p:nvSpPr>
        <p:spPr>
          <a:xfrm>
            <a:off x="462613" y="6175975"/>
            <a:ext cx="5595239" cy="707319"/>
          </a:xfrm>
          <a:custGeom>
            <a:avLst/>
            <a:gdLst>
              <a:gd name="connsiteX0" fmla="*/ 0 w 1991930"/>
              <a:gd name="connsiteY0" fmla="*/ 0 h 1327953"/>
              <a:gd name="connsiteX1" fmla="*/ 1991930 w 1991930"/>
              <a:gd name="connsiteY1" fmla="*/ 0 h 1327953"/>
              <a:gd name="connsiteX2" fmla="*/ 1991930 w 1991930"/>
              <a:gd name="connsiteY2" fmla="*/ 1327953 h 1327953"/>
              <a:gd name="connsiteX3" fmla="*/ 0 w 1991930"/>
              <a:gd name="connsiteY3" fmla="*/ 1327953 h 1327953"/>
              <a:gd name="connsiteX4" fmla="*/ 0 w 1991930"/>
              <a:gd name="connsiteY4" fmla="*/ 0 h 1327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1930" h="1327953">
                <a:moveTo>
                  <a:pt x="0" y="0"/>
                </a:moveTo>
                <a:lnTo>
                  <a:pt x="1991930" y="0"/>
                </a:lnTo>
                <a:lnTo>
                  <a:pt x="1991930" y="1327953"/>
                </a:lnTo>
                <a:lnTo>
                  <a:pt x="0" y="13279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171450" indent="-171450">
              <a:lnSpc>
                <a:spcPct val="90000"/>
              </a:lnSpc>
              <a:spcBef>
                <a:spcPct val="20000"/>
              </a:spcBef>
              <a:spcAft>
                <a:spcPct val="15000"/>
              </a:spcAft>
              <a:buClr>
                <a:schemeClr val="tx1"/>
              </a:buClr>
              <a:buSzPct val="70000"/>
              <a:buFont typeface="Wingdings" panose="05000000000000000000" pitchFamily="2" charset="2"/>
              <a:buChar char="Ø"/>
            </a:pPr>
            <a:r>
              <a:rPr lang="en-US" altLang="zh-CN" sz="900" dirty="0">
                <a:solidFill>
                  <a:schemeClr val="tx1">
                    <a:lumMod val="65000"/>
                    <a:lumOff val="35000"/>
                  </a:schemeClr>
                </a:solidFill>
                <a:latin typeface="微软雅黑" pitchFamily="34" charset="-122"/>
                <a:ea typeface="微软雅黑" pitchFamily="34" charset="-122"/>
              </a:rPr>
              <a:t>Predicting subsystem failures using </a:t>
            </a:r>
            <a:r>
              <a:rPr lang="en-US" altLang="zh-CN" sz="900" dirty="0" smtClean="0">
                <a:solidFill>
                  <a:schemeClr val="tx1">
                    <a:lumMod val="65000"/>
                    <a:lumOff val="35000"/>
                  </a:schemeClr>
                </a:solidFill>
                <a:latin typeface="微软雅黑" pitchFamily="34" charset="-122"/>
                <a:ea typeface="微软雅黑" pitchFamily="34" charset="-122"/>
              </a:rPr>
              <a:t>dependency graph complexities  2007</a:t>
            </a:r>
          </a:p>
          <a:p>
            <a:pPr marL="171450" indent="-171450">
              <a:lnSpc>
                <a:spcPct val="90000"/>
              </a:lnSpc>
              <a:spcBef>
                <a:spcPct val="20000"/>
              </a:spcBef>
              <a:spcAft>
                <a:spcPct val="15000"/>
              </a:spcAft>
              <a:buClr>
                <a:schemeClr val="tx1"/>
              </a:buClr>
              <a:buSzPct val="70000"/>
              <a:buFont typeface="Wingdings" panose="05000000000000000000" pitchFamily="2" charset="2"/>
              <a:buChar char="Ø"/>
            </a:pPr>
            <a:r>
              <a:rPr lang="en-US" altLang="zh-CN" sz="900" dirty="0">
                <a:solidFill>
                  <a:schemeClr val="tx1">
                    <a:lumMod val="65000"/>
                    <a:lumOff val="35000"/>
                  </a:schemeClr>
                </a:solidFill>
                <a:latin typeface="微软雅黑" pitchFamily="34" charset="-122"/>
                <a:ea typeface="微软雅黑" pitchFamily="34" charset="-122"/>
              </a:rPr>
              <a:t>Predicting faults using the complexity of code changes   </a:t>
            </a:r>
            <a:r>
              <a:rPr lang="en-US" altLang="zh-CN" sz="900" dirty="0" smtClean="0">
                <a:solidFill>
                  <a:schemeClr val="tx1">
                    <a:lumMod val="65000"/>
                    <a:lumOff val="35000"/>
                  </a:schemeClr>
                </a:solidFill>
                <a:latin typeface="微软雅黑" pitchFamily="34" charset="-122"/>
                <a:ea typeface="微软雅黑" pitchFamily="34" charset="-122"/>
              </a:rPr>
              <a:t>2009</a:t>
            </a:r>
          </a:p>
          <a:p>
            <a:pPr marL="171450" indent="-171450">
              <a:lnSpc>
                <a:spcPct val="90000"/>
              </a:lnSpc>
              <a:spcBef>
                <a:spcPct val="20000"/>
              </a:spcBef>
              <a:spcAft>
                <a:spcPct val="15000"/>
              </a:spcAft>
              <a:buClr>
                <a:schemeClr val="tx1"/>
              </a:buClr>
              <a:buSzPct val="70000"/>
              <a:buFont typeface="Wingdings" panose="05000000000000000000" pitchFamily="2" charset="2"/>
              <a:buChar char="Ø"/>
            </a:pPr>
            <a:r>
              <a:rPr lang="en-US" altLang="zh-CN" sz="900" dirty="0">
                <a:solidFill>
                  <a:schemeClr val="tx1">
                    <a:lumMod val="65000"/>
                    <a:lumOff val="35000"/>
                  </a:schemeClr>
                </a:solidFill>
                <a:latin typeface="微软雅黑" pitchFamily="34" charset="-122"/>
                <a:ea typeface="微软雅黑" pitchFamily="34" charset="-122"/>
              </a:rPr>
              <a:t>Don’t touch my code!: examining the effects of ownership on software quality </a:t>
            </a:r>
            <a:r>
              <a:rPr lang="en-US" altLang="zh-CN" sz="900" dirty="0" smtClean="0">
                <a:solidFill>
                  <a:schemeClr val="tx1">
                    <a:lumMod val="65000"/>
                    <a:lumOff val="35000"/>
                  </a:schemeClr>
                </a:solidFill>
                <a:latin typeface="微软雅黑" pitchFamily="34" charset="-122"/>
                <a:ea typeface="微软雅黑" pitchFamily="34" charset="-122"/>
              </a:rPr>
              <a:t>2011</a:t>
            </a:r>
          </a:p>
          <a:p>
            <a:pPr marL="171450" indent="-171450">
              <a:lnSpc>
                <a:spcPct val="90000"/>
              </a:lnSpc>
              <a:spcBef>
                <a:spcPct val="20000"/>
              </a:spcBef>
              <a:spcAft>
                <a:spcPct val="15000"/>
              </a:spcAft>
              <a:buClr>
                <a:schemeClr val="tx1"/>
              </a:buClr>
              <a:buSzPct val="70000"/>
              <a:buFont typeface="Wingdings" panose="05000000000000000000" pitchFamily="2" charset="2"/>
              <a:buChar char="Ø"/>
            </a:pPr>
            <a:r>
              <a:rPr lang="en-US" altLang="zh-CN" sz="900" dirty="0">
                <a:solidFill>
                  <a:schemeClr val="tx1">
                    <a:lumMod val="65000"/>
                    <a:lumOff val="35000"/>
                  </a:schemeClr>
                </a:solidFill>
                <a:latin typeface="微软雅黑" pitchFamily="34" charset="-122"/>
                <a:ea typeface="微软雅黑" pitchFamily="34" charset="-122"/>
              </a:rPr>
              <a:t>Dual ecological measures of focus in software development </a:t>
            </a:r>
            <a:r>
              <a:rPr lang="en-US" altLang="zh-CN" sz="900" dirty="0" smtClean="0">
                <a:solidFill>
                  <a:schemeClr val="tx1">
                    <a:lumMod val="65000"/>
                    <a:lumOff val="35000"/>
                  </a:schemeClr>
                </a:solidFill>
                <a:latin typeface="微软雅黑" pitchFamily="34" charset="-122"/>
                <a:ea typeface="微软雅黑" pitchFamily="34" charset="-122"/>
              </a:rPr>
              <a:t>2013</a:t>
            </a:r>
            <a:endParaRPr lang="en-US" altLang="zh-CN" sz="900" dirty="0">
              <a:solidFill>
                <a:schemeClr val="tx1">
                  <a:lumMod val="65000"/>
                  <a:lumOff val="35000"/>
                </a:schemeClr>
              </a:solidFill>
              <a:latin typeface="微软雅黑" pitchFamily="34" charset="-122"/>
              <a:ea typeface="微软雅黑" pitchFamily="34" charset="-122"/>
            </a:endParaRPr>
          </a:p>
        </p:txBody>
      </p:sp>
      <p:sp>
        <p:nvSpPr>
          <p:cNvPr id="34" name="灯片编号占位符 5"/>
          <p:cNvSpPr>
            <a:spLocks noGrp="1"/>
          </p:cNvSpPr>
          <p:nvPr>
            <p:ph type="sldNum" sz="quarter" idx="12"/>
          </p:nvPr>
        </p:nvSpPr>
        <p:spPr>
          <a:xfrm>
            <a:off x="7086600" y="6610120"/>
            <a:ext cx="2057400" cy="247880"/>
          </a:xfrm>
        </p:spPr>
        <p:txBody>
          <a:bodyPr/>
          <a:lstStyle/>
          <a:p>
            <a:r>
              <a:rPr lang="en-US" altLang="zh-HK" dirty="0" smtClean="0">
                <a:solidFill>
                  <a:prstClr val="black">
                    <a:tint val="75000"/>
                  </a:prstClr>
                </a:solidFill>
              </a:rPr>
              <a:t>14</a:t>
            </a:r>
            <a:endParaRPr lang="zh-HK" altLang="en-US" dirty="0">
              <a:solidFill>
                <a:prstClr val="black">
                  <a:tint val="75000"/>
                </a:prstClr>
              </a:solidFill>
            </a:endParaRPr>
          </a:p>
        </p:txBody>
      </p:sp>
    </p:spTree>
    <p:extLst>
      <p:ext uri="{BB962C8B-B14F-4D97-AF65-F5344CB8AC3E}">
        <p14:creationId xmlns:p14="http://schemas.microsoft.com/office/powerpoint/2010/main" val="356376661"/>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up)">
                                      <p:cBhvr>
                                        <p:cTn id="7" dur="500"/>
                                        <p:tgtEl>
                                          <p:spTgt spid="71"/>
                                        </p:tgtEl>
                                      </p:cBhvr>
                                    </p:animEffect>
                                  </p:childTnLst>
                                </p:cTn>
                              </p:par>
                              <p:par>
                                <p:cTn id="8" presetID="22" presetClass="entr" presetSubtype="1"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up)">
                                      <p:cBhvr>
                                        <p:cTn id="10" dur="500"/>
                                        <p:tgtEl>
                                          <p:spTgt spid="6"/>
                                        </p:tgtEl>
                                      </p:cBhvr>
                                    </p:animEffect>
                                  </p:childTnLst>
                                </p:cTn>
                              </p:par>
                              <p:par>
                                <p:cTn id="11" presetID="22" presetClass="entr" presetSubtype="4" fill="hold" nodeType="withEffect">
                                  <p:stCondLst>
                                    <p:cond delay="0"/>
                                  </p:stCondLst>
                                  <p:childTnLst>
                                    <p:set>
                                      <p:cBhvr>
                                        <p:cTn id="12" dur="1" fill="hold">
                                          <p:stCondLst>
                                            <p:cond delay="0"/>
                                          </p:stCondLst>
                                        </p:cTn>
                                        <p:tgtEl>
                                          <p:spTgt spid="39">
                                            <p:txEl>
                                              <p:pRg st="0" end="0"/>
                                            </p:txEl>
                                          </p:spTgt>
                                        </p:tgtEl>
                                        <p:attrNameLst>
                                          <p:attrName>style.visibility</p:attrName>
                                        </p:attrNameLst>
                                      </p:cBhvr>
                                      <p:to>
                                        <p:strVal val="visible"/>
                                      </p:to>
                                    </p:set>
                                    <p:animEffect transition="in" filter="wipe(down)">
                                      <p:cBhvr>
                                        <p:cTn id="13" dur="500"/>
                                        <p:tgtEl>
                                          <p:spTgt spid="39">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grpId="0" nodeType="clickEffect">
                                  <p:stCondLst>
                                    <p:cond delay="0"/>
                                  </p:stCondLst>
                                  <p:childTnLst>
                                    <p:set>
                                      <p:cBhvr>
                                        <p:cTn id="17" dur="1" fill="hold">
                                          <p:stCondLst>
                                            <p:cond delay="0"/>
                                          </p:stCondLst>
                                        </p:cTn>
                                        <p:tgtEl>
                                          <p:spTgt spid="72"/>
                                        </p:tgtEl>
                                        <p:attrNameLst>
                                          <p:attrName>style.visibility</p:attrName>
                                        </p:attrNameLst>
                                      </p:cBhvr>
                                      <p:to>
                                        <p:strVal val="visible"/>
                                      </p:to>
                                    </p:set>
                                    <p:animEffect transition="in" filter="wipe(up)">
                                      <p:cBhvr>
                                        <p:cTn id="18" dur="500"/>
                                        <p:tgtEl>
                                          <p:spTgt spid="72"/>
                                        </p:tgtEl>
                                      </p:cBhvr>
                                    </p:animEffect>
                                  </p:childTnLst>
                                </p:cTn>
                              </p:par>
                              <p:par>
                                <p:cTn id="19" presetID="22" presetClass="entr" presetSubtype="1"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up)">
                                      <p:cBhvr>
                                        <p:cTn id="21" dur="500"/>
                                        <p:tgtEl>
                                          <p:spTgt spid="12"/>
                                        </p:tgtEl>
                                      </p:cBhvr>
                                    </p:animEffect>
                                  </p:childTnLst>
                                </p:cTn>
                              </p:par>
                              <p:par>
                                <p:cTn id="22" presetID="22" presetClass="entr" presetSubtype="4" fill="hold" nodeType="withEffect">
                                  <p:stCondLst>
                                    <p:cond delay="0"/>
                                  </p:stCondLst>
                                  <p:childTnLst>
                                    <p:set>
                                      <p:cBhvr>
                                        <p:cTn id="23" dur="1" fill="hold">
                                          <p:stCondLst>
                                            <p:cond delay="0"/>
                                          </p:stCondLst>
                                        </p:cTn>
                                        <p:tgtEl>
                                          <p:spTgt spid="39">
                                            <p:txEl>
                                              <p:pRg st="1" end="1"/>
                                            </p:txEl>
                                          </p:spTgt>
                                        </p:tgtEl>
                                        <p:attrNameLst>
                                          <p:attrName>style.visibility</p:attrName>
                                        </p:attrNameLst>
                                      </p:cBhvr>
                                      <p:to>
                                        <p:strVal val="visible"/>
                                      </p:to>
                                    </p:set>
                                    <p:animEffect transition="in" filter="wipe(down)">
                                      <p:cBhvr>
                                        <p:cTn id="24" dur="500"/>
                                        <p:tgtEl>
                                          <p:spTgt spid="39">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83"/>
                                        </p:tgtEl>
                                        <p:attrNameLst>
                                          <p:attrName>style.visibility</p:attrName>
                                        </p:attrNameLst>
                                      </p:cBhvr>
                                      <p:to>
                                        <p:strVal val="visible"/>
                                      </p:to>
                                    </p:set>
                                    <p:animEffect transition="in" filter="wipe(up)">
                                      <p:cBhvr>
                                        <p:cTn id="29" dur="500"/>
                                        <p:tgtEl>
                                          <p:spTgt spid="83"/>
                                        </p:tgtEl>
                                      </p:cBhvr>
                                    </p:animEffect>
                                  </p:childTnLst>
                                </p:cTn>
                              </p:par>
                              <p:par>
                                <p:cTn id="30" presetID="22" presetClass="entr" presetSubtype="1" fill="hold"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up)">
                                      <p:cBhvr>
                                        <p:cTn id="32" dur="500"/>
                                        <p:tgtEl>
                                          <p:spTgt spid="10"/>
                                        </p:tgtEl>
                                      </p:cBhvr>
                                    </p:animEffect>
                                  </p:childTnLst>
                                </p:cTn>
                              </p:par>
                              <p:par>
                                <p:cTn id="33" presetID="22" presetClass="entr" presetSubtype="1" fill="hold" nodeType="with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up)">
                                      <p:cBhvr>
                                        <p:cTn id="35" dur="500"/>
                                        <p:tgtEl>
                                          <p:spTgt spid="9"/>
                                        </p:tgtEl>
                                      </p:cBhvr>
                                    </p:animEffect>
                                  </p:childTnLst>
                                </p:cTn>
                              </p:par>
                              <p:par>
                                <p:cTn id="36" presetID="22" presetClass="entr" presetSubtype="1" fill="hold"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ipe(up)">
                                      <p:cBhvr>
                                        <p:cTn id="38" dur="500"/>
                                        <p:tgtEl>
                                          <p:spTgt spid="11"/>
                                        </p:tgtEl>
                                      </p:cBhvr>
                                    </p:animEffect>
                                  </p:childTnLst>
                                </p:cTn>
                              </p:par>
                              <p:par>
                                <p:cTn id="39" presetID="22" presetClass="entr" presetSubtype="4" fill="hold" nodeType="withEffect">
                                  <p:stCondLst>
                                    <p:cond delay="0"/>
                                  </p:stCondLst>
                                  <p:childTnLst>
                                    <p:set>
                                      <p:cBhvr>
                                        <p:cTn id="40" dur="1" fill="hold">
                                          <p:stCondLst>
                                            <p:cond delay="0"/>
                                          </p:stCondLst>
                                        </p:cTn>
                                        <p:tgtEl>
                                          <p:spTgt spid="39">
                                            <p:txEl>
                                              <p:pRg st="2" end="2"/>
                                            </p:txEl>
                                          </p:spTgt>
                                        </p:tgtEl>
                                        <p:attrNameLst>
                                          <p:attrName>style.visibility</p:attrName>
                                        </p:attrNameLst>
                                      </p:cBhvr>
                                      <p:to>
                                        <p:strVal val="visible"/>
                                      </p:to>
                                    </p:set>
                                    <p:animEffect transition="in" filter="wipe(down)">
                                      <p:cBhvr>
                                        <p:cTn id="41" dur="500"/>
                                        <p:tgtEl>
                                          <p:spTgt spid="39">
                                            <p:txEl>
                                              <p:pRg st="2" end="2"/>
                                            </p:txEl>
                                          </p:spTgt>
                                        </p:tgtEl>
                                      </p:cBhvr>
                                    </p:animEffect>
                                  </p:childTnLst>
                                </p:cTn>
                              </p:par>
                              <p:par>
                                <p:cTn id="42" presetID="22" presetClass="entr" presetSubtype="4" fill="hold" nodeType="withEffect">
                                  <p:stCondLst>
                                    <p:cond delay="0"/>
                                  </p:stCondLst>
                                  <p:childTnLst>
                                    <p:set>
                                      <p:cBhvr>
                                        <p:cTn id="43" dur="1" fill="hold">
                                          <p:stCondLst>
                                            <p:cond delay="0"/>
                                          </p:stCondLst>
                                        </p:cTn>
                                        <p:tgtEl>
                                          <p:spTgt spid="39">
                                            <p:txEl>
                                              <p:pRg st="3" end="3"/>
                                            </p:txEl>
                                          </p:spTgt>
                                        </p:tgtEl>
                                        <p:attrNameLst>
                                          <p:attrName>style.visibility</p:attrName>
                                        </p:attrNameLst>
                                      </p:cBhvr>
                                      <p:to>
                                        <p:strVal val="visible"/>
                                      </p:to>
                                    </p:set>
                                    <p:animEffect transition="in" filter="wipe(down)">
                                      <p:cBhvr>
                                        <p:cTn id="44" dur="500"/>
                                        <p:tgtEl>
                                          <p:spTgt spid="3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72" grpId="0"/>
      <p:bldP spid="83"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文本框 16"/>
          <p:cNvSpPr txBox="1"/>
          <p:nvPr/>
        </p:nvSpPr>
        <p:spPr>
          <a:xfrm>
            <a:off x="6762923"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论文总结</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19" name="矩形 18"/>
          <p:cNvSpPr/>
          <p:nvPr/>
        </p:nvSpPr>
        <p:spPr>
          <a:xfrm>
            <a:off x="0" y="-5822"/>
            <a:ext cx="9159240" cy="707886"/>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sz="2400">
              <a:solidFill>
                <a:schemeClr val="bg1"/>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7071361" y="0"/>
            <a:ext cx="2072640" cy="707886"/>
          </a:xfrm>
          <a:prstGeom prst="rect">
            <a:avLst/>
          </a:prstGeom>
          <a:noFill/>
        </p:spPr>
        <p:txBody>
          <a:bodyPr wrap="square" rtlCol="0">
            <a:spAutoFit/>
          </a:bodyPr>
          <a:lstStyle/>
          <a:p>
            <a:r>
              <a:rPr lang="en-US" altLang="zh-HK" sz="4000" b="1" spc="300" dirty="0" smtClean="0">
                <a:solidFill>
                  <a:schemeClr val="bg1"/>
                </a:solidFill>
                <a:latin typeface="Bradley Hand ITC" panose="03070402050302030203" pitchFamily="66" charset="0"/>
                <a:ea typeface="微软雅黑" panose="020B0503020204020204" pitchFamily="34" charset="-122"/>
              </a:rPr>
              <a:t>Trustie</a:t>
            </a:r>
            <a:endParaRPr lang="zh-HK" altLang="en-US" sz="4000" b="1" spc="300" dirty="0">
              <a:solidFill>
                <a:schemeClr val="bg1"/>
              </a:solidFill>
              <a:latin typeface="Bradley Hand ITC" panose="03070402050302030203" pitchFamily="66" charset="0"/>
              <a:ea typeface="微软雅黑" panose="020B0503020204020204" pitchFamily="34" charset="-122"/>
            </a:endParaRPr>
          </a:p>
        </p:txBody>
      </p:sp>
      <p:sp>
        <p:nvSpPr>
          <p:cNvPr id="24" name="文本框 23"/>
          <p:cNvSpPr txBox="1"/>
          <p:nvPr/>
        </p:nvSpPr>
        <p:spPr>
          <a:xfrm>
            <a:off x="1776011" y="175617"/>
            <a:ext cx="1364394" cy="400110"/>
          </a:xfrm>
          <a:prstGeom prst="rect">
            <a:avLst/>
          </a:prstGeom>
          <a:solidFill>
            <a:schemeClr val="bg1"/>
          </a:solidFill>
          <a:ln>
            <a:solidFill>
              <a:schemeClr val="bg1"/>
            </a:solidFill>
          </a:ln>
        </p:spPr>
        <p:txBody>
          <a:bodyPr wrap="square" rtlCol="0">
            <a:spAutoFit/>
          </a:bodyPr>
          <a:lstStyle/>
          <a:p>
            <a:r>
              <a:rPr lang="zh-CN" altLang="en-US" sz="2000" spc="300" dirty="0" smtClean="0">
                <a:solidFill>
                  <a:srgbClr val="0174AB"/>
                </a:solidFill>
                <a:latin typeface="微软雅黑" panose="020B0503020204020204" pitchFamily="34" charset="-122"/>
                <a:ea typeface="微软雅黑" panose="020B0503020204020204" pitchFamily="34" charset="-122"/>
              </a:rPr>
              <a:t>相关工作</a:t>
            </a:r>
            <a:endParaRPr lang="zh-HK" altLang="en-US" sz="2000" spc="300" dirty="0">
              <a:solidFill>
                <a:srgbClr val="0174AB"/>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3588338" y="175617"/>
            <a:ext cx="1423025"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a:t>
            </a:r>
            <a:r>
              <a:rPr lang="zh-CN" altLang="en-US" sz="2000" spc="300" dirty="0" smtClean="0">
                <a:solidFill>
                  <a:schemeClr val="bg1"/>
                </a:solidFill>
                <a:latin typeface="微软雅黑" panose="020B0503020204020204" pitchFamily="34" charset="-122"/>
                <a:ea typeface="微软雅黑" panose="020B0503020204020204" pitchFamily="34" charset="-122"/>
              </a:rPr>
              <a:t>内容</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5360450" y="175617"/>
            <a:ext cx="1444344"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研究计划</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27" name="燕尾形 26"/>
          <p:cNvSpPr/>
          <p:nvPr/>
        </p:nvSpPr>
        <p:spPr>
          <a:xfrm>
            <a:off x="513648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8" name="燕尾形 27"/>
          <p:cNvSpPr/>
          <p:nvPr/>
        </p:nvSpPr>
        <p:spPr>
          <a:xfrm>
            <a:off x="336437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9" name="燕尾形 28"/>
          <p:cNvSpPr/>
          <p:nvPr/>
        </p:nvSpPr>
        <p:spPr>
          <a:xfrm>
            <a:off x="1552043" y="302394"/>
            <a:ext cx="98851" cy="14655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30" name="文本框 29"/>
          <p:cNvSpPr txBox="1"/>
          <p:nvPr/>
        </p:nvSpPr>
        <p:spPr>
          <a:xfrm>
            <a:off x="56536" y="175617"/>
            <a:ext cx="1370391" cy="400110"/>
          </a:xfrm>
          <a:prstGeom prst="rect">
            <a:avLst/>
          </a:prstGeom>
          <a:noFill/>
        </p:spPr>
        <p:txBody>
          <a:bodyPr wrap="square" rtlCol="0">
            <a:spAutoFit/>
          </a:bodyPr>
          <a:lstStyle/>
          <a:p>
            <a:r>
              <a:rPr lang="zh-CN" altLang="en-US" sz="2000" spc="300" dirty="0" smtClean="0">
                <a:solidFill>
                  <a:schemeClr val="bg1"/>
                </a:solidFill>
                <a:latin typeface="微软雅黑" panose="020B0503020204020204" pitchFamily="34" charset="-122"/>
                <a:ea typeface="微软雅黑" panose="020B0503020204020204" pitchFamily="34" charset="-122"/>
              </a:rPr>
              <a:t>研究背景</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2910" y="890698"/>
            <a:ext cx="9146909" cy="430879"/>
            <a:chOff x="484627" y="933159"/>
            <a:chExt cx="9146909" cy="430879"/>
          </a:xfrm>
        </p:grpSpPr>
        <p:sp>
          <p:nvSpPr>
            <p:cNvPr id="32" name="矩形 31"/>
            <p:cNvSpPr/>
            <p:nvPr/>
          </p:nvSpPr>
          <p:spPr>
            <a:xfrm>
              <a:off x="484627" y="933159"/>
              <a:ext cx="9146909" cy="430879"/>
            </a:xfrm>
            <a:prstGeom prst="rect">
              <a:avLst/>
            </a:prstGeom>
          </p:spPr>
          <p:txBody>
            <a:bodyPr wrap="square" lIns="91431" tIns="45716" rIns="91431" bIns="45716">
              <a:spAutoFit/>
            </a:bodyPr>
            <a:lstStyle/>
            <a:p>
              <a:r>
                <a:rPr lang="zh-CN" altLang="en-US" sz="2200" b="1" dirty="0" smtClean="0">
                  <a:solidFill>
                    <a:schemeClr val="tx1">
                      <a:lumMod val="65000"/>
                      <a:lumOff val="35000"/>
                    </a:schemeClr>
                  </a:solidFill>
                  <a:latin typeface="微软雅黑" pitchFamily="34" charset="-122"/>
                  <a:ea typeface="微软雅黑" pitchFamily="34" charset="-122"/>
                </a:rPr>
                <a:t>总结</a:t>
              </a:r>
              <a:endParaRPr lang="en-US" altLang="zh-CN" sz="2200" b="1" dirty="0">
                <a:solidFill>
                  <a:schemeClr val="tx1">
                    <a:lumMod val="65000"/>
                    <a:lumOff val="35000"/>
                  </a:schemeClr>
                </a:solidFill>
                <a:latin typeface="微软雅黑" pitchFamily="34" charset="-122"/>
                <a:ea typeface="微软雅黑" pitchFamily="34" charset="-122"/>
              </a:endParaRPr>
            </a:p>
          </p:txBody>
        </p:sp>
        <p:cxnSp>
          <p:nvCxnSpPr>
            <p:cNvPr id="33" name="直接连接符 32"/>
            <p:cNvCxnSpPr/>
            <p:nvPr/>
          </p:nvCxnSpPr>
          <p:spPr>
            <a:xfrm>
              <a:off x="499867" y="1009359"/>
              <a:ext cx="0" cy="297125"/>
            </a:xfrm>
            <a:prstGeom prst="line">
              <a:avLst/>
            </a:prstGeom>
            <a:ln w="28575">
              <a:solidFill>
                <a:srgbClr val="E74E3E"/>
              </a:solidFill>
            </a:ln>
          </p:spPr>
          <p:style>
            <a:lnRef idx="1">
              <a:schemeClr val="accent1"/>
            </a:lnRef>
            <a:fillRef idx="0">
              <a:schemeClr val="accent1"/>
            </a:fillRef>
            <a:effectRef idx="0">
              <a:schemeClr val="accent1"/>
            </a:effectRef>
            <a:fontRef idx="minor">
              <a:schemeClr val="tx1"/>
            </a:fontRef>
          </p:style>
        </p:cxnSp>
      </p:grpSp>
      <p:sp>
        <p:nvSpPr>
          <p:cNvPr id="15" name="文本框 14"/>
          <p:cNvSpPr txBox="1"/>
          <p:nvPr/>
        </p:nvSpPr>
        <p:spPr>
          <a:xfrm>
            <a:off x="539979" y="1657275"/>
            <a:ext cx="1236032" cy="400110"/>
          </a:xfrm>
          <a:prstGeom prst="rect">
            <a:avLst/>
          </a:prstGeom>
          <a:solidFill>
            <a:srgbClr val="E74E3E"/>
          </a:solidFill>
        </p:spPr>
        <p:txBody>
          <a:bodyPr wrap="square" rtlCol="0" anchor="ctr">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借鉴之处</a:t>
            </a:r>
            <a:endParaRPr lang="zh-HK" altLang="en-US" sz="2000" dirty="0">
              <a:solidFill>
                <a:schemeClr val="bg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539728" y="4116321"/>
            <a:ext cx="1202741" cy="400110"/>
          </a:xfrm>
          <a:prstGeom prst="rect">
            <a:avLst/>
          </a:prstGeom>
          <a:solidFill>
            <a:srgbClr val="E74E3E"/>
          </a:solidFill>
        </p:spPr>
        <p:txBody>
          <a:bodyPr wrap="square" rtlCol="0" anchor="ctr">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局限</a:t>
            </a:r>
            <a:r>
              <a:rPr lang="zh-CN" altLang="en-US" sz="2000" dirty="0" smtClean="0">
                <a:solidFill>
                  <a:schemeClr val="bg1"/>
                </a:solidFill>
                <a:latin typeface="微软雅黑" panose="020B0503020204020204" pitchFamily="34" charset="-122"/>
                <a:ea typeface="微软雅黑" panose="020B0503020204020204" pitchFamily="34" charset="-122"/>
              </a:rPr>
              <a:t>之处</a:t>
            </a:r>
            <a:endParaRPr lang="zh-HK" altLang="en-US" sz="2000" dirty="0">
              <a:solidFill>
                <a:schemeClr val="bg1"/>
              </a:solidFill>
              <a:latin typeface="微软雅黑" panose="020B0503020204020204" pitchFamily="34" charset="-122"/>
              <a:ea typeface="微软雅黑" panose="020B0503020204020204" pitchFamily="34" charset="-122"/>
            </a:endParaRPr>
          </a:p>
        </p:txBody>
      </p:sp>
      <p:sp>
        <p:nvSpPr>
          <p:cNvPr id="18" name="任意多边形 17"/>
          <p:cNvSpPr/>
          <p:nvPr/>
        </p:nvSpPr>
        <p:spPr>
          <a:xfrm>
            <a:off x="539979" y="2211271"/>
            <a:ext cx="8066992" cy="895184"/>
          </a:xfrm>
          <a:custGeom>
            <a:avLst/>
            <a:gdLst>
              <a:gd name="connsiteX0" fmla="*/ 0 w 1991930"/>
              <a:gd name="connsiteY0" fmla="*/ 0 h 1327953"/>
              <a:gd name="connsiteX1" fmla="*/ 1991930 w 1991930"/>
              <a:gd name="connsiteY1" fmla="*/ 0 h 1327953"/>
              <a:gd name="connsiteX2" fmla="*/ 1991930 w 1991930"/>
              <a:gd name="connsiteY2" fmla="*/ 1327953 h 1327953"/>
              <a:gd name="connsiteX3" fmla="*/ 0 w 1991930"/>
              <a:gd name="connsiteY3" fmla="*/ 1327953 h 1327953"/>
              <a:gd name="connsiteX4" fmla="*/ 0 w 1991930"/>
              <a:gd name="connsiteY4" fmla="*/ 0 h 1327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1930" h="1327953">
                <a:moveTo>
                  <a:pt x="0" y="0"/>
                </a:moveTo>
                <a:lnTo>
                  <a:pt x="1991930" y="0"/>
                </a:lnTo>
                <a:lnTo>
                  <a:pt x="1991930" y="1327953"/>
                </a:lnTo>
                <a:lnTo>
                  <a:pt x="0" y="13279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342900" indent="-342900">
              <a:lnSpc>
                <a:spcPct val="150000"/>
              </a:lnSpc>
              <a:spcBef>
                <a:spcPct val="20000"/>
              </a:spcBef>
              <a:spcAft>
                <a:spcPct val="15000"/>
              </a:spcAft>
              <a:buClr>
                <a:schemeClr val="tx1"/>
              </a:buClr>
              <a:buSzPct val="70000"/>
              <a:buFont typeface="Wingdings" panose="05000000000000000000" pitchFamily="2" charset="2"/>
              <a:buChar char="n"/>
            </a:pPr>
            <a:r>
              <a:rPr lang="zh-CN" altLang="en-US" sz="2200" dirty="0">
                <a:solidFill>
                  <a:schemeClr val="tx1"/>
                </a:solidFill>
                <a:latin typeface="微软雅黑" pitchFamily="34" charset="-122"/>
                <a:ea typeface="微软雅黑" pitchFamily="34" charset="-122"/>
              </a:rPr>
              <a:t>当前研究从多个角度探索</a:t>
            </a:r>
            <a:r>
              <a:rPr lang="zh-CN" altLang="en-US" sz="2200" dirty="0" smtClean="0">
                <a:solidFill>
                  <a:schemeClr val="tx1"/>
                </a:solidFill>
                <a:latin typeface="微软雅黑" pitchFamily="34" charset="-122"/>
                <a:ea typeface="微软雅黑" pitchFamily="34" charset="-122"/>
              </a:rPr>
              <a:t>了代码</a:t>
            </a:r>
            <a:r>
              <a:rPr lang="zh-CN" altLang="en-US" sz="2200" dirty="0">
                <a:solidFill>
                  <a:schemeClr val="tx1"/>
                </a:solidFill>
                <a:latin typeface="微软雅黑" pitchFamily="34" charset="-122"/>
                <a:ea typeface="微软雅黑" pitchFamily="34" charset="-122"/>
              </a:rPr>
              <a:t>质量评估的方法，对</a:t>
            </a:r>
            <a:r>
              <a:rPr lang="zh-CN" altLang="en-US" sz="2200" dirty="0" smtClean="0">
                <a:solidFill>
                  <a:schemeClr val="tx1"/>
                </a:solidFill>
                <a:latin typeface="微软雅黑" pitchFamily="34" charset="-122"/>
                <a:ea typeface="微软雅黑" pitchFamily="34" charset="-122"/>
              </a:rPr>
              <a:t>我们评估</a:t>
            </a:r>
            <a:r>
              <a:rPr lang="en-US" altLang="zh-CN" sz="2200" dirty="0" smtClean="0">
                <a:solidFill>
                  <a:schemeClr val="tx1"/>
                </a:solidFill>
                <a:latin typeface="微软雅黑" pitchFamily="34" charset="-122"/>
                <a:ea typeface="微软雅黑" pitchFamily="34" charset="-122"/>
              </a:rPr>
              <a:t>Pull-based</a:t>
            </a:r>
            <a:r>
              <a:rPr lang="zh-CN" altLang="en-US" sz="2200" dirty="0" smtClean="0">
                <a:solidFill>
                  <a:schemeClr val="tx1"/>
                </a:solidFill>
                <a:latin typeface="微软雅黑" pitchFamily="34" charset="-122"/>
                <a:ea typeface="微软雅黑" pitchFamily="34" charset="-122"/>
              </a:rPr>
              <a:t>大众贡献有很多借鉴之处。</a:t>
            </a:r>
            <a:endParaRPr lang="en-US" altLang="zh-CN" sz="2200" dirty="0" smtClean="0">
              <a:solidFill>
                <a:schemeClr val="tx1"/>
              </a:solidFill>
              <a:latin typeface="微软雅黑" pitchFamily="34" charset="-122"/>
              <a:ea typeface="微软雅黑" pitchFamily="34" charset="-122"/>
            </a:endParaRPr>
          </a:p>
        </p:txBody>
      </p:sp>
      <p:sp>
        <p:nvSpPr>
          <p:cNvPr id="20" name="任意多边形 19"/>
          <p:cNvSpPr/>
          <p:nvPr/>
        </p:nvSpPr>
        <p:spPr>
          <a:xfrm>
            <a:off x="539728" y="4516432"/>
            <a:ext cx="8050056" cy="1071102"/>
          </a:xfrm>
          <a:custGeom>
            <a:avLst/>
            <a:gdLst>
              <a:gd name="connsiteX0" fmla="*/ 0 w 1991930"/>
              <a:gd name="connsiteY0" fmla="*/ 0 h 1327953"/>
              <a:gd name="connsiteX1" fmla="*/ 1991930 w 1991930"/>
              <a:gd name="connsiteY1" fmla="*/ 0 h 1327953"/>
              <a:gd name="connsiteX2" fmla="*/ 1991930 w 1991930"/>
              <a:gd name="connsiteY2" fmla="*/ 1327953 h 1327953"/>
              <a:gd name="connsiteX3" fmla="*/ 0 w 1991930"/>
              <a:gd name="connsiteY3" fmla="*/ 1327953 h 1327953"/>
              <a:gd name="connsiteX4" fmla="*/ 0 w 1991930"/>
              <a:gd name="connsiteY4" fmla="*/ 0 h 1327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1930" h="1327953">
                <a:moveTo>
                  <a:pt x="0" y="0"/>
                </a:moveTo>
                <a:lnTo>
                  <a:pt x="1991930" y="0"/>
                </a:lnTo>
                <a:lnTo>
                  <a:pt x="1991930" y="1327953"/>
                </a:lnTo>
                <a:lnTo>
                  <a:pt x="0" y="13279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342900" indent="-342900">
              <a:lnSpc>
                <a:spcPct val="150000"/>
              </a:lnSpc>
              <a:spcBef>
                <a:spcPct val="20000"/>
              </a:spcBef>
              <a:spcAft>
                <a:spcPct val="15000"/>
              </a:spcAft>
              <a:buClr>
                <a:schemeClr val="tx1"/>
              </a:buClr>
              <a:buSzPct val="70000"/>
              <a:buFont typeface="Wingdings" panose="05000000000000000000" pitchFamily="2" charset="2"/>
              <a:buChar char="n"/>
            </a:pPr>
            <a:r>
              <a:rPr lang="zh-CN" altLang="en-US" sz="2200" dirty="0" smtClean="0">
                <a:solidFill>
                  <a:schemeClr val="tx1"/>
                </a:solidFill>
                <a:latin typeface="微软雅黑" pitchFamily="34" charset="-122"/>
                <a:ea typeface="微软雅黑" pitchFamily="34" charset="-122"/>
              </a:rPr>
              <a:t>从静态、粗粒度的角度分析，不适宜 </a:t>
            </a:r>
            <a:r>
              <a:rPr lang="en-US" altLang="zh-CN" sz="2200" dirty="0" smtClean="0">
                <a:solidFill>
                  <a:schemeClr val="tx1"/>
                </a:solidFill>
                <a:latin typeface="微软雅黑" pitchFamily="34" charset="-122"/>
                <a:ea typeface="微软雅黑" pitchFamily="34" charset="-122"/>
              </a:rPr>
              <a:t>Pull-based</a:t>
            </a:r>
            <a:r>
              <a:rPr lang="zh-CN" altLang="en-US" sz="2200" dirty="0" smtClean="0">
                <a:solidFill>
                  <a:schemeClr val="tx1"/>
                </a:solidFill>
                <a:latin typeface="微软雅黑" pitchFamily="34" charset="-122"/>
                <a:ea typeface="微软雅黑" pitchFamily="34" charset="-122"/>
              </a:rPr>
              <a:t>开发模式下频繁的“碎片化” 代码更改</a:t>
            </a:r>
            <a:endParaRPr lang="en-US" altLang="zh-CN" sz="2200" dirty="0">
              <a:solidFill>
                <a:schemeClr val="tx1"/>
              </a:solidFill>
              <a:latin typeface="微软雅黑" pitchFamily="34" charset="-122"/>
              <a:ea typeface="微软雅黑" pitchFamily="34" charset="-122"/>
            </a:endParaRPr>
          </a:p>
        </p:txBody>
      </p:sp>
      <p:sp>
        <p:nvSpPr>
          <p:cNvPr id="4" name="灯片编号占位符 3"/>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pPr/>
              <a:t>16</a:t>
            </a:fld>
            <a:endParaRPr lang="zh-HK" altLang="en-US">
              <a:solidFill>
                <a:prstClr val="black">
                  <a:tint val="75000"/>
                </a:prstClr>
              </a:solidFill>
            </a:endParaRPr>
          </a:p>
        </p:txBody>
      </p:sp>
    </p:spTree>
    <p:extLst>
      <p:ext uri="{BB962C8B-B14F-4D97-AF65-F5344CB8AC3E}">
        <p14:creationId xmlns:p14="http://schemas.microsoft.com/office/powerpoint/2010/main" val="1750779209"/>
      </p:ext>
    </p:extLst>
  </p:cSld>
  <p:clrMapOvr>
    <a:masterClrMapping/>
  </p:clrMapOvr>
  <p:transition>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文本框 16"/>
          <p:cNvSpPr txBox="1"/>
          <p:nvPr/>
        </p:nvSpPr>
        <p:spPr>
          <a:xfrm>
            <a:off x="6762923"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论文总结</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19" name="矩形 18"/>
          <p:cNvSpPr/>
          <p:nvPr/>
        </p:nvSpPr>
        <p:spPr>
          <a:xfrm>
            <a:off x="0" y="-5822"/>
            <a:ext cx="9159240" cy="707886"/>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sz="2400">
              <a:solidFill>
                <a:schemeClr val="bg1"/>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7071361" y="0"/>
            <a:ext cx="2072640" cy="707886"/>
          </a:xfrm>
          <a:prstGeom prst="rect">
            <a:avLst/>
          </a:prstGeom>
          <a:noFill/>
        </p:spPr>
        <p:txBody>
          <a:bodyPr wrap="square" rtlCol="0">
            <a:spAutoFit/>
          </a:bodyPr>
          <a:lstStyle/>
          <a:p>
            <a:r>
              <a:rPr lang="en-US" altLang="zh-HK" sz="4000" b="1" spc="300" dirty="0" smtClean="0">
                <a:solidFill>
                  <a:schemeClr val="bg1"/>
                </a:solidFill>
                <a:latin typeface="Bradley Hand ITC" panose="03070402050302030203" pitchFamily="66" charset="0"/>
                <a:ea typeface="微软雅黑" panose="020B0503020204020204" pitchFamily="34" charset="-122"/>
              </a:rPr>
              <a:t>Trustie</a:t>
            </a:r>
            <a:endParaRPr lang="zh-HK" altLang="en-US" sz="4000" b="1" spc="300" dirty="0">
              <a:solidFill>
                <a:schemeClr val="bg1"/>
              </a:solidFill>
              <a:latin typeface="Bradley Hand ITC" panose="03070402050302030203" pitchFamily="66" charset="0"/>
              <a:ea typeface="微软雅黑" panose="020B0503020204020204" pitchFamily="34" charset="-122"/>
            </a:endParaRPr>
          </a:p>
        </p:txBody>
      </p:sp>
      <p:sp>
        <p:nvSpPr>
          <p:cNvPr id="24" name="文本框 23"/>
          <p:cNvSpPr txBox="1"/>
          <p:nvPr/>
        </p:nvSpPr>
        <p:spPr>
          <a:xfrm>
            <a:off x="1776011" y="175617"/>
            <a:ext cx="1364394" cy="400110"/>
          </a:xfrm>
          <a:prstGeom prst="rect">
            <a:avLst/>
          </a:prstGeom>
          <a:solidFill>
            <a:schemeClr val="bg1"/>
          </a:solidFill>
          <a:ln>
            <a:solidFill>
              <a:schemeClr val="bg1"/>
            </a:solidFill>
          </a:ln>
        </p:spPr>
        <p:txBody>
          <a:bodyPr wrap="square" rtlCol="0">
            <a:spAutoFit/>
          </a:bodyPr>
          <a:lstStyle/>
          <a:p>
            <a:r>
              <a:rPr lang="zh-CN" altLang="en-US" sz="2000" spc="300" dirty="0" smtClean="0">
                <a:solidFill>
                  <a:srgbClr val="0174AB"/>
                </a:solidFill>
                <a:latin typeface="微软雅黑" panose="020B0503020204020204" pitchFamily="34" charset="-122"/>
                <a:ea typeface="微软雅黑" panose="020B0503020204020204" pitchFamily="34" charset="-122"/>
              </a:rPr>
              <a:t>相关工作</a:t>
            </a:r>
            <a:endParaRPr lang="zh-HK" altLang="en-US" sz="2000" spc="300" dirty="0">
              <a:solidFill>
                <a:srgbClr val="0174AB"/>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3588338" y="175617"/>
            <a:ext cx="1423025"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a:t>
            </a:r>
            <a:r>
              <a:rPr lang="zh-CN" altLang="en-US" sz="2000" spc="300" dirty="0" smtClean="0">
                <a:solidFill>
                  <a:schemeClr val="bg1"/>
                </a:solidFill>
                <a:latin typeface="微软雅黑" panose="020B0503020204020204" pitchFamily="34" charset="-122"/>
                <a:ea typeface="微软雅黑" panose="020B0503020204020204" pitchFamily="34" charset="-122"/>
              </a:rPr>
              <a:t>内容</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5360450" y="175617"/>
            <a:ext cx="1444344"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研究计划</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27" name="燕尾形 26"/>
          <p:cNvSpPr/>
          <p:nvPr/>
        </p:nvSpPr>
        <p:spPr>
          <a:xfrm>
            <a:off x="513648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8" name="燕尾形 27"/>
          <p:cNvSpPr/>
          <p:nvPr/>
        </p:nvSpPr>
        <p:spPr>
          <a:xfrm>
            <a:off x="336437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9" name="燕尾形 28"/>
          <p:cNvSpPr/>
          <p:nvPr/>
        </p:nvSpPr>
        <p:spPr>
          <a:xfrm>
            <a:off x="1552043" y="302394"/>
            <a:ext cx="98851" cy="14655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30" name="文本框 29"/>
          <p:cNvSpPr txBox="1"/>
          <p:nvPr/>
        </p:nvSpPr>
        <p:spPr>
          <a:xfrm>
            <a:off x="56536" y="175617"/>
            <a:ext cx="1370391" cy="400110"/>
          </a:xfrm>
          <a:prstGeom prst="rect">
            <a:avLst/>
          </a:prstGeom>
          <a:noFill/>
        </p:spPr>
        <p:txBody>
          <a:bodyPr wrap="square" rtlCol="0">
            <a:spAutoFit/>
          </a:bodyPr>
          <a:lstStyle/>
          <a:p>
            <a:r>
              <a:rPr lang="zh-CN" altLang="en-US" sz="2000" spc="300" dirty="0" smtClean="0">
                <a:solidFill>
                  <a:schemeClr val="bg1"/>
                </a:solidFill>
                <a:latin typeface="微软雅黑" panose="020B0503020204020204" pitchFamily="34" charset="-122"/>
                <a:ea typeface="微软雅黑" panose="020B0503020204020204" pitchFamily="34" charset="-122"/>
              </a:rPr>
              <a:t>研究背景</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2910" y="890698"/>
            <a:ext cx="9146909" cy="430879"/>
            <a:chOff x="484627" y="933159"/>
            <a:chExt cx="9146909" cy="430879"/>
          </a:xfrm>
        </p:grpSpPr>
        <p:sp>
          <p:nvSpPr>
            <p:cNvPr id="32" name="矩形 31"/>
            <p:cNvSpPr/>
            <p:nvPr/>
          </p:nvSpPr>
          <p:spPr>
            <a:xfrm>
              <a:off x="484627" y="933159"/>
              <a:ext cx="9146909" cy="430879"/>
            </a:xfrm>
            <a:prstGeom prst="rect">
              <a:avLst/>
            </a:prstGeom>
          </p:spPr>
          <p:txBody>
            <a:bodyPr wrap="square" lIns="91431" tIns="45716" rIns="91431" bIns="45716">
              <a:spAutoFit/>
            </a:bodyPr>
            <a:lstStyle/>
            <a:p>
              <a:r>
                <a:rPr lang="zh-CN" altLang="en-US" sz="2200" b="1" dirty="0" smtClean="0">
                  <a:solidFill>
                    <a:schemeClr val="tx1">
                      <a:lumMod val="65000"/>
                      <a:lumOff val="35000"/>
                    </a:schemeClr>
                  </a:solidFill>
                  <a:latin typeface="微软雅黑" pitchFamily="34" charset="-122"/>
                  <a:ea typeface="微软雅黑" pitchFamily="34" charset="-122"/>
                </a:rPr>
                <a:t>任务分类的相关研究</a:t>
              </a:r>
              <a:endParaRPr lang="en-US" altLang="zh-CN" sz="2200" b="1" dirty="0">
                <a:solidFill>
                  <a:schemeClr val="tx1">
                    <a:lumMod val="65000"/>
                    <a:lumOff val="35000"/>
                  </a:schemeClr>
                </a:solidFill>
                <a:latin typeface="微软雅黑" pitchFamily="34" charset="-122"/>
                <a:ea typeface="微软雅黑" pitchFamily="34" charset="-122"/>
              </a:endParaRPr>
            </a:p>
          </p:txBody>
        </p:sp>
        <p:cxnSp>
          <p:nvCxnSpPr>
            <p:cNvPr id="33" name="直接连接符 32"/>
            <p:cNvCxnSpPr/>
            <p:nvPr/>
          </p:nvCxnSpPr>
          <p:spPr>
            <a:xfrm>
              <a:off x="499867" y="1009359"/>
              <a:ext cx="0" cy="297125"/>
            </a:xfrm>
            <a:prstGeom prst="line">
              <a:avLst/>
            </a:prstGeom>
            <a:ln w="28575">
              <a:solidFill>
                <a:srgbClr val="E74E3E"/>
              </a:solidFill>
            </a:ln>
          </p:spPr>
          <p:style>
            <a:lnRef idx="1">
              <a:schemeClr val="accent1"/>
            </a:lnRef>
            <a:fillRef idx="0">
              <a:schemeClr val="accent1"/>
            </a:fillRef>
            <a:effectRef idx="0">
              <a:schemeClr val="accent1"/>
            </a:effectRef>
            <a:fontRef idx="minor">
              <a:schemeClr val="tx1"/>
            </a:fontRef>
          </p:style>
        </p:cxnSp>
      </p:grpSp>
      <p:pic>
        <p:nvPicPr>
          <p:cNvPr id="2" name="图片 1"/>
          <p:cNvPicPr>
            <a:picLocks noChangeAspect="1"/>
          </p:cNvPicPr>
          <p:nvPr/>
        </p:nvPicPr>
        <p:blipFill>
          <a:blip r:embed="rId3"/>
          <a:stretch>
            <a:fillRect/>
          </a:stretch>
        </p:blipFill>
        <p:spPr>
          <a:xfrm>
            <a:off x="5214477" y="1733368"/>
            <a:ext cx="3763267" cy="4306720"/>
          </a:xfrm>
          <a:prstGeom prst="rect">
            <a:avLst/>
          </a:prstGeom>
          <a:effectLst>
            <a:outerShdw blurRad="63500" sx="102000" sy="102000" algn="ctr" rotWithShape="0">
              <a:prstClr val="black">
                <a:alpha val="40000"/>
              </a:prstClr>
            </a:outerShdw>
          </a:effectLst>
        </p:spPr>
      </p:pic>
      <p:sp>
        <p:nvSpPr>
          <p:cNvPr id="86" name="任意多边形 85"/>
          <p:cNvSpPr/>
          <p:nvPr/>
        </p:nvSpPr>
        <p:spPr>
          <a:xfrm>
            <a:off x="433951" y="1298293"/>
            <a:ext cx="4221490" cy="435075"/>
          </a:xfrm>
          <a:custGeom>
            <a:avLst/>
            <a:gdLst>
              <a:gd name="connsiteX0" fmla="*/ 0 w 1991930"/>
              <a:gd name="connsiteY0" fmla="*/ 0 h 1327953"/>
              <a:gd name="connsiteX1" fmla="*/ 1991930 w 1991930"/>
              <a:gd name="connsiteY1" fmla="*/ 0 h 1327953"/>
              <a:gd name="connsiteX2" fmla="*/ 1991930 w 1991930"/>
              <a:gd name="connsiteY2" fmla="*/ 1327953 h 1327953"/>
              <a:gd name="connsiteX3" fmla="*/ 0 w 1991930"/>
              <a:gd name="connsiteY3" fmla="*/ 1327953 h 1327953"/>
              <a:gd name="connsiteX4" fmla="*/ 0 w 1991930"/>
              <a:gd name="connsiteY4" fmla="*/ 0 h 1327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1930" h="1327953">
                <a:moveTo>
                  <a:pt x="0" y="0"/>
                </a:moveTo>
                <a:lnTo>
                  <a:pt x="1991930" y="0"/>
                </a:lnTo>
                <a:lnTo>
                  <a:pt x="1991930" y="1327953"/>
                </a:lnTo>
                <a:lnTo>
                  <a:pt x="0" y="13279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57150" indent="-285750">
              <a:lnSpc>
                <a:spcPct val="90000"/>
              </a:lnSpc>
              <a:spcBef>
                <a:spcPct val="20000"/>
              </a:spcBef>
              <a:spcAft>
                <a:spcPct val="15000"/>
              </a:spcAft>
              <a:buClr>
                <a:schemeClr val="tx1"/>
              </a:buClr>
              <a:buSzPct val="70000"/>
              <a:buFont typeface="Wingdings" panose="05000000000000000000" pitchFamily="2" charset="2"/>
              <a:buChar char="n"/>
            </a:pPr>
            <a:r>
              <a:rPr lang="zh-CN" altLang="en-US" sz="1600" dirty="0" smtClean="0">
                <a:solidFill>
                  <a:schemeClr val="tx1"/>
                </a:solidFill>
                <a:latin typeface="微软雅黑" pitchFamily="34" charset="-122"/>
                <a:ea typeface="微软雅黑" pitchFamily="34" charset="-122"/>
              </a:rPr>
              <a:t>缺陷报告分类</a:t>
            </a:r>
            <a:endParaRPr lang="en-US" altLang="zh-CN" sz="1600" dirty="0">
              <a:solidFill>
                <a:schemeClr val="tx1"/>
              </a:solidFill>
              <a:latin typeface="微软雅黑" pitchFamily="34" charset="-122"/>
              <a:ea typeface="微软雅黑" pitchFamily="34" charset="-122"/>
            </a:endParaRPr>
          </a:p>
        </p:txBody>
      </p:sp>
      <p:sp>
        <p:nvSpPr>
          <p:cNvPr id="87" name="任意多边形 86"/>
          <p:cNvSpPr/>
          <p:nvPr/>
        </p:nvSpPr>
        <p:spPr>
          <a:xfrm>
            <a:off x="433951" y="3882311"/>
            <a:ext cx="4221490" cy="435075"/>
          </a:xfrm>
          <a:custGeom>
            <a:avLst/>
            <a:gdLst>
              <a:gd name="connsiteX0" fmla="*/ 0 w 1991930"/>
              <a:gd name="connsiteY0" fmla="*/ 0 h 1327953"/>
              <a:gd name="connsiteX1" fmla="*/ 1991930 w 1991930"/>
              <a:gd name="connsiteY1" fmla="*/ 0 h 1327953"/>
              <a:gd name="connsiteX2" fmla="*/ 1991930 w 1991930"/>
              <a:gd name="connsiteY2" fmla="*/ 1327953 h 1327953"/>
              <a:gd name="connsiteX3" fmla="*/ 0 w 1991930"/>
              <a:gd name="connsiteY3" fmla="*/ 1327953 h 1327953"/>
              <a:gd name="connsiteX4" fmla="*/ 0 w 1991930"/>
              <a:gd name="connsiteY4" fmla="*/ 0 h 1327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1930" h="1327953">
                <a:moveTo>
                  <a:pt x="0" y="0"/>
                </a:moveTo>
                <a:lnTo>
                  <a:pt x="1991930" y="0"/>
                </a:lnTo>
                <a:lnTo>
                  <a:pt x="1991930" y="1327953"/>
                </a:lnTo>
                <a:lnTo>
                  <a:pt x="0" y="13279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57150" indent="-285750">
              <a:lnSpc>
                <a:spcPct val="90000"/>
              </a:lnSpc>
              <a:spcBef>
                <a:spcPct val="20000"/>
              </a:spcBef>
              <a:spcAft>
                <a:spcPct val="15000"/>
              </a:spcAft>
              <a:buClr>
                <a:schemeClr val="tx1"/>
              </a:buClr>
              <a:buSzPct val="70000"/>
              <a:buFont typeface="Wingdings" panose="05000000000000000000" pitchFamily="2" charset="2"/>
              <a:buChar char="n"/>
            </a:pPr>
            <a:r>
              <a:rPr lang="zh-CN" altLang="en-US" sz="1600" dirty="0">
                <a:solidFill>
                  <a:schemeClr val="tx1"/>
                </a:solidFill>
                <a:latin typeface="微软雅黑" pitchFamily="34" charset="-122"/>
                <a:ea typeface="微软雅黑" pitchFamily="34" charset="-122"/>
              </a:rPr>
              <a:t>用户反馈分类</a:t>
            </a:r>
            <a:endParaRPr lang="en-US" altLang="zh-CN" sz="1600" dirty="0">
              <a:solidFill>
                <a:schemeClr val="tx1"/>
              </a:solidFill>
              <a:latin typeface="微软雅黑" pitchFamily="34" charset="-122"/>
              <a:ea typeface="微软雅黑" pitchFamily="34" charset="-122"/>
            </a:endParaRPr>
          </a:p>
        </p:txBody>
      </p:sp>
      <p:sp>
        <p:nvSpPr>
          <p:cNvPr id="98" name="任意多边形 97"/>
          <p:cNvSpPr/>
          <p:nvPr/>
        </p:nvSpPr>
        <p:spPr>
          <a:xfrm>
            <a:off x="5185906" y="1273471"/>
            <a:ext cx="3607060" cy="435075"/>
          </a:xfrm>
          <a:custGeom>
            <a:avLst/>
            <a:gdLst>
              <a:gd name="connsiteX0" fmla="*/ 0 w 1991930"/>
              <a:gd name="connsiteY0" fmla="*/ 0 h 1327953"/>
              <a:gd name="connsiteX1" fmla="*/ 1991930 w 1991930"/>
              <a:gd name="connsiteY1" fmla="*/ 0 h 1327953"/>
              <a:gd name="connsiteX2" fmla="*/ 1991930 w 1991930"/>
              <a:gd name="connsiteY2" fmla="*/ 1327953 h 1327953"/>
              <a:gd name="connsiteX3" fmla="*/ 0 w 1991930"/>
              <a:gd name="connsiteY3" fmla="*/ 1327953 h 1327953"/>
              <a:gd name="connsiteX4" fmla="*/ 0 w 1991930"/>
              <a:gd name="connsiteY4" fmla="*/ 0 h 1327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1930" h="1327953">
                <a:moveTo>
                  <a:pt x="0" y="0"/>
                </a:moveTo>
                <a:lnTo>
                  <a:pt x="1991930" y="0"/>
                </a:lnTo>
                <a:lnTo>
                  <a:pt x="1991930" y="1327953"/>
                </a:lnTo>
                <a:lnTo>
                  <a:pt x="0" y="13279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57150" indent="-285750">
              <a:lnSpc>
                <a:spcPct val="90000"/>
              </a:lnSpc>
              <a:spcBef>
                <a:spcPct val="20000"/>
              </a:spcBef>
              <a:spcAft>
                <a:spcPct val="15000"/>
              </a:spcAft>
              <a:buClr>
                <a:schemeClr val="tx1"/>
              </a:buClr>
              <a:buSzPct val="70000"/>
              <a:buFont typeface="Wingdings" panose="05000000000000000000" pitchFamily="2" charset="2"/>
              <a:buChar char="n"/>
            </a:pPr>
            <a:r>
              <a:rPr lang="zh-CN" altLang="en-US" sz="1600" dirty="0">
                <a:solidFill>
                  <a:schemeClr val="tx1"/>
                </a:solidFill>
                <a:latin typeface="微软雅黑" pitchFamily="34" charset="-122"/>
                <a:ea typeface="微软雅黑" pitchFamily="34" charset="-122"/>
              </a:rPr>
              <a:t>需求讨论分类</a:t>
            </a:r>
            <a:endParaRPr lang="en-US" altLang="zh-CN" sz="1600" dirty="0">
              <a:solidFill>
                <a:schemeClr val="tx1"/>
              </a:solidFill>
              <a:latin typeface="微软雅黑" pitchFamily="34" charset="-122"/>
              <a:ea typeface="微软雅黑" pitchFamily="34" charset="-122"/>
            </a:endParaRPr>
          </a:p>
        </p:txBody>
      </p:sp>
      <p:pic>
        <p:nvPicPr>
          <p:cNvPr id="3" name="图片 2"/>
          <p:cNvPicPr>
            <a:picLocks noChangeAspect="1"/>
          </p:cNvPicPr>
          <p:nvPr/>
        </p:nvPicPr>
        <p:blipFill>
          <a:blip r:embed="rId4"/>
          <a:stretch>
            <a:fillRect/>
          </a:stretch>
        </p:blipFill>
        <p:spPr>
          <a:xfrm>
            <a:off x="639937" y="1756491"/>
            <a:ext cx="4015503" cy="2053534"/>
          </a:xfrm>
          <a:prstGeom prst="rect">
            <a:avLst/>
          </a:prstGeom>
          <a:effectLst>
            <a:outerShdw blurRad="63500" sx="102000" sy="102000" algn="ctr" rotWithShape="0">
              <a:prstClr val="black">
                <a:alpha val="40000"/>
              </a:prstClr>
            </a:outerShdw>
          </a:effectLst>
        </p:spPr>
      </p:pic>
      <p:pic>
        <p:nvPicPr>
          <p:cNvPr id="4" name="图片 3"/>
          <p:cNvPicPr>
            <a:picLocks noChangeAspect="1"/>
          </p:cNvPicPr>
          <p:nvPr/>
        </p:nvPicPr>
        <p:blipFill>
          <a:blip r:embed="rId5"/>
          <a:stretch>
            <a:fillRect/>
          </a:stretch>
        </p:blipFill>
        <p:spPr>
          <a:xfrm>
            <a:off x="639937" y="4432368"/>
            <a:ext cx="4233643" cy="1560541"/>
          </a:xfrm>
          <a:prstGeom prst="rect">
            <a:avLst/>
          </a:prstGeom>
          <a:effectLst>
            <a:outerShdw blurRad="63500" sx="102000" sy="102000" algn="ctr" rotWithShape="0">
              <a:prstClr val="black">
                <a:alpha val="40000"/>
              </a:prstClr>
            </a:outerShdw>
          </a:effectLst>
        </p:spPr>
      </p:pic>
      <p:sp>
        <p:nvSpPr>
          <p:cNvPr id="34" name="任意多边形 33"/>
          <p:cNvSpPr/>
          <p:nvPr/>
        </p:nvSpPr>
        <p:spPr>
          <a:xfrm>
            <a:off x="547385" y="6155070"/>
            <a:ext cx="5831673" cy="810931"/>
          </a:xfrm>
          <a:custGeom>
            <a:avLst/>
            <a:gdLst>
              <a:gd name="connsiteX0" fmla="*/ 0 w 1991930"/>
              <a:gd name="connsiteY0" fmla="*/ 0 h 1327953"/>
              <a:gd name="connsiteX1" fmla="*/ 1991930 w 1991930"/>
              <a:gd name="connsiteY1" fmla="*/ 0 h 1327953"/>
              <a:gd name="connsiteX2" fmla="*/ 1991930 w 1991930"/>
              <a:gd name="connsiteY2" fmla="*/ 1327953 h 1327953"/>
              <a:gd name="connsiteX3" fmla="*/ 0 w 1991930"/>
              <a:gd name="connsiteY3" fmla="*/ 1327953 h 1327953"/>
              <a:gd name="connsiteX4" fmla="*/ 0 w 1991930"/>
              <a:gd name="connsiteY4" fmla="*/ 0 h 1327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1930" h="1327953">
                <a:moveTo>
                  <a:pt x="0" y="0"/>
                </a:moveTo>
                <a:lnTo>
                  <a:pt x="1991930" y="0"/>
                </a:lnTo>
                <a:lnTo>
                  <a:pt x="1991930" y="1327953"/>
                </a:lnTo>
                <a:lnTo>
                  <a:pt x="0" y="13279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171450" indent="-171450">
              <a:lnSpc>
                <a:spcPct val="90000"/>
              </a:lnSpc>
              <a:spcBef>
                <a:spcPct val="20000"/>
              </a:spcBef>
              <a:spcAft>
                <a:spcPct val="15000"/>
              </a:spcAft>
              <a:buClr>
                <a:schemeClr val="tx1"/>
              </a:buClr>
              <a:buSzPct val="70000"/>
              <a:buFont typeface="Wingdings" panose="05000000000000000000" pitchFamily="2" charset="2"/>
              <a:buChar char="Ø"/>
            </a:pPr>
            <a:r>
              <a:rPr lang="en-US" altLang="zh-CN" sz="900" dirty="0">
                <a:solidFill>
                  <a:schemeClr val="tx1">
                    <a:lumMod val="65000"/>
                    <a:lumOff val="35000"/>
                  </a:schemeClr>
                </a:solidFill>
                <a:latin typeface="微软雅黑" pitchFamily="34" charset="-122"/>
                <a:ea typeface="微软雅黑" pitchFamily="34" charset="-122"/>
              </a:rPr>
              <a:t>Is it a Bug or an Enhancement? A Text-based Approach to Classify Change Requests</a:t>
            </a:r>
            <a:r>
              <a:rPr lang="en-US" altLang="zh-CN" sz="1000" dirty="0">
                <a:solidFill>
                  <a:schemeClr val="tx1">
                    <a:lumMod val="65000"/>
                    <a:lumOff val="35000"/>
                  </a:schemeClr>
                </a:solidFill>
                <a:latin typeface="微软雅黑" pitchFamily="34" charset="-122"/>
                <a:ea typeface="微软雅黑" pitchFamily="34" charset="-122"/>
              </a:rPr>
              <a:t> </a:t>
            </a:r>
            <a:r>
              <a:rPr lang="en-US" altLang="zh-CN" sz="900" i="1" dirty="0">
                <a:solidFill>
                  <a:schemeClr val="tx1">
                    <a:lumMod val="65000"/>
                    <a:lumOff val="35000"/>
                  </a:schemeClr>
                </a:solidFill>
                <a:latin typeface="微软雅黑" pitchFamily="34" charset="-122"/>
                <a:ea typeface="微软雅黑" pitchFamily="34" charset="-122"/>
              </a:rPr>
              <a:t>2008</a:t>
            </a:r>
          </a:p>
          <a:p>
            <a:pPr marL="171450" indent="-171450">
              <a:lnSpc>
                <a:spcPct val="90000"/>
              </a:lnSpc>
              <a:spcBef>
                <a:spcPct val="20000"/>
              </a:spcBef>
              <a:spcAft>
                <a:spcPct val="15000"/>
              </a:spcAft>
              <a:buClr>
                <a:schemeClr val="tx1"/>
              </a:buClr>
              <a:buSzPct val="70000"/>
              <a:buFont typeface="Wingdings" panose="05000000000000000000" pitchFamily="2" charset="2"/>
              <a:buChar char="Ø"/>
            </a:pPr>
            <a:r>
              <a:rPr lang="en-US" altLang="zh-CN" sz="900" dirty="0" smtClean="0">
                <a:solidFill>
                  <a:schemeClr val="tx1">
                    <a:lumMod val="65000"/>
                    <a:lumOff val="35000"/>
                  </a:schemeClr>
                </a:solidFill>
                <a:latin typeface="微软雅黑" pitchFamily="34" charset="-122"/>
                <a:ea typeface="微软雅黑" pitchFamily="34" charset="-122"/>
              </a:rPr>
              <a:t>Combining </a:t>
            </a:r>
            <a:r>
              <a:rPr lang="en-US" altLang="zh-CN" sz="900" dirty="0">
                <a:solidFill>
                  <a:schemeClr val="tx1">
                    <a:lumMod val="65000"/>
                    <a:lumOff val="35000"/>
                  </a:schemeClr>
                </a:solidFill>
                <a:latin typeface="微软雅黑" pitchFamily="34" charset="-122"/>
                <a:ea typeface="微软雅黑" pitchFamily="34" charset="-122"/>
              </a:rPr>
              <a:t>Text Mining and Data Mining for Bug Report </a:t>
            </a:r>
            <a:r>
              <a:rPr lang="en-US" altLang="zh-CN" sz="900" dirty="0" smtClean="0">
                <a:solidFill>
                  <a:schemeClr val="tx1">
                    <a:lumMod val="65000"/>
                    <a:lumOff val="35000"/>
                  </a:schemeClr>
                </a:solidFill>
                <a:latin typeface="微软雅黑" pitchFamily="34" charset="-122"/>
                <a:ea typeface="微软雅黑" pitchFamily="34" charset="-122"/>
              </a:rPr>
              <a:t>Classification </a:t>
            </a:r>
            <a:r>
              <a:rPr lang="en-US" altLang="zh-CN" sz="900" i="1" dirty="0" smtClean="0">
                <a:solidFill>
                  <a:schemeClr val="tx1">
                    <a:lumMod val="65000"/>
                    <a:lumOff val="35000"/>
                  </a:schemeClr>
                </a:solidFill>
                <a:latin typeface="微软雅黑" pitchFamily="34" charset="-122"/>
                <a:ea typeface="微软雅黑" pitchFamily="34" charset="-122"/>
              </a:rPr>
              <a:t>2014</a:t>
            </a:r>
          </a:p>
          <a:p>
            <a:pPr marL="171450" indent="-171450">
              <a:lnSpc>
                <a:spcPct val="90000"/>
              </a:lnSpc>
              <a:spcBef>
                <a:spcPct val="20000"/>
              </a:spcBef>
              <a:spcAft>
                <a:spcPct val="15000"/>
              </a:spcAft>
              <a:buClr>
                <a:schemeClr val="tx1"/>
              </a:buClr>
              <a:buSzPct val="70000"/>
              <a:buFont typeface="Wingdings" panose="05000000000000000000" pitchFamily="2" charset="2"/>
              <a:buChar char="Ø"/>
            </a:pPr>
            <a:r>
              <a:rPr lang="en-US" altLang="zh-CN" sz="900" dirty="0">
                <a:solidFill>
                  <a:schemeClr val="tx1">
                    <a:lumMod val="65000"/>
                    <a:lumOff val="35000"/>
                  </a:schemeClr>
                </a:solidFill>
                <a:latin typeface="微软雅黑" pitchFamily="34" charset="-122"/>
                <a:ea typeface="微软雅黑" pitchFamily="34" charset="-122"/>
              </a:rPr>
              <a:t>Analyzing Reviews and Code of Mobile Apps for Better Release Planning </a:t>
            </a:r>
            <a:r>
              <a:rPr lang="en-US" altLang="zh-CN" sz="900" i="1" dirty="0">
                <a:solidFill>
                  <a:schemeClr val="tx1">
                    <a:lumMod val="65000"/>
                    <a:lumOff val="35000"/>
                  </a:schemeClr>
                </a:solidFill>
                <a:latin typeface="微软雅黑" pitchFamily="34" charset="-122"/>
                <a:ea typeface="微软雅黑" pitchFamily="34" charset="-122"/>
              </a:rPr>
              <a:t>2017</a:t>
            </a:r>
          </a:p>
          <a:p>
            <a:pPr marL="171450" indent="-171450">
              <a:lnSpc>
                <a:spcPct val="90000"/>
              </a:lnSpc>
              <a:spcBef>
                <a:spcPct val="20000"/>
              </a:spcBef>
              <a:spcAft>
                <a:spcPct val="15000"/>
              </a:spcAft>
              <a:buClr>
                <a:schemeClr val="tx1"/>
              </a:buClr>
              <a:buSzPct val="70000"/>
              <a:buFont typeface="Wingdings" panose="05000000000000000000" pitchFamily="2" charset="2"/>
              <a:buChar char="Ø"/>
            </a:pPr>
            <a:r>
              <a:rPr lang="en-US" altLang="zh-CN" sz="900" dirty="0">
                <a:solidFill>
                  <a:schemeClr val="tx1">
                    <a:lumMod val="65000"/>
                    <a:lumOff val="35000"/>
                  </a:schemeClr>
                </a:solidFill>
                <a:latin typeface="微软雅黑" pitchFamily="34" charset="-122"/>
                <a:ea typeface="微软雅黑" pitchFamily="34" charset="-122"/>
              </a:rPr>
              <a:t>Detecting and classifying patterns of requirements clarifications </a:t>
            </a:r>
            <a:r>
              <a:rPr lang="en-US" altLang="zh-CN" sz="900" i="1" dirty="0">
                <a:solidFill>
                  <a:schemeClr val="tx1">
                    <a:lumMod val="65000"/>
                    <a:lumOff val="35000"/>
                  </a:schemeClr>
                </a:solidFill>
                <a:latin typeface="微软雅黑" pitchFamily="34" charset="-122"/>
                <a:ea typeface="微软雅黑" pitchFamily="34" charset="-122"/>
              </a:rPr>
              <a:t>2012</a:t>
            </a:r>
          </a:p>
          <a:p>
            <a:pPr marL="171450" indent="-171450">
              <a:lnSpc>
                <a:spcPct val="90000"/>
              </a:lnSpc>
              <a:spcBef>
                <a:spcPct val="20000"/>
              </a:spcBef>
              <a:spcAft>
                <a:spcPct val="15000"/>
              </a:spcAft>
              <a:buClr>
                <a:schemeClr val="tx1"/>
              </a:buClr>
              <a:buSzPct val="70000"/>
              <a:buFont typeface="Wingdings" panose="05000000000000000000" pitchFamily="2" charset="2"/>
              <a:buChar char="Ø"/>
            </a:pPr>
            <a:endParaRPr lang="en-US" altLang="zh-CN" sz="900" i="1" dirty="0">
              <a:solidFill>
                <a:schemeClr val="tx1">
                  <a:lumMod val="65000"/>
                  <a:lumOff val="35000"/>
                </a:schemeClr>
              </a:solidFill>
              <a:latin typeface="微软雅黑" pitchFamily="34" charset="-122"/>
              <a:ea typeface="微软雅黑" pitchFamily="34" charset="-122"/>
            </a:endParaRPr>
          </a:p>
        </p:txBody>
      </p:sp>
      <p:sp>
        <p:nvSpPr>
          <p:cNvPr id="23" name="灯片编号占位符 5"/>
          <p:cNvSpPr>
            <a:spLocks noGrp="1"/>
          </p:cNvSpPr>
          <p:nvPr>
            <p:ph type="sldNum" sz="quarter" idx="12"/>
          </p:nvPr>
        </p:nvSpPr>
        <p:spPr>
          <a:xfrm>
            <a:off x="7086600" y="6610120"/>
            <a:ext cx="2057400" cy="247880"/>
          </a:xfrm>
        </p:spPr>
        <p:txBody>
          <a:bodyPr/>
          <a:lstStyle/>
          <a:p>
            <a:r>
              <a:rPr lang="en-US" altLang="zh-HK" dirty="0" smtClean="0">
                <a:solidFill>
                  <a:prstClr val="black">
                    <a:tint val="75000"/>
                  </a:prstClr>
                </a:solidFill>
              </a:rPr>
              <a:t>16</a:t>
            </a:r>
            <a:endParaRPr lang="zh-HK" altLang="en-US" dirty="0">
              <a:solidFill>
                <a:prstClr val="black">
                  <a:tint val="75000"/>
                </a:prstClr>
              </a:solidFill>
            </a:endParaRPr>
          </a:p>
        </p:txBody>
      </p:sp>
    </p:spTree>
    <p:extLst>
      <p:ext uri="{BB962C8B-B14F-4D97-AF65-F5344CB8AC3E}">
        <p14:creationId xmlns:p14="http://schemas.microsoft.com/office/powerpoint/2010/main" val="2160553640"/>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86"/>
                                        </p:tgtEl>
                                        <p:attrNameLst>
                                          <p:attrName>style.visibility</p:attrName>
                                        </p:attrNameLst>
                                      </p:cBhvr>
                                      <p:to>
                                        <p:strVal val="visible"/>
                                      </p:to>
                                    </p:set>
                                    <p:animEffect transition="in" filter="wipe(up)">
                                      <p:cBhvr>
                                        <p:cTn id="7" dur="500"/>
                                        <p:tgtEl>
                                          <p:spTgt spid="86"/>
                                        </p:tgtEl>
                                      </p:cBhvr>
                                    </p:animEffect>
                                  </p:childTnLst>
                                </p:cTn>
                              </p:par>
                              <p:par>
                                <p:cTn id="8" presetID="22" presetClass="entr" presetSubtype="1"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up)">
                                      <p:cBhvr>
                                        <p:cTn id="10" dur="500"/>
                                        <p:tgtEl>
                                          <p:spTgt spid="3"/>
                                        </p:tgtEl>
                                      </p:cBhvr>
                                    </p:animEffect>
                                  </p:childTnLst>
                                </p:cTn>
                              </p:par>
                              <p:par>
                                <p:cTn id="11" presetID="22" presetClass="entr" presetSubtype="4" fill="hold" nodeType="withEffect">
                                  <p:stCondLst>
                                    <p:cond delay="0"/>
                                  </p:stCondLst>
                                  <p:childTnLst>
                                    <p:set>
                                      <p:cBhvr>
                                        <p:cTn id="12" dur="1" fill="hold">
                                          <p:stCondLst>
                                            <p:cond delay="0"/>
                                          </p:stCondLst>
                                        </p:cTn>
                                        <p:tgtEl>
                                          <p:spTgt spid="34">
                                            <p:txEl>
                                              <p:pRg st="0" end="0"/>
                                            </p:txEl>
                                          </p:spTgt>
                                        </p:tgtEl>
                                        <p:attrNameLst>
                                          <p:attrName>style.visibility</p:attrName>
                                        </p:attrNameLst>
                                      </p:cBhvr>
                                      <p:to>
                                        <p:strVal val="visible"/>
                                      </p:to>
                                    </p:set>
                                    <p:animEffect transition="in" filter="wipe(down)">
                                      <p:cBhvr>
                                        <p:cTn id="13" dur="500"/>
                                        <p:tgtEl>
                                          <p:spTgt spid="34">
                                            <p:txEl>
                                              <p:pRg st="0" end="0"/>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34">
                                            <p:txEl>
                                              <p:pRg st="1" end="1"/>
                                            </p:txEl>
                                          </p:spTgt>
                                        </p:tgtEl>
                                        <p:attrNameLst>
                                          <p:attrName>style.visibility</p:attrName>
                                        </p:attrNameLst>
                                      </p:cBhvr>
                                      <p:to>
                                        <p:strVal val="visible"/>
                                      </p:to>
                                    </p:set>
                                    <p:animEffect transition="in" filter="wipe(down)">
                                      <p:cBhvr>
                                        <p:cTn id="16" dur="500"/>
                                        <p:tgtEl>
                                          <p:spTgt spid="34">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grpId="0" nodeType="clickEffect">
                                  <p:stCondLst>
                                    <p:cond delay="0"/>
                                  </p:stCondLst>
                                  <p:childTnLst>
                                    <p:set>
                                      <p:cBhvr>
                                        <p:cTn id="20" dur="1" fill="hold">
                                          <p:stCondLst>
                                            <p:cond delay="0"/>
                                          </p:stCondLst>
                                        </p:cTn>
                                        <p:tgtEl>
                                          <p:spTgt spid="87"/>
                                        </p:tgtEl>
                                        <p:attrNameLst>
                                          <p:attrName>style.visibility</p:attrName>
                                        </p:attrNameLst>
                                      </p:cBhvr>
                                      <p:to>
                                        <p:strVal val="visible"/>
                                      </p:to>
                                    </p:set>
                                    <p:animEffect transition="in" filter="wipe(up)">
                                      <p:cBhvr>
                                        <p:cTn id="21" dur="500"/>
                                        <p:tgtEl>
                                          <p:spTgt spid="87"/>
                                        </p:tgtEl>
                                      </p:cBhvr>
                                    </p:animEffect>
                                  </p:childTnLst>
                                </p:cTn>
                              </p:par>
                              <p:par>
                                <p:cTn id="22" presetID="22" presetClass="entr" presetSubtype="1" fill="hold" nodeType="with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up)">
                                      <p:cBhvr>
                                        <p:cTn id="24" dur="500"/>
                                        <p:tgtEl>
                                          <p:spTgt spid="4"/>
                                        </p:tgtEl>
                                      </p:cBhvr>
                                    </p:animEffect>
                                  </p:childTnLst>
                                </p:cTn>
                              </p:par>
                              <p:par>
                                <p:cTn id="25" presetID="22" presetClass="entr" presetSubtype="4" fill="hold" nodeType="withEffect">
                                  <p:stCondLst>
                                    <p:cond delay="0"/>
                                  </p:stCondLst>
                                  <p:childTnLst>
                                    <p:set>
                                      <p:cBhvr>
                                        <p:cTn id="26" dur="1" fill="hold">
                                          <p:stCondLst>
                                            <p:cond delay="0"/>
                                          </p:stCondLst>
                                        </p:cTn>
                                        <p:tgtEl>
                                          <p:spTgt spid="34">
                                            <p:txEl>
                                              <p:pRg st="2" end="2"/>
                                            </p:txEl>
                                          </p:spTgt>
                                        </p:tgtEl>
                                        <p:attrNameLst>
                                          <p:attrName>style.visibility</p:attrName>
                                        </p:attrNameLst>
                                      </p:cBhvr>
                                      <p:to>
                                        <p:strVal val="visible"/>
                                      </p:to>
                                    </p:set>
                                    <p:animEffect transition="in" filter="wipe(down)">
                                      <p:cBhvr>
                                        <p:cTn id="27" dur="500"/>
                                        <p:tgtEl>
                                          <p:spTgt spid="34">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98"/>
                                        </p:tgtEl>
                                        <p:attrNameLst>
                                          <p:attrName>style.visibility</p:attrName>
                                        </p:attrNameLst>
                                      </p:cBhvr>
                                      <p:to>
                                        <p:strVal val="visible"/>
                                      </p:to>
                                    </p:set>
                                    <p:animEffect transition="in" filter="wipe(up)">
                                      <p:cBhvr>
                                        <p:cTn id="32" dur="500"/>
                                        <p:tgtEl>
                                          <p:spTgt spid="98"/>
                                        </p:tgtEl>
                                      </p:cBhvr>
                                    </p:animEffect>
                                  </p:childTnLst>
                                </p:cTn>
                              </p:par>
                              <p:par>
                                <p:cTn id="33" presetID="22" presetClass="entr" presetSubtype="1" fill="hold" nodeType="with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wipe(up)">
                                      <p:cBhvr>
                                        <p:cTn id="35" dur="500"/>
                                        <p:tgtEl>
                                          <p:spTgt spid="2"/>
                                        </p:tgtEl>
                                      </p:cBhvr>
                                    </p:animEffect>
                                  </p:childTnLst>
                                </p:cTn>
                              </p:par>
                              <p:par>
                                <p:cTn id="36" presetID="22" presetClass="entr" presetSubtype="4" fill="hold" nodeType="withEffect">
                                  <p:stCondLst>
                                    <p:cond delay="0"/>
                                  </p:stCondLst>
                                  <p:childTnLst>
                                    <p:set>
                                      <p:cBhvr>
                                        <p:cTn id="37" dur="1" fill="hold">
                                          <p:stCondLst>
                                            <p:cond delay="0"/>
                                          </p:stCondLst>
                                        </p:cTn>
                                        <p:tgtEl>
                                          <p:spTgt spid="34">
                                            <p:txEl>
                                              <p:pRg st="3" end="3"/>
                                            </p:txEl>
                                          </p:spTgt>
                                        </p:tgtEl>
                                        <p:attrNameLst>
                                          <p:attrName>style.visibility</p:attrName>
                                        </p:attrNameLst>
                                      </p:cBhvr>
                                      <p:to>
                                        <p:strVal val="visible"/>
                                      </p:to>
                                    </p:set>
                                    <p:animEffect transition="in" filter="wipe(down)">
                                      <p:cBhvr>
                                        <p:cTn id="38" dur="500"/>
                                        <p:tgtEl>
                                          <p:spTgt spid="3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p:bldP spid="87" grpId="0"/>
      <p:bldP spid="98"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文本框 16"/>
          <p:cNvSpPr txBox="1"/>
          <p:nvPr/>
        </p:nvSpPr>
        <p:spPr>
          <a:xfrm>
            <a:off x="6762923"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论文总结</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19" name="矩形 18"/>
          <p:cNvSpPr/>
          <p:nvPr/>
        </p:nvSpPr>
        <p:spPr>
          <a:xfrm>
            <a:off x="0" y="-5822"/>
            <a:ext cx="9159240" cy="707886"/>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sz="2400">
              <a:solidFill>
                <a:schemeClr val="bg1"/>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7071361" y="0"/>
            <a:ext cx="2072640" cy="707886"/>
          </a:xfrm>
          <a:prstGeom prst="rect">
            <a:avLst/>
          </a:prstGeom>
          <a:noFill/>
        </p:spPr>
        <p:txBody>
          <a:bodyPr wrap="square" rtlCol="0">
            <a:spAutoFit/>
          </a:bodyPr>
          <a:lstStyle/>
          <a:p>
            <a:r>
              <a:rPr lang="en-US" altLang="zh-HK" sz="4000" b="1" spc="300" dirty="0" smtClean="0">
                <a:solidFill>
                  <a:schemeClr val="bg1"/>
                </a:solidFill>
                <a:latin typeface="Bradley Hand ITC" panose="03070402050302030203" pitchFamily="66" charset="0"/>
                <a:ea typeface="微软雅黑" panose="020B0503020204020204" pitchFamily="34" charset="-122"/>
              </a:rPr>
              <a:t>Trustie</a:t>
            </a:r>
            <a:endParaRPr lang="zh-HK" altLang="en-US" sz="4000" b="1" spc="300" dirty="0">
              <a:solidFill>
                <a:schemeClr val="bg1"/>
              </a:solidFill>
              <a:latin typeface="Bradley Hand ITC" panose="03070402050302030203" pitchFamily="66" charset="0"/>
              <a:ea typeface="微软雅黑" panose="020B0503020204020204" pitchFamily="34" charset="-122"/>
            </a:endParaRPr>
          </a:p>
        </p:txBody>
      </p:sp>
      <p:sp>
        <p:nvSpPr>
          <p:cNvPr id="24" name="文本框 23"/>
          <p:cNvSpPr txBox="1"/>
          <p:nvPr/>
        </p:nvSpPr>
        <p:spPr>
          <a:xfrm>
            <a:off x="1776011" y="175617"/>
            <a:ext cx="1364394" cy="400110"/>
          </a:xfrm>
          <a:prstGeom prst="rect">
            <a:avLst/>
          </a:prstGeom>
          <a:solidFill>
            <a:schemeClr val="bg1"/>
          </a:solidFill>
          <a:ln>
            <a:solidFill>
              <a:schemeClr val="bg1"/>
            </a:solidFill>
          </a:ln>
        </p:spPr>
        <p:txBody>
          <a:bodyPr wrap="square" rtlCol="0">
            <a:spAutoFit/>
          </a:bodyPr>
          <a:lstStyle/>
          <a:p>
            <a:r>
              <a:rPr lang="zh-CN" altLang="en-US" sz="2000" spc="300" dirty="0" smtClean="0">
                <a:solidFill>
                  <a:srgbClr val="0174AB"/>
                </a:solidFill>
                <a:latin typeface="微软雅黑" panose="020B0503020204020204" pitchFamily="34" charset="-122"/>
                <a:ea typeface="微软雅黑" panose="020B0503020204020204" pitchFamily="34" charset="-122"/>
              </a:rPr>
              <a:t>相关工作</a:t>
            </a:r>
            <a:endParaRPr lang="zh-HK" altLang="en-US" sz="2000" spc="300" dirty="0">
              <a:solidFill>
                <a:srgbClr val="0174AB"/>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3588338" y="175617"/>
            <a:ext cx="1423025"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a:t>
            </a:r>
            <a:r>
              <a:rPr lang="zh-CN" altLang="en-US" sz="2000" spc="300" dirty="0" smtClean="0">
                <a:solidFill>
                  <a:schemeClr val="bg1"/>
                </a:solidFill>
                <a:latin typeface="微软雅黑" panose="020B0503020204020204" pitchFamily="34" charset="-122"/>
                <a:ea typeface="微软雅黑" panose="020B0503020204020204" pitchFamily="34" charset="-122"/>
              </a:rPr>
              <a:t>内容</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5360450" y="175617"/>
            <a:ext cx="1444344"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研究计划</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27" name="燕尾形 26"/>
          <p:cNvSpPr/>
          <p:nvPr/>
        </p:nvSpPr>
        <p:spPr>
          <a:xfrm>
            <a:off x="513648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8" name="燕尾形 27"/>
          <p:cNvSpPr/>
          <p:nvPr/>
        </p:nvSpPr>
        <p:spPr>
          <a:xfrm>
            <a:off x="336437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9" name="燕尾形 28"/>
          <p:cNvSpPr/>
          <p:nvPr/>
        </p:nvSpPr>
        <p:spPr>
          <a:xfrm>
            <a:off x="1552043" y="302394"/>
            <a:ext cx="98851" cy="14655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30" name="文本框 29"/>
          <p:cNvSpPr txBox="1"/>
          <p:nvPr/>
        </p:nvSpPr>
        <p:spPr>
          <a:xfrm>
            <a:off x="56536" y="175617"/>
            <a:ext cx="1370391" cy="400110"/>
          </a:xfrm>
          <a:prstGeom prst="rect">
            <a:avLst/>
          </a:prstGeom>
          <a:noFill/>
        </p:spPr>
        <p:txBody>
          <a:bodyPr wrap="square" rtlCol="0">
            <a:spAutoFit/>
          </a:bodyPr>
          <a:lstStyle/>
          <a:p>
            <a:r>
              <a:rPr lang="zh-CN" altLang="en-US" sz="2000" spc="300" dirty="0" smtClean="0">
                <a:solidFill>
                  <a:schemeClr val="bg1"/>
                </a:solidFill>
                <a:latin typeface="微软雅黑" panose="020B0503020204020204" pitchFamily="34" charset="-122"/>
                <a:ea typeface="微软雅黑" panose="020B0503020204020204" pitchFamily="34" charset="-122"/>
              </a:rPr>
              <a:t>研究背景</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2910" y="890698"/>
            <a:ext cx="9146909" cy="430879"/>
            <a:chOff x="484627" y="933159"/>
            <a:chExt cx="9146909" cy="430879"/>
          </a:xfrm>
        </p:grpSpPr>
        <p:sp>
          <p:nvSpPr>
            <p:cNvPr id="32" name="矩形 31"/>
            <p:cNvSpPr/>
            <p:nvPr/>
          </p:nvSpPr>
          <p:spPr>
            <a:xfrm>
              <a:off x="484627" y="933159"/>
              <a:ext cx="9146909" cy="430879"/>
            </a:xfrm>
            <a:prstGeom prst="rect">
              <a:avLst/>
            </a:prstGeom>
          </p:spPr>
          <p:txBody>
            <a:bodyPr wrap="square" lIns="91431" tIns="45716" rIns="91431" bIns="45716">
              <a:spAutoFit/>
            </a:bodyPr>
            <a:lstStyle/>
            <a:p>
              <a:r>
                <a:rPr lang="zh-CN" altLang="en-US" sz="2200" b="1" dirty="0" smtClean="0">
                  <a:solidFill>
                    <a:schemeClr val="tx1">
                      <a:lumMod val="65000"/>
                      <a:lumOff val="35000"/>
                    </a:schemeClr>
                  </a:solidFill>
                  <a:latin typeface="微软雅黑" pitchFamily="34" charset="-122"/>
                  <a:ea typeface="微软雅黑" pitchFamily="34" charset="-122"/>
                </a:rPr>
                <a:t>总结</a:t>
              </a:r>
              <a:endParaRPr lang="en-US" altLang="zh-CN" sz="2200" b="1" dirty="0">
                <a:solidFill>
                  <a:schemeClr val="tx1">
                    <a:lumMod val="65000"/>
                    <a:lumOff val="35000"/>
                  </a:schemeClr>
                </a:solidFill>
                <a:latin typeface="微软雅黑" pitchFamily="34" charset="-122"/>
                <a:ea typeface="微软雅黑" pitchFamily="34" charset="-122"/>
              </a:endParaRPr>
            </a:p>
          </p:txBody>
        </p:sp>
        <p:cxnSp>
          <p:nvCxnSpPr>
            <p:cNvPr id="33" name="直接连接符 32"/>
            <p:cNvCxnSpPr/>
            <p:nvPr/>
          </p:nvCxnSpPr>
          <p:spPr>
            <a:xfrm>
              <a:off x="499867" y="1009359"/>
              <a:ext cx="0" cy="297125"/>
            </a:xfrm>
            <a:prstGeom prst="line">
              <a:avLst/>
            </a:prstGeom>
            <a:ln w="28575">
              <a:solidFill>
                <a:srgbClr val="E74E3E"/>
              </a:solidFill>
            </a:ln>
          </p:spPr>
          <p:style>
            <a:lnRef idx="1">
              <a:schemeClr val="accent1"/>
            </a:lnRef>
            <a:fillRef idx="0">
              <a:schemeClr val="accent1"/>
            </a:fillRef>
            <a:effectRef idx="0">
              <a:schemeClr val="accent1"/>
            </a:effectRef>
            <a:fontRef idx="minor">
              <a:schemeClr val="tx1"/>
            </a:fontRef>
          </p:style>
        </p:cxnSp>
      </p:grpSp>
      <p:sp>
        <p:nvSpPr>
          <p:cNvPr id="15" name="文本框 14"/>
          <p:cNvSpPr txBox="1"/>
          <p:nvPr/>
        </p:nvSpPr>
        <p:spPr>
          <a:xfrm>
            <a:off x="539979" y="1657275"/>
            <a:ext cx="1236032" cy="400110"/>
          </a:xfrm>
          <a:prstGeom prst="rect">
            <a:avLst/>
          </a:prstGeom>
          <a:solidFill>
            <a:srgbClr val="E74E3E"/>
          </a:solidFill>
        </p:spPr>
        <p:txBody>
          <a:bodyPr wrap="square" rtlCol="0" anchor="ctr">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借鉴之处</a:t>
            </a:r>
            <a:endParaRPr lang="zh-HK" altLang="en-US" sz="2000" dirty="0">
              <a:solidFill>
                <a:schemeClr val="bg1"/>
              </a:solidFill>
              <a:latin typeface="微软雅黑" panose="020B0503020204020204" pitchFamily="34" charset="-122"/>
              <a:ea typeface="微软雅黑" panose="020B0503020204020204" pitchFamily="34" charset="-122"/>
            </a:endParaRPr>
          </a:p>
        </p:txBody>
      </p:sp>
      <p:sp>
        <p:nvSpPr>
          <p:cNvPr id="18" name="任意多边形 17"/>
          <p:cNvSpPr/>
          <p:nvPr/>
        </p:nvSpPr>
        <p:spPr>
          <a:xfrm>
            <a:off x="539979" y="2118165"/>
            <a:ext cx="8066992" cy="1908416"/>
          </a:xfrm>
          <a:custGeom>
            <a:avLst/>
            <a:gdLst>
              <a:gd name="connsiteX0" fmla="*/ 0 w 1991930"/>
              <a:gd name="connsiteY0" fmla="*/ 0 h 1327953"/>
              <a:gd name="connsiteX1" fmla="*/ 1991930 w 1991930"/>
              <a:gd name="connsiteY1" fmla="*/ 0 h 1327953"/>
              <a:gd name="connsiteX2" fmla="*/ 1991930 w 1991930"/>
              <a:gd name="connsiteY2" fmla="*/ 1327953 h 1327953"/>
              <a:gd name="connsiteX3" fmla="*/ 0 w 1991930"/>
              <a:gd name="connsiteY3" fmla="*/ 1327953 h 1327953"/>
              <a:gd name="connsiteX4" fmla="*/ 0 w 1991930"/>
              <a:gd name="connsiteY4" fmla="*/ 0 h 1327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1930" h="1327953">
                <a:moveTo>
                  <a:pt x="0" y="0"/>
                </a:moveTo>
                <a:lnTo>
                  <a:pt x="1991930" y="0"/>
                </a:lnTo>
                <a:lnTo>
                  <a:pt x="1991930" y="1327953"/>
                </a:lnTo>
                <a:lnTo>
                  <a:pt x="0" y="13279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342900" indent="-342900">
              <a:lnSpc>
                <a:spcPct val="150000"/>
              </a:lnSpc>
              <a:spcBef>
                <a:spcPct val="20000"/>
              </a:spcBef>
              <a:spcAft>
                <a:spcPct val="15000"/>
              </a:spcAft>
              <a:buClr>
                <a:schemeClr val="tx1"/>
              </a:buClr>
              <a:buSzPct val="70000"/>
              <a:buFont typeface="Wingdings" panose="05000000000000000000" pitchFamily="2" charset="2"/>
              <a:buChar char="n"/>
            </a:pPr>
            <a:r>
              <a:rPr lang="en-US" altLang="zh-CN" sz="2200" dirty="0" smtClean="0">
                <a:solidFill>
                  <a:schemeClr val="tx1"/>
                </a:solidFill>
                <a:latin typeface="微软雅黑" pitchFamily="34" charset="-122"/>
                <a:ea typeface="微软雅黑" pitchFamily="34" charset="-122"/>
              </a:rPr>
              <a:t>Case study</a:t>
            </a:r>
            <a:r>
              <a:rPr lang="zh-CN" altLang="en-US" sz="2200" dirty="0" smtClean="0">
                <a:solidFill>
                  <a:schemeClr val="tx1"/>
                </a:solidFill>
                <a:latin typeface="微软雅黑" pitchFamily="34" charset="-122"/>
                <a:ea typeface="微软雅黑" pitchFamily="34" charset="-122"/>
              </a:rPr>
              <a:t>的实施流程对我们的人工调研有很重要的参考价值</a:t>
            </a:r>
            <a:endParaRPr lang="en-US" altLang="zh-CN" sz="2200" dirty="0" smtClean="0">
              <a:solidFill>
                <a:schemeClr val="tx1"/>
              </a:solidFill>
              <a:latin typeface="微软雅黑" pitchFamily="34" charset="-122"/>
              <a:ea typeface="微软雅黑" pitchFamily="34" charset="-122"/>
            </a:endParaRPr>
          </a:p>
          <a:p>
            <a:pPr marL="342900" indent="-342900">
              <a:lnSpc>
                <a:spcPct val="150000"/>
              </a:lnSpc>
              <a:spcBef>
                <a:spcPct val="20000"/>
              </a:spcBef>
              <a:spcAft>
                <a:spcPct val="15000"/>
              </a:spcAft>
              <a:buClr>
                <a:schemeClr val="tx1"/>
              </a:buClr>
              <a:buSzPct val="70000"/>
              <a:buFont typeface="Wingdings" panose="05000000000000000000" pitchFamily="2" charset="2"/>
              <a:buChar char="n"/>
            </a:pPr>
            <a:r>
              <a:rPr lang="zh-CN" altLang="en-US" sz="2200" dirty="0" smtClean="0">
                <a:solidFill>
                  <a:schemeClr val="tx1"/>
                </a:solidFill>
                <a:latin typeface="微软雅黑" pitchFamily="34" charset="-122"/>
                <a:ea typeface="微软雅黑" pitchFamily="34" charset="-122"/>
              </a:rPr>
              <a:t>自动化</a:t>
            </a:r>
            <a:r>
              <a:rPr lang="zh-CN" altLang="en-US" sz="2200" dirty="0">
                <a:solidFill>
                  <a:schemeClr val="tx1"/>
                </a:solidFill>
                <a:latin typeface="微软雅黑" pitchFamily="34" charset="-122"/>
                <a:ea typeface="微软雅黑" pitchFamily="34" charset="-122"/>
              </a:rPr>
              <a:t>分类</a:t>
            </a:r>
            <a:r>
              <a:rPr lang="zh-CN" altLang="en-US" sz="2200" dirty="0" smtClean="0">
                <a:solidFill>
                  <a:schemeClr val="tx1"/>
                </a:solidFill>
                <a:latin typeface="微软雅黑" pitchFamily="34" charset="-122"/>
                <a:ea typeface="微软雅黑" pitchFamily="34" charset="-122"/>
              </a:rPr>
              <a:t>算法启发我们综合利用</a:t>
            </a:r>
            <a:r>
              <a:rPr lang="zh-CN" altLang="en-US" sz="2200" dirty="0">
                <a:solidFill>
                  <a:schemeClr val="tx1"/>
                </a:solidFill>
                <a:latin typeface="微软雅黑" pitchFamily="34" charset="-122"/>
                <a:ea typeface="微软雅黑" pitchFamily="34" charset="-122"/>
              </a:rPr>
              <a:t>基于规则的技术和机器学习</a:t>
            </a:r>
            <a:r>
              <a:rPr lang="zh-CN" altLang="en-US" sz="2200" dirty="0" smtClean="0">
                <a:solidFill>
                  <a:schemeClr val="tx1"/>
                </a:solidFill>
                <a:latin typeface="微软雅黑" pitchFamily="34" charset="-122"/>
                <a:ea typeface="微软雅黑" pitchFamily="34" charset="-122"/>
              </a:rPr>
              <a:t>算法对审阅评论进行分类</a:t>
            </a:r>
            <a:endParaRPr lang="en-US" altLang="zh-CN" sz="2200" dirty="0">
              <a:solidFill>
                <a:schemeClr val="tx1"/>
              </a:solidFill>
              <a:latin typeface="微软雅黑" pitchFamily="34" charset="-122"/>
              <a:ea typeface="微软雅黑" pitchFamily="34" charset="-122"/>
            </a:endParaRPr>
          </a:p>
        </p:txBody>
      </p:sp>
      <p:sp>
        <p:nvSpPr>
          <p:cNvPr id="20" name="任意多边形 19"/>
          <p:cNvSpPr/>
          <p:nvPr/>
        </p:nvSpPr>
        <p:spPr>
          <a:xfrm>
            <a:off x="573270" y="4762389"/>
            <a:ext cx="8050056" cy="1286764"/>
          </a:xfrm>
          <a:custGeom>
            <a:avLst/>
            <a:gdLst>
              <a:gd name="connsiteX0" fmla="*/ 0 w 1991930"/>
              <a:gd name="connsiteY0" fmla="*/ 0 h 1327953"/>
              <a:gd name="connsiteX1" fmla="*/ 1991930 w 1991930"/>
              <a:gd name="connsiteY1" fmla="*/ 0 h 1327953"/>
              <a:gd name="connsiteX2" fmla="*/ 1991930 w 1991930"/>
              <a:gd name="connsiteY2" fmla="*/ 1327953 h 1327953"/>
              <a:gd name="connsiteX3" fmla="*/ 0 w 1991930"/>
              <a:gd name="connsiteY3" fmla="*/ 1327953 h 1327953"/>
              <a:gd name="connsiteX4" fmla="*/ 0 w 1991930"/>
              <a:gd name="connsiteY4" fmla="*/ 0 h 1327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1930" h="1327953">
                <a:moveTo>
                  <a:pt x="0" y="0"/>
                </a:moveTo>
                <a:lnTo>
                  <a:pt x="1991930" y="0"/>
                </a:lnTo>
                <a:lnTo>
                  <a:pt x="1991930" y="1327953"/>
                </a:lnTo>
                <a:lnTo>
                  <a:pt x="0" y="13279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342900" indent="-342900">
              <a:lnSpc>
                <a:spcPct val="150000"/>
              </a:lnSpc>
              <a:spcBef>
                <a:spcPct val="20000"/>
              </a:spcBef>
              <a:spcAft>
                <a:spcPct val="15000"/>
              </a:spcAft>
              <a:buClr>
                <a:schemeClr val="tx1"/>
              </a:buClr>
              <a:buSzPct val="70000"/>
              <a:buFont typeface="Wingdings" panose="05000000000000000000" pitchFamily="2" charset="2"/>
              <a:buChar char="n"/>
            </a:pPr>
            <a:endParaRPr lang="en-US" altLang="zh-CN" sz="2200" dirty="0">
              <a:solidFill>
                <a:schemeClr val="tx1"/>
              </a:solidFill>
              <a:latin typeface="微软雅黑" pitchFamily="34" charset="-122"/>
              <a:ea typeface="微软雅黑" pitchFamily="34" charset="-122"/>
            </a:endParaRPr>
          </a:p>
        </p:txBody>
      </p:sp>
      <p:sp>
        <p:nvSpPr>
          <p:cNvPr id="4" name="灯片编号占位符 3"/>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pPr/>
              <a:t>18</a:t>
            </a:fld>
            <a:endParaRPr lang="zh-HK" altLang="en-US">
              <a:solidFill>
                <a:prstClr val="black">
                  <a:tint val="75000"/>
                </a:prstClr>
              </a:solidFill>
            </a:endParaRPr>
          </a:p>
        </p:txBody>
      </p:sp>
    </p:spTree>
    <p:extLst>
      <p:ext uri="{BB962C8B-B14F-4D97-AF65-F5344CB8AC3E}">
        <p14:creationId xmlns:p14="http://schemas.microsoft.com/office/powerpoint/2010/main" val="2759682089"/>
      </p:ext>
    </p:extLst>
  </p:cSld>
  <p:clrMapOvr>
    <a:masterClrMapping/>
  </p:clrMapOvr>
  <p:transition>
    <p:wip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矩形 3"/>
          <p:cNvSpPr/>
          <p:nvPr/>
        </p:nvSpPr>
        <p:spPr>
          <a:xfrm>
            <a:off x="0" y="2188320"/>
            <a:ext cx="9144000" cy="2340000"/>
          </a:xfrm>
          <a:prstGeom prst="rect">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2658655" y="2896655"/>
            <a:ext cx="3031599" cy="923330"/>
          </a:xfrm>
          <a:prstGeom prst="rect">
            <a:avLst/>
          </a:prstGeom>
          <a:noFill/>
        </p:spPr>
        <p:txBody>
          <a:bodyPr wrap="none" rtlCol="0">
            <a:spAutoFit/>
          </a:bodyPr>
          <a:lstStyle/>
          <a:p>
            <a:pPr algn="ctr"/>
            <a:r>
              <a:rPr lang="zh-CN" altLang="en-US" sz="5400" b="1" dirty="0" smtClean="0">
                <a:solidFill>
                  <a:schemeClr val="bg1"/>
                </a:solidFill>
                <a:latin typeface="微软雅黑" panose="020B0503020204020204" pitchFamily="34" charset="-122"/>
                <a:ea typeface="微软雅黑" panose="020B0503020204020204" pitchFamily="34" charset="-122"/>
              </a:rPr>
              <a:t>研究</a:t>
            </a:r>
            <a:r>
              <a:rPr lang="zh-CN" altLang="en-US" sz="5400" spc="300" dirty="0" smtClean="0">
                <a:solidFill>
                  <a:schemeClr val="bg1"/>
                </a:solidFill>
                <a:latin typeface="微软雅黑" panose="020B0503020204020204" pitchFamily="34" charset="-122"/>
                <a:ea typeface="微软雅黑" panose="020B0503020204020204" pitchFamily="34" charset="-122"/>
              </a:rPr>
              <a:t>内容</a:t>
            </a:r>
            <a:endParaRPr lang="zh-HK" altLang="en-US" sz="5400" spc="300" dirty="0">
              <a:solidFill>
                <a:schemeClr val="bg1"/>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7076661" y="0"/>
            <a:ext cx="2067339" cy="707886"/>
          </a:xfrm>
          <a:prstGeom prst="rect">
            <a:avLst/>
          </a:prstGeom>
          <a:noFill/>
        </p:spPr>
        <p:txBody>
          <a:bodyPr wrap="square" rtlCol="0">
            <a:spAutoFit/>
          </a:bodyPr>
          <a:lstStyle/>
          <a:p>
            <a:r>
              <a:rPr lang="en-US" altLang="zh-HK" sz="4000" b="1" spc="300" dirty="0" smtClean="0">
                <a:solidFill>
                  <a:srgbClr val="0174AB"/>
                </a:solidFill>
                <a:latin typeface="Bradley Hand ITC" panose="03070402050302030203" pitchFamily="66" charset="0"/>
                <a:ea typeface="微软雅黑" panose="020B0503020204020204" pitchFamily="34" charset="-122"/>
              </a:rPr>
              <a:t>Trustie</a:t>
            </a:r>
            <a:endParaRPr lang="zh-HK" altLang="en-US" sz="4000" b="1" spc="300" dirty="0">
              <a:solidFill>
                <a:srgbClr val="0174AB"/>
              </a:solidFill>
              <a:latin typeface="Bradley Hand ITC" panose="03070402050302030203" pitchFamily="66" charset="0"/>
              <a:ea typeface="微软雅黑" panose="020B0503020204020204" pitchFamily="34" charset="-122"/>
            </a:endParaRPr>
          </a:p>
        </p:txBody>
      </p:sp>
      <p:sp>
        <p:nvSpPr>
          <p:cNvPr id="6" name="灯片编号占位符 5"/>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pPr/>
              <a:t>19</a:t>
            </a:fld>
            <a:endParaRPr lang="zh-HK" altLang="en-US">
              <a:solidFill>
                <a:prstClr val="black">
                  <a:tint val="75000"/>
                </a:prstClr>
              </a:solidFill>
            </a:endParaRPr>
          </a:p>
        </p:txBody>
      </p:sp>
    </p:spTree>
    <p:extLst>
      <p:ext uri="{BB962C8B-B14F-4D97-AF65-F5344CB8AC3E}">
        <p14:creationId xmlns:p14="http://schemas.microsoft.com/office/powerpoint/2010/main" val="1262797456"/>
      </p:ext>
    </p:extLst>
  </p:cSld>
  <p:clrMapOvr>
    <a:masterClrMapping/>
  </p:clrMapOvr>
  <p:transition>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文本框 20"/>
          <p:cNvSpPr txBox="1"/>
          <p:nvPr/>
        </p:nvSpPr>
        <p:spPr>
          <a:xfrm>
            <a:off x="7076661" y="0"/>
            <a:ext cx="2067339" cy="707886"/>
          </a:xfrm>
          <a:prstGeom prst="rect">
            <a:avLst/>
          </a:prstGeom>
          <a:noFill/>
        </p:spPr>
        <p:txBody>
          <a:bodyPr wrap="square" rtlCol="0">
            <a:spAutoFit/>
          </a:bodyPr>
          <a:lstStyle/>
          <a:p>
            <a:r>
              <a:rPr lang="en-US" altLang="zh-HK" sz="4000" b="1" spc="300" dirty="0" smtClean="0">
                <a:solidFill>
                  <a:srgbClr val="0174AB"/>
                </a:solidFill>
                <a:latin typeface="Bradley Hand ITC" panose="03070402050302030203" pitchFamily="66" charset="0"/>
                <a:ea typeface="微软雅黑" panose="020B0503020204020204" pitchFamily="34" charset="-122"/>
              </a:rPr>
              <a:t>Trustie</a:t>
            </a:r>
            <a:endParaRPr lang="zh-HK" altLang="en-US" sz="4000" b="1" spc="300" dirty="0">
              <a:solidFill>
                <a:srgbClr val="0174AB"/>
              </a:solidFill>
              <a:latin typeface="Bradley Hand ITC" panose="03070402050302030203" pitchFamily="66" charset="0"/>
              <a:ea typeface="微软雅黑" panose="020B0503020204020204" pitchFamily="34" charset="-122"/>
            </a:endParaRPr>
          </a:p>
        </p:txBody>
      </p:sp>
      <p:sp>
        <p:nvSpPr>
          <p:cNvPr id="7" name="文本框 6"/>
          <p:cNvSpPr txBox="1"/>
          <p:nvPr/>
        </p:nvSpPr>
        <p:spPr>
          <a:xfrm>
            <a:off x="1846275" y="2016611"/>
            <a:ext cx="5451475" cy="1446550"/>
          </a:xfrm>
          <a:prstGeom prst="rect">
            <a:avLst/>
          </a:prstGeom>
          <a:noFill/>
        </p:spPr>
        <p:txBody>
          <a:bodyPr wrap="square" rtlCol="0">
            <a:spAutoFit/>
          </a:bodyPr>
          <a:lstStyle/>
          <a:p>
            <a:pPr algn="ctr"/>
            <a:r>
              <a:rPr lang="zh-CN" altLang="en-US" sz="7200" b="1" spc="300" dirty="0">
                <a:solidFill>
                  <a:schemeClr val="bg1"/>
                </a:solidFill>
                <a:latin typeface="微软雅黑" panose="020B0503020204020204" pitchFamily="34" charset="-122"/>
                <a:ea typeface="微软雅黑" panose="020B0503020204020204" pitchFamily="34" charset="-122"/>
              </a:rPr>
              <a:t>我们毕业啦</a:t>
            </a:r>
            <a:endParaRPr lang="en-US" altLang="zh-CN" sz="7200" b="1" spc="300" dirty="0">
              <a:solidFill>
                <a:schemeClr val="bg1"/>
              </a:solidFill>
              <a:latin typeface="微软雅黑" panose="020B0503020204020204" pitchFamily="34" charset="-122"/>
              <a:ea typeface="微软雅黑" panose="020B0503020204020204" pitchFamily="34" charset="-122"/>
            </a:endParaRPr>
          </a:p>
          <a:p>
            <a:pPr algn="ctr"/>
            <a:r>
              <a:rPr lang="zh-CN" altLang="en-US" sz="1600" b="1" spc="300" dirty="0">
                <a:solidFill>
                  <a:schemeClr val="bg1"/>
                </a:solidFill>
                <a:latin typeface="微软雅黑" panose="020B0503020204020204" pitchFamily="34" charset="-122"/>
                <a:ea typeface="微软雅黑" panose="020B0503020204020204" pitchFamily="34" charset="-122"/>
              </a:rPr>
              <a:t>其实是答辩的标题地方</a:t>
            </a:r>
            <a:endParaRPr lang="en-US" altLang="zh-CN" sz="1600" b="1" spc="300" dirty="0">
              <a:solidFill>
                <a:schemeClr val="bg1"/>
              </a:solidFill>
              <a:latin typeface="微软雅黑" panose="020B0503020204020204" pitchFamily="34" charset="-122"/>
              <a:ea typeface="微软雅黑" panose="020B0503020204020204" pitchFamily="34" charset="-122"/>
            </a:endParaRPr>
          </a:p>
        </p:txBody>
      </p:sp>
      <p:sp>
        <p:nvSpPr>
          <p:cNvPr id="17" name="矩形 16"/>
          <p:cNvSpPr/>
          <p:nvPr/>
        </p:nvSpPr>
        <p:spPr>
          <a:xfrm>
            <a:off x="0" y="1569885"/>
            <a:ext cx="9144000" cy="2340000"/>
          </a:xfrm>
          <a:prstGeom prst="rect">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1" y="1994408"/>
            <a:ext cx="9143999" cy="1323439"/>
          </a:xfrm>
          <a:prstGeom prst="rect">
            <a:avLst/>
          </a:prstGeom>
          <a:noFill/>
        </p:spPr>
        <p:txBody>
          <a:bodyPr wrap="square" rtlCol="0">
            <a:spAutoFit/>
          </a:bodyPr>
          <a:lstStyle/>
          <a:p>
            <a:pPr algn="ctr"/>
            <a:r>
              <a:rPr lang="zh-CN" altLang="en-US" sz="4000" dirty="0" smtClean="0">
                <a:solidFill>
                  <a:schemeClr val="bg1"/>
                </a:solidFill>
                <a:latin typeface="微软雅黑" panose="020B0503020204020204" pitchFamily="34" charset="-122"/>
                <a:ea typeface="微软雅黑" panose="020B0503020204020204" pitchFamily="34" charset="-122"/>
              </a:rPr>
              <a:t>基于代码审阅的大众贡献质量</a:t>
            </a:r>
            <a:endParaRPr lang="en-US" altLang="zh-CN" sz="4000" dirty="0" smtClean="0">
              <a:solidFill>
                <a:schemeClr val="bg1"/>
              </a:solidFill>
              <a:latin typeface="微软雅黑" panose="020B0503020204020204" pitchFamily="34" charset="-122"/>
              <a:ea typeface="微软雅黑" panose="020B0503020204020204" pitchFamily="34" charset="-122"/>
            </a:endParaRPr>
          </a:p>
          <a:p>
            <a:pPr algn="ctr"/>
            <a:r>
              <a:rPr lang="zh-CN" altLang="en-US" sz="4000" dirty="0" smtClean="0">
                <a:solidFill>
                  <a:schemeClr val="bg1"/>
                </a:solidFill>
                <a:latin typeface="微软雅黑" panose="020B0503020204020204" pitchFamily="34" charset="-122"/>
                <a:ea typeface="微软雅黑" panose="020B0503020204020204" pitchFamily="34" charset="-122"/>
              </a:rPr>
              <a:t>持续评估</a:t>
            </a:r>
            <a:r>
              <a:rPr lang="zh-CN" altLang="en-US" sz="4000" dirty="0">
                <a:solidFill>
                  <a:schemeClr val="bg1"/>
                </a:solidFill>
                <a:latin typeface="微软雅黑" panose="020B0503020204020204" pitchFamily="34" charset="-122"/>
                <a:ea typeface="微软雅黑" panose="020B0503020204020204" pitchFamily="34" charset="-122"/>
              </a:rPr>
              <a:t>关键</a:t>
            </a:r>
            <a:r>
              <a:rPr lang="zh-CN" altLang="en-US" sz="4000" dirty="0" smtClean="0">
                <a:solidFill>
                  <a:schemeClr val="bg1"/>
                </a:solidFill>
                <a:latin typeface="微软雅黑" panose="020B0503020204020204" pitchFamily="34" charset="-122"/>
                <a:ea typeface="微软雅黑" panose="020B0503020204020204" pitchFamily="34" charset="-122"/>
              </a:rPr>
              <a:t>技术研究</a:t>
            </a:r>
            <a:endParaRPr lang="zh-CN" altLang="en-US" sz="4000" dirty="0">
              <a:solidFill>
                <a:schemeClr val="bg1"/>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3540954" y="4944206"/>
            <a:ext cx="3000375" cy="936963"/>
            <a:chOff x="1235076" y="4785180"/>
            <a:chExt cx="3000375" cy="936963"/>
          </a:xfrm>
        </p:grpSpPr>
        <p:sp>
          <p:nvSpPr>
            <p:cNvPr id="23" name="矩形 22"/>
            <p:cNvSpPr/>
            <p:nvPr/>
          </p:nvSpPr>
          <p:spPr>
            <a:xfrm>
              <a:off x="1235076" y="4785180"/>
              <a:ext cx="1357313" cy="400052"/>
            </a:xfrm>
            <a:prstGeom prst="rect">
              <a:avLst/>
            </a:prstGeom>
            <a:solidFill>
              <a:srgbClr val="00B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spc="300" dirty="0" smtClean="0">
                  <a:latin typeface="微软雅黑" panose="020B0503020204020204" pitchFamily="34" charset="-122"/>
                  <a:ea typeface="微软雅黑" panose="020B0503020204020204" pitchFamily="34" charset="-122"/>
                </a:rPr>
                <a:t>导  师</a:t>
              </a:r>
              <a:endParaRPr lang="zh-HK" altLang="en-US" sz="2000" b="1" spc="300" dirty="0">
                <a:latin typeface="微软雅黑" panose="020B0503020204020204" pitchFamily="34" charset="-122"/>
                <a:ea typeface="微软雅黑" panose="020B0503020204020204" pitchFamily="34" charset="-122"/>
              </a:endParaRPr>
            </a:p>
          </p:txBody>
        </p:sp>
        <p:sp>
          <p:nvSpPr>
            <p:cNvPr id="24" name="矩形 23"/>
            <p:cNvSpPr/>
            <p:nvPr/>
          </p:nvSpPr>
          <p:spPr>
            <a:xfrm>
              <a:off x="1235076" y="5306673"/>
              <a:ext cx="1357313" cy="400052"/>
            </a:xfrm>
            <a:prstGeom prst="rect">
              <a:avLst/>
            </a:prstGeom>
            <a:solidFill>
              <a:srgbClr val="00B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spc="300" dirty="0" smtClean="0">
                  <a:latin typeface="微软雅黑" panose="020B0503020204020204" pitchFamily="34" charset="-122"/>
                  <a:ea typeface="微软雅黑" panose="020B0503020204020204" pitchFamily="34" charset="-122"/>
                </a:rPr>
                <a:t>学  生</a:t>
              </a:r>
              <a:endParaRPr lang="zh-HK" altLang="en-US" sz="2000" b="1" spc="300" dirty="0">
                <a:latin typeface="微软雅黑" panose="020B0503020204020204" pitchFamily="34" charset="-122"/>
                <a:ea typeface="微软雅黑" panose="020B0503020204020204" pitchFamily="34" charset="-122"/>
              </a:endParaRPr>
            </a:p>
          </p:txBody>
        </p:sp>
        <p:sp>
          <p:nvSpPr>
            <p:cNvPr id="25" name="文本框 24"/>
            <p:cNvSpPr txBox="1"/>
            <p:nvPr/>
          </p:nvSpPr>
          <p:spPr>
            <a:xfrm>
              <a:off x="2620962" y="4800540"/>
              <a:ext cx="1614489" cy="400110"/>
            </a:xfrm>
            <a:prstGeom prst="rect">
              <a:avLst/>
            </a:prstGeom>
            <a:noFill/>
          </p:spPr>
          <p:txBody>
            <a:bodyPr wrap="square" rtlCol="0">
              <a:spAutoFit/>
            </a:bodyPr>
            <a:lstStyle/>
            <a:p>
              <a:r>
                <a:rPr lang="zh-CN" altLang="en-US" sz="2000" b="1" spc="300" dirty="0" smtClean="0">
                  <a:solidFill>
                    <a:schemeClr val="bg2">
                      <a:lumMod val="50000"/>
                    </a:schemeClr>
                  </a:solidFill>
                  <a:latin typeface="微软雅黑" panose="020B0503020204020204" pitchFamily="34" charset="-122"/>
                  <a:ea typeface="微软雅黑" panose="020B0503020204020204" pitchFamily="34" charset="-122"/>
                </a:rPr>
                <a:t>尹</a:t>
              </a:r>
              <a:r>
                <a:rPr lang="en-US" altLang="zh-CN" sz="2000" b="1" spc="300" dirty="0">
                  <a:solidFill>
                    <a:schemeClr val="bg2">
                      <a:lumMod val="50000"/>
                    </a:schemeClr>
                  </a:solidFill>
                  <a:latin typeface="微软雅黑" panose="020B0503020204020204" pitchFamily="34" charset="-122"/>
                  <a:ea typeface="微软雅黑" panose="020B0503020204020204" pitchFamily="34" charset="-122"/>
                </a:rPr>
                <a:t> </a:t>
              </a:r>
              <a:r>
                <a:rPr lang="en-US" altLang="zh-CN" sz="2000" b="1" spc="300" dirty="0" smtClean="0">
                  <a:solidFill>
                    <a:schemeClr val="bg2">
                      <a:lumMod val="50000"/>
                    </a:schemeClr>
                  </a:solidFill>
                  <a:latin typeface="微软雅黑" panose="020B0503020204020204" pitchFamily="34" charset="-122"/>
                  <a:ea typeface="微软雅黑" panose="020B0503020204020204" pitchFamily="34" charset="-122"/>
                </a:rPr>
                <a:t> </a:t>
              </a:r>
              <a:r>
                <a:rPr lang="zh-CN" altLang="en-US" sz="2000" b="1" spc="300" dirty="0" smtClean="0">
                  <a:solidFill>
                    <a:schemeClr val="bg2">
                      <a:lumMod val="50000"/>
                    </a:schemeClr>
                  </a:solidFill>
                  <a:latin typeface="微软雅黑" panose="020B0503020204020204" pitchFamily="34" charset="-122"/>
                  <a:ea typeface="微软雅黑" panose="020B0503020204020204" pitchFamily="34" charset="-122"/>
                </a:rPr>
                <a:t>刚</a:t>
              </a:r>
              <a:endParaRPr lang="zh-HK" altLang="en-US" sz="2000" b="1" spc="3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2620963" y="5322033"/>
              <a:ext cx="1126090" cy="400110"/>
            </a:xfrm>
            <a:prstGeom prst="rect">
              <a:avLst/>
            </a:prstGeom>
            <a:noFill/>
          </p:spPr>
          <p:txBody>
            <a:bodyPr wrap="square" rtlCol="0">
              <a:spAutoFit/>
            </a:bodyPr>
            <a:lstStyle/>
            <a:p>
              <a:r>
                <a:rPr lang="zh-CN" altLang="en-US" sz="2000" b="1" spc="300" dirty="0" smtClean="0">
                  <a:solidFill>
                    <a:schemeClr val="bg2">
                      <a:lumMod val="50000"/>
                    </a:schemeClr>
                  </a:solidFill>
                  <a:latin typeface="微软雅黑" panose="020B0503020204020204" pitchFamily="34" charset="-122"/>
                  <a:ea typeface="微软雅黑" panose="020B0503020204020204" pitchFamily="34" charset="-122"/>
                </a:rPr>
                <a:t>李志星</a:t>
              </a:r>
              <a:endParaRPr lang="zh-HK" altLang="en-US" sz="2000" b="1" spc="300" dirty="0">
                <a:solidFill>
                  <a:schemeClr val="bg2">
                    <a:lumMod val="50000"/>
                  </a:schemeClr>
                </a:solidFill>
                <a:latin typeface="微软雅黑" panose="020B0503020204020204" pitchFamily="34" charset="-122"/>
                <a:ea typeface="微软雅黑" panose="020B0503020204020204" pitchFamily="34" charset="-122"/>
              </a:endParaRPr>
            </a:p>
          </p:txBody>
        </p:sp>
      </p:grpSp>
      <p:sp>
        <p:nvSpPr>
          <p:cNvPr id="12" name="文本框 11"/>
          <p:cNvSpPr txBox="1"/>
          <p:nvPr/>
        </p:nvSpPr>
        <p:spPr>
          <a:xfrm>
            <a:off x="1061010" y="3370412"/>
            <a:ext cx="7021979" cy="400110"/>
          </a:xfrm>
          <a:prstGeom prst="rect">
            <a:avLst/>
          </a:prstGeom>
          <a:noFill/>
        </p:spPr>
        <p:txBody>
          <a:bodyPr wrap="square" rtlCol="0">
            <a:spAutoFit/>
          </a:bodyPr>
          <a:lstStyle/>
          <a:p>
            <a:pPr algn="ctr"/>
            <a:r>
              <a:rPr lang="zh-CN" altLang="en-US" sz="2000" b="1" spc="300" dirty="0" smtClean="0">
                <a:solidFill>
                  <a:schemeClr val="bg1"/>
                </a:solidFill>
                <a:latin typeface="微软雅黑" panose="020B0503020204020204" pitchFamily="34" charset="-122"/>
                <a:ea typeface="微软雅黑" panose="020B0503020204020204" pitchFamily="34" charset="-122"/>
              </a:rPr>
              <a:t>国防科学技术大学 计算机学院</a:t>
            </a:r>
            <a:endParaRPr lang="en-US" altLang="zh-CN" sz="2000" b="1" spc="300" dirty="0">
              <a:solidFill>
                <a:schemeClr val="bg1"/>
              </a:solidFill>
              <a:latin typeface="微软雅黑" panose="020B0503020204020204" pitchFamily="34" charset="-122"/>
              <a:ea typeface="微软雅黑" panose="020B0503020204020204" pitchFamily="34" charset="-122"/>
            </a:endParaRPr>
          </a:p>
        </p:txBody>
      </p:sp>
      <p:sp>
        <p:nvSpPr>
          <p:cNvPr id="5" name="灯片编号占位符 4"/>
          <p:cNvSpPr>
            <a:spLocks noGrp="1"/>
          </p:cNvSpPr>
          <p:nvPr>
            <p:ph type="sldNum" sz="quarter" idx="12"/>
          </p:nvPr>
        </p:nvSpPr>
        <p:spPr/>
        <p:txBody>
          <a:bodyPr/>
          <a:lstStyle/>
          <a:p>
            <a:fld id="{9E45C72C-05F9-42DA-A32C-E89F323A6F21}" type="slidenum">
              <a:rPr lang="zh-HK" altLang="en-US" smtClean="0"/>
              <a:pPr/>
              <a:t>2</a:t>
            </a:fld>
            <a:endParaRPr lang="zh-HK" altLang="en-US"/>
          </a:p>
        </p:txBody>
      </p:sp>
    </p:spTree>
    <p:extLst>
      <p:ext uri="{BB962C8B-B14F-4D97-AF65-F5344CB8AC3E}">
        <p14:creationId xmlns:p14="http://schemas.microsoft.com/office/powerpoint/2010/main" val="181788797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3"/>
          <a:stretch>
            <a:fillRect/>
          </a:stretch>
        </p:blipFill>
        <p:spPr>
          <a:xfrm>
            <a:off x="980039" y="2868880"/>
            <a:ext cx="7078283" cy="3339415"/>
          </a:xfrm>
          <a:prstGeom prst="rect">
            <a:avLst/>
          </a:prstGeom>
          <a:effectLst>
            <a:outerShdw blurRad="63500" sx="102000" sy="102000" algn="ctr" rotWithShape="0">
              <a:prstClr val="black">
                <a:alpha val="40000"/>
              </a:prstClr>
            </a:outerShdw>
          </a:effectLst>
        </p:spPr>
      </p:pic>
      <p:sp>
        <p:nvSpPr>
          <p:cNvPr id="44" name="文本框 43"/>
          <p:cNvSpPr txBox="1"/>
          <p:nvPr/>
        </p:nvSpPr>
        <p:spPr>
          <a:xfrm>
            <a:off x="6762923"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论文总结</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19" name="矩形 18"/>
          <p:cNvSpPr/>
          <p:nvPr/>
        </p:nvSpPr>
        <p:spPr>
          <a:xfrm>
            <a:off x="0" y="-5822"/>
            <a:ext cx="9159240" cy="707886"/>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sz="2400">
              <a:solidFill>
                <a:schemeClr val="bg1"/>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7071361" y="0"/>
            <a:ext cx="2072640" cy="707886"/>
          </a:xfrm>
          <a:prstGeom prst="rect">
            <a:avLst/>
          </a:prstGeom>
          <a:noFill/>
        </p:spPr>
        <p:txBody>
          <a:bodyPr wrap="square" rtlCol="0">
            <a:spAutoFit/>
          </a:bodyPr>
          <a:lstStyle/>
          <a:p>
            <a:r>
              <a:rPr lang="en-US" altLang="zh-HK" sz="4000" b="1" spc="300" dirty="0" smtClean="0">
                <a:solidFill>
                  <a:schemeClr val="bg1"/>
                </a:solidFill>
                <a:latin typeface="Bradley Hand ITC" panose="03070402050302030203" pitchFamily="66" charset="0"/>
                <a:ea typeface="微软雅黑" panose="020B0503020204020204" pitchFamily="34" charset="-122"/>
              </a:rPr>
              <a:t>Trustie</a:t>
            </a:r>
            <a:endParaRPr lang="zh-HK" altLang="en-US" sz="4000" b="1" spc="300" dirty="0">
              <a:solidFill>
                <a:schemeClr val="bg1"/>
              </a:solidFill>
              <a:latin typeface="Bradley Hand ITC" panose="03070402050302030203" pitchFamily="66" charset="0"/>
              <a:ea typeface="微软雅黑" panose="020B0503020204020204" pitchFamily="34" charset="-122"/>
            </a:endParaRPr>
          </a:p>
        </p:txBody>
      </p:sp>
      <p:sp>
        <p:nvSpPr>
          <p:cNvPr id="21" name="文本框 20"/>
          <p:cNvSpPr txBox="1"/>
          <p:nvPr/>
        </p:nvSpPr>
        <p:spPr>
          <a:xfrm>
            <a:off x="1776011" y="175617"/>
            <a:ext cx="1364394" cy="400110"/>
          </a:xfrm>
          <a:prstGeom prst="rect">
            <a:avLst/>
          </a:prstGeom>
          <a:noFill/>
          <a:ln>
            <a:noFill/>
          </a:ln>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相关工作</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3588338" y="175617"/>
            <a:ext cx="1423025" cy="400110"/>
          </a:xfrm>
          <a:prstGeom prst="rect">
            <a:avLst/>
          </a:prstGeom>
          <a:solidFill>
            <a:schemeClr val="bg1"/>
          </a:solidFill>
        </p:spPr>
        <p:txBody>
          <a:bodyPr wrap="square" rtlCol="0">
            <a:spAutoFit/>
          </a:bodyPr>
          <a:lstStyle/>
          <a:p>
            <a:pPr algn="ctr"/>
            <a:r>
              <a:rPr lang="zh-CN" altLang="en-US" sz="2000" spc="300" dirty="0">
                <a:solidFill>
                  <a:srgbClr val="0174AB"/>
                </a:solidFill>
                <a:latin typeface="微软雅黑" panose="020B0503020204020204" pitchFamily="34" charset="-122"/>
                <a:ea typeface="微软雅黑" panose="020B0503020204020204" pitchFamily="34" charset="-122"/>
              </a:rPr>
              <a:t>研究</a:t>
            </a:r>
            <a:r>
              <a:rPr lang="zh-CN" altLang="en-US" sz="2000" spc="300" dirty="0" smtClean="0">
                <a:solidFill>
                  <a:srgbClr val="0174AB"/>
                </a:solidFill>
                <a:latin typeface="微软雅黑" panose="020B0503020204020204" pitchFamily="34" charset="-122"/>
                <a:ea typeface="微软雅黑" panose="020B0503020204020204" pitchFamily="34" charset="-122"/>
              </a:rPr>
              <a:t>内容</a:t>
            </a:r>
            <a:endParaRPr lang="zh-CN" altLang="en-US" sz="2000" spc="300" dirty="0">
              <a:solidFill>
                <a:srgbClr val="0174AB"/>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5360450" y="175617"/>
            <a:ext cx="1444344"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研究计划</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24" name="燕尾形 23"/>
          <p:cNvSpPr/>
          <p:nvPr/>
        </p:nvSpPr>
        <p:spPr>
          <a:xfrm>
            <a:off x="513648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5" name="燕尾形 24"/>
          <p:cNvSpPr/>
          <p:nvPr/>
        </p:nvSpPr>
        <p:spPr>
          <a:xfrm>
            <a:off x="336437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6" name="燕尾形 25"/>
          <p:cNvSpPr/>
          <p:nvPr/>
        </p:nvSpPr>
        <p:spPr>
          <a:xfrm>
            <a:off x="1552043" y="302394"/>
            <a:ext cx="98851" cy="14655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9" name="文本框 28"/>
          <p:cNvSpPr txBox="1"/>
          <p:nvPr/>
        </p:nvSpPr>
        <p:spPr>
          <a:xfrm>
            <a:off x="56536" y="175617"/>
            <a:ext cx="1370391" cy="400110"/>
          </a:xfrm>
          <a:prstGeom prst="rect">
            <a:avLst/>
          </a:prstGeom>
          <a:noFill/>
        </p:spPr>
        <p:txBody>
          <a:bodyPr wrap="square" rtlCol="0">
            <a:spAutoFit/>
          </a:bodyPr>
          <a:lstStyle/>
          <a:p>
            <a:r>
              <a:rPr lang="zh-CN" altLang="en-US" sz="2000" spc="300" dirty="0" smtClean="0">
                <a:solidFill>
                  <a:schemeClr val="bg1"/>
                </a:solidFill>
                <a:latin typeface="微软雅黑" panose="020B0503020204020204" pitchFamily="34" charset="-122"/>
                <a:ea typeface="微软雅黑" panose="020B0503020204020204" pitchFamily="34" charset="-122"/>
              </a:rPr>
              <a:t>研究背景</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a:off x="-2909" y="890698"/>
            <a:ext cx="2347964" cy="430879"/>
            <a:chOff x="484628" y="933159"/>
            <a:chExt cx="2347964" cy="430879"/>
          </a:xfrm>
        </p:grpSpPr>
        <p:sp>
          <p:nvSpPr>
            <p:cNvPr id="28" name="矩形 27"/>
            <p:cNvSpPr/>
            <p:nvPr/>
          </p:nvSpPr>
          <p:spPr>
            <a:xfrm>
              <a:off x="484628" y="933159"/>
              <a:ext cx="2347964" cy="430879"/>
            </a:xfrm>
            <a:prstGeom prst="rect">
              <a:avLst/>
            </a:prstGeom>
          </p:spPr>
          <p:txBody>
            <a:bodyPr wrap="square" lIns="91431" tIns="45716" rIns="91431" bIns="45716">
              <a:spAutoFit/>
            </a:bodyPr>
            <a:lstStyle/>
            <a:p>
              <a:r>
                <a:rPr lang="zh-CN" altLang="en-US" sz="2200" b="1" dirty="0">
                  <a:solidFill>
                    <a:schemeClr val="tx1">
                      <a:lumMod val="65000"/>
                      <a:lumOff val="35000"/>
                    </a:schemeClr>
                  </a:solidFill>
                  <a:latin typeface="微软雅黑" pitchFamily="34" charset="-122"/>
                  <a:ea typeface="微软雅黑" pitchFamily="34" charset="-122"/>
                </a:rPr>
                <a:t>总览</a:t>
              </a:r>
              <a:endParaRPr lang="en-US" altLang="zh-CN" sz="2200" b="1" dirty="0">
                <a:solidFill>
                  <a:schemeClr val="tx1">
                    <a:lumMod val="65000"/>
                    <a:lumOff val="35000"/>
                  </a:schemeClr>
                </a:solidFill>
                <a:latin typeface="微软雅黑" pitchFamily="34" charset="-122"/>
                <a:ea typeface="微软雅黑" pitchFamily="34" charset="-122"/>
              </a:endParaRPr>
            </a:p>
          </p:txBody>
        </p:sp>
        <p:cxnSp>
          <p:nvCxnSpPr>
            <p:cNvPr id="30" name="直接连接符 29"/>
            <p:cNvCxnSpPr/>
            <p:nvPr/>
          </p:nvCxnSpPr>
          <p:spPr>
            <a:xfrm>
              <a:off x="499867" y="1009359"/>
              <a:ext cx="0" cy="297125"/>
            </a:xfrm>
            <a:prstGeom prst="line">
              <a:avLst/>
            </a:prstGeom>
            <a:ln w="28575">
              <a:solidFill>
                <a:srgbClr val="E74E3E"/>
              </a:solidFill>
            </a:ln>
          </p:spPr>
          <p:style>
            <a:lnRef idx="1">
              <a:schemeClr val="accent1"/>
            </a:lnRef>
            <a:fillRef idx="0">
              <a:schemeClr val="accent1"/>
            </a:fillRef>
            <a:effectRef idx="0">
              <a:schemeClr val="accent1"/>
            </a:effectRef>
            <a:fontRef idx="minor">
              <a:schemeClr val="tx1"/>
            </a:fontRef>
          </p:style>
        </p:cxnSp>
      </p:grpSp>
      <p:sp>
        <p:nvSpPr>
          <p:cNvPr id="5" name="灯片编号占位符 4"/>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pPr/>
              <a:t>20</a:t>
            </a:fld>
            <a:endParaRPr lang="zh-HK" altLang="en-US">
              <a:solidFill>
                <a:prstClr val="black">
                  <a:tint val="75000"/>
                </a:prstClr>
              </a:solidFill>
            </a:endParaRPr>
          </a:p>
        </p:txBody>
      </p:sp>
      <p:graphicFrame>
        <p:nvGraphicFramePr>
          <p:cNvPr id="2" name="图示 1"/>
          <p:cNvGraphicFramePr/>
          <p:nvPr>
            <p:extLst>
              <p:ext uri="{D42A27DB-BD31-4B8C-83A1-F6EECF244321}">
                <p14:modId xmlns:p14="http://schemas.microsoft.com/office/powerpoint/2010/main" val="3715661701"/>
              </p:ext>
            </p:extLst>
          </p:nvPr>
        </p:nvGraphicFramePr>
        <p:xfrm>
          <a:off x="828662" y="1391681"/>
          <a:ext cx="7644280" cy="9665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7" name="线形标注 1 6"/>
          <p:cNvSpPr/>
          <p:nvPr/>
        </p:nvSpPr>
        <p:spPr>
          <a:xfrm rot="5400000">
            <a:off x="-198473" y="3880237"/>
            <a:ext cx="3513125" cy="1359569"/>
          </a:xfrm>
          <a:prstGeom prst="borderCallout1">
            <a:avLst>
              <a:gd name="adj1" fmla="val 85113"/>
              <a:gd name="adj2" fmla="val 257"/>
              <a:gd name="adj3" fmla="val 57568"/>
              <a:gd name="adj4" fmla="val -13913"/>
            </a:avLst>
          </a:prstGeom>
          <a:solidFill>
            <a:schemeClr val="accent2">
              <a:lumMod val="20000"/>
              <a:lumOff val="80000"/>
              <a:alpha val="24000"/>
            </a:schemeClr>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线形标注 1 30"/>
          <p:cNvSpPr/>
          <p:nvPr/>
        </p:nvSpPr>
        <p:spPr>
          <a:xfrm rot="5400000">
            <a:off x="1994475" y="2950610"/>
            <a:ext cx="3513120" cy="3218828"/>
          </a:xfrm>
          <a:prstGeom prst="borderCallout1">
            <a:avLst>
              <a:gd name="adj1" fmla="val 49229"/>
              <a:gd name="adj2" fmla="val 257"/>
              <a:gd name="adj3" fmla="val 57568"/>
              <a:gd name="adj4" fmla="val -13913"/>
            </a:avLst>
          </a:prstGeom>
          <a:solidFill>
            <a:schemeClr val="accent2">
              <a:lumMod val="20000"/>
              <a:lumOff val="80000"/>
              <a:alpha val="24000"/>
            </a:schemeClr>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线形标注 1 31"/>
          <p:cNvSpPr/>
          <p:nvPr/>
        </p:nvSpPr>
        <p:spPr>
          <a:xfrm rot="5400000">
            <a:off x="4258724" y="3681213"/>
            <a:ext cx="3513125" cy="1757615"/>
          </a:xfrm>
          <a:prstGeom prst="borderCallout1">
            <a:avLst>
              <a:gd name="adj1" fmla="val 49229"/>
              <a:gd name="adj2" fmla="val 257"/>
              <a:gd name="adj3" fmla="val 57568"/>
              <a:gd name="adj4" fmla="val -13913"/>
            </a:avLst>
          </a:prstGeom>
          <a:solidFill>
            <a:schemeClr val="accent2">
              <a:lumMod val="20000"/>
              <a:lumOff val="80000"/>
              <a:alpha val="24000"/>
            </a:schemeClr>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线形标注 1 32"/>
          <p:cNvSpPr/>
          <p:nvPr/>
        </p:nvSpPr>
        <p:spPr>
          <a:xfrm rot="5400000">
            <a:off x="5696999" y="3783982"/>
            <a:ext cx="3513125" cy="1552075"/>
          </a:xfrm>
          <a:prstGeom prst="borderCallout1">
            <a:avLst>
              <a:gd name="adj1" fmla="val 49229"/>
              <a:gd name="adj2" fmla="val 257"/>
              <a:gd name="adj3" fmla="val 37032"/>
              <a:gd name="adj4" fmla="val -13913"/>
            </a:avLst>
          </a:prstGeom>
          <a:solidFill>
            <a:schemeClr val="accent2">
              <a:lumMod val="20000"/>
              <a:lumOff val="80000"/>
              <a:alpha val="24000"/>
            </a:schemeClr>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17615746"/>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up)">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wipe(up)">
                                      <p:cBhvr>
                                        <p:cTn id="22" dur="500"/>
                                        <p:tgtEl>
                                          <p:spTgt spid="31"/>
                                        </p:tgtEl>
                                      </p:cBhvr>
                                    </p:animEffect>
                                  </p:childTnLst>
                                </p:cTn>
                              </p:par>
                              <p:par>
                                <p:cTn id="23" presetID="22" presetClass="exit" presetSubtype="4" fill="hold" grpId="1" nodeType="withEffect">
                                  <p:stCondLst>
                                    <p:cond delay="0"/>
                                  </p:stCondLst>
                                  <p:childTnLst>
                                    <p:animEffect transition="out" filter="wipe(down)">
                                      <p:cBhvr>
                                        <p:cTn id="24" dur="500"/>
                                        <p:tgtEl>
                                          <p:spTgt spid="7"/>
                                        </p:tgtEl>
                                      </p:cBhvr>
                                    </p:animEffect>
                                    <p:set>
                                      <p:cBhvr>
                                        <p:cTn id="25" dur="1" fill="hold">
                                          <p:stCondLst>
                                            <p:cond delay="499"/>
                                          </p:stCondLst>
                                        </p:cTn>
                                        <p:tgtEl>
                                          <p:spTgt spid="7"/>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grpId="0" nodeType="clickEffect">
                                  <p:stCondLst>
                                    <p:cond delay="0"/>
                                  </p:stCondLst>
                                  <p:childTnLst>
                                    <p:set>
                                      <p:cBhvr>
                                        <p:cTn id="29" dur="1" fill="hold">
                                          <p:stCondLst>
                                            <p:cond delay="0"/>
                                          </p:stCondLst>
                                        </p:cTn>
                                        <p:tgtEl>
                                          <p:spTgt spid="32"/>
                                        </p:tgtEl>
                                        <p:attrNameLst>
                                          <p:attrName>style.visibility</p:attrName>
                                        </p:attrNameLst>
                                      </p:cBhvr>
                                      <p:to>
                                        <p:strVal val="visible"/>
                                      </p:to>
                                    </p:set>
                                    <p:animEffect transition="in" filter="wipe(up)">
                                      <p:cBhvr>
                                        <p:cTn id="30" dur="500"/>
                                        <p:tgtEl>
                                          <p:spTgt spid="32"/>
                                        </p:tgtEl>
                                      </p:cBhvr>
                                    </p:animEffect>
                                  </p:childTnLst>
                                </p:cTn>
                              </p:par>
                              <p:par>
                                <p:cTn id="31" presetID="22" presetClass="exit" presetSubtype="4" fill="hold" grpId="1" nodeType="withEffect">
                                  <p:stCondLst>
                                    <p:cond delay="0"/>
                                  </p:stCondLst>
                                  <p:childTnLst>
                                    <p:animEffect transition="out" filter="wipe(down)">
                                      <p:cBhvr>
                                        <p:cTn id="32" dur="500"/>
                                        <p:tgtEl>
                                          <p:spTgt spid="31"/>
                                        </p:tgtEl>
                                      </p:cBhvr>
                                    </p:animEffect>
                                    <p:set>
                                      <p:cBhvr>
                                        <p:cTn id="33" dur="1" fill="hold">
                                          <p:stCondLst>
                                            <p:cond delay="499"/>
                                          </p:stCondLst>
                                        </p:cTn>
                                        <p:tgtEl>
                                          <p:spTgt spid="31"/>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grpId="0" nodeType="clickEffect">
                                  <p:stCondLst>
                                    <p:cond delay="0"/>
                                  </p:stCondLst>
                                  <p:childTnLst>
                                    <p:set>
                                      <p:cBhvr>
                                        <p:cTn id="37" dur="1" fill="hold">
                                          <p:stCondLst>
                                            <p:cond delay="0"/>
                                          </p:stCondLst>
                                        </p:cTn>
                                        <p:tgtEl>
                                          <p:spTgt spid="33"/>
                                        </p:tgtEl>
                                        <p:attrNameLst>
                                          <p:attrName>style.visibility</p:attrName>
                                        </p:attrNameLst>
                                      </p:cBhvr>
                                      <p:to>
                                        <p:strVal val="visible"/>
                                      </p:to>
                                    </p:set>
                                    <p:animEffect transition="in" filter="wipe(up)">
                                      <p:cBhvr>
                                        <p:cTn id="38" dur="500"/>
                                        <p:tgtEl>
                                          <p:spTgt spid="33"/>
                                        </p:tgtEl>
                                      </p:cBhvr>
                                    </p:animEffect>
                                  </p:childTnLst>
                                </p:cTn>
                              </p:par>
                              <p:par>
                                <p:cTn id="39" presetID="22" presetClass="exit" presetSubtype="4" fill="hold" grpId="1" nodeType="withEffect">
                                  <p:stCondLst>
                                    <p:cond delay="0"/>
                                  </p:stCondLst>
                                  <p:childTnLst>
                                    <p:animEffect transition="out" filter="wipe(down)">
                                      <p:cBhvr>
                                        <p:cTn id="40" dur="500"/>
                                        <p:tgtEl>
                                          <p:spTgt spid="32"/>
                                        </p:tgtEl>
                                      </p:cBhvr>
                                    </p:animEffect>
                                    <p:set>
                                      <p:cBhvr>
                                        <p:cTn id="41" dur="1" fill="hold">
                                          <p:stCondLst>
                                            <p:cond delay="499"/>
                                          </p:stCondLst>
                                        </p:cTn>
                                        <p:tgtEl>
                                          <p:spTgt spid="3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P spid="7" grpId="0" animBg="1"/>
      <p:bldP spid="7" grpId="1" animBg="1"/>
      <p:bldP spid="31" grpId="0" animBg="1"/>
      <p:bldP spid="31" grpId="1" animBg="1"/>
      <p:bldP spid="32" grpId="0" animBg="1"/>
      <p:bldP spid="32" grpId="1" animBg="1"/>
      <p:bldP spid="3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 name="文本框 43"/>
          <p:cNvSpPr txBox="1"/>
          <p:nvPr/>
        </p:nvSpPr>
        <p:spPr>
          <a:xfrm>
            <a:off x="6762923"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论文总结</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19" name="矩形 18"/>
          <p:cNvSpPr/>
          <p:nvPr/>
        </p:nvSpPr>
        <p:spPr>
          <a:xfrm>
            <a:off x="0" y="-5822"/>
            <a:ext cx="9159240" cy="707886"/>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sz="2400">
              <a:solidFill>
                <a:schemeClr val="bg1"/>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7071361" y="0"/>
            <a:ext cx="2072640" cy="707886"/>
          </a:xfrm>
          <a:prstGeom prst="rect">
            <a:avLst/>
          </a:prstGeom>
          <a:noFill/>
        </p:spPr>
        <p:txBody>
          <a:bodyPr wrap="square" rtlCol="0">
            <a:spAutoFit/>
          </a:bodyPr>
          <a:lstStyle/>
          <a:p>
            <a:r>
              <a:rPr lang="en-US" altLang="zh-HK" sz="4000" b="1" spc="300" dirty="0" smtClean="0">
                <a:solidFill>
                  <a:schemeClr val="bg1"/>
                </a:solidFill>
                <a:latin typeface="Bradley Hand ITC" panose="03070402050302030203" pitchFamily="66" charset="0"/>
                <a:ea typeface="微软雅黑" panose="020B0503020204020204" pitchFamily="34" charset="-122"/>
              </a:rPr>
              <a:t>Trustie</a:t>
            </a:r>
            <a:endParaRPr lang="zh-HK" altLang="en-US" sz="4000" b="1" spc="300" dirty="0">
              <a:solidFill>
                <a:schemeClr val="bg1"/>
              </a:solidFill>
              <a:latin typeface="Bradley Hand ITC" panose="03070402050302030203" pitchFamily="66" charset="0"/>
              <a:ea typeface="微软雅黑" panose="020B0503020204020204" pitchFamily="34" charset="-122"/>
            </a:endParaRPr>
          </a:p>
        </p:txBody>
      </p:sp>
      <p:sp>
        <p:nvSpPr>
          <p:cNvPr id="21" name="文本框 20"/>
          <p:cNvSpPr txBox="1"/>
          <p:nvPr/>
        </p:nvSpPr>
        <p:spPr>
          <a:xfrm>
            <a:off x="1776011" y="175617"/>
            <a:ext cx="1364394" cy="400110"/>
          </a:xfrm>
          <a:prstGeom prst="rect">
            <a:avLst/>
          </a:prstGeom>
          <a:noFill/>
          <a:ln>
            <a:noFill/>
          </a:ln>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相关工作</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3588338" y="175617"/>
            <a:ext cx="1423025" cy="400110"/>
          </a:xfrm>
          <a:prstGeom prst="rect">
            <a:avLst/>
          </a:prstGeom>
          <a:solidFill>
            <a:schemeClr val="bg1"/>
          </a:solidFill>
        </p:spPr>
        <p:txBody>
          <a:bodyPr wrap="square" rtlCol="0">
            <a:spAutoFit/>
          </a:bodyPr>
          <a:lstStyle/>
          <a:p>
            <a:pPr algn="ctr"/>
            <a:r>
              <a:rPr lang="zh-CN" altLang="en-US" sz="2000" spc="300" dirty="0">
                <a:solidFill>
                  <a:srgbClr val="0174AB"/>
                </a:solidFill>
                <a:latin typeface="微软雅黑" panose="020B0503020204020204" pitchFamily="34" charset="-122"/>
                <a:ea typeface="微软雅黑" panose="020B0503020204020204" pitchFamily="34" charset="-122"/>
              </a:rPr>
              <a:t>研究</a:t>
            </a:r>
            <a:r>
              <a:rPr lang="zh-CN" altLang="en-US" sz="2000" spc="300" dirty="0" smtClean="0">
                <a:solidFill>
                  <a:srgbClr val="0174AB"/>
                </a:solidFill>
                <a:latin typeface="微软雅黑" panose="020B0503020204020204" pitchFamily="34" charset="-122"/>
                <a:ea typeface="微软雅黑" panose="020B0503020204020204" pitchFamily="34" charset="-122"/>
              </a:rPr>
              <a:t>内容</a:t>
            </a:r>
            <a:endParaRPr lang="zh-CN" altLang="en-US" sz="2000" spc="300" dirty="0">
              <a:solidFill>
                <a:srgbClr val="0174AB"/>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5360450" y="175617"/>
            <a:ext cx="1444344"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研究计划</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24" name="燕尾形 23"/>
          <p:cNvSpPr/>
          <p:nvPr/>
        </p:nvSpPr>
        <p:spPr>
          <a:xfrm>
            <a:off x="513648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5" name="燕尾形 24"/>
          <p:cNvSpPr/>
          <p:nvPr/>
        </p:nvSpPr>
        <p:spPr>
          <a:xfrm>
            <a:off x="336437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6" name="燕尾形 25"/>
          <p:cNvSpPr/>
          <p:nvPr/>
        </p:nvSpPr>
        <p:spPr>
          <a:xfrm>
            <a:off x="1552043" y="302394"/>
            <a:ext cx="98851" cy="14655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9" name="文本框 28"/>
          <p:cNvSpPr txBox="1"/>
          <p:nvPr/>
        </p:nvSpPr>
        <p:spPr>
          <a:xfrm>
            <a:off x="56536" y="175617"/>
            <a:ext cx="1370391" cy="400110"/>
          </a:xfrm>
          <a:prstGeom prst="rect">
            <a:avLst/>
          </a:prstGeom>
          <a:noFill/>
        </p:spPr>
        <p:txBody>
          <a:bodyPr wrap="square" rtlCol="0">
            <a:spAutoFit/>
          </a:bodyPr>
          <a:lstStyle/>
          <a:p>
            <a:r>
              <a:rPr lang="zh-CN" altLang="en-US" sz="2000" spc="300" dirty="0" smtClean="0">
                <a:solidFill>
                  <a:schemeClr val="bg1"/>
                </a:solidFill>
                <a:latin typeface="微软雅黑" panose="020B0503020204020204" pitchFamily="34" charset="-122"/>
                <a:ea typeface="微软雅黑" panose="020B0503020204020204" pitchFamily="34" charset="-122"/>
              </a:rPr>
              <a:t>研究背景</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a:off x="-2910" y="890698"/>
            <a:ext cx="3591247" cy="430879"/>
            <a:chOff x="484627" y="933159"/>
            <a:chExt cx="3591247" cy="430879"/>
          </a:xfrm>
        </p:grpSpPr>
        <p:sp>
          <p:nvSpPr>
            <p:cNvPr id="28" name="矩形 27"/>
            <p:cNvSpPr/>
            <p:nvPr/>
          </p:nvSpPr>
          <p:spPr>
            <a:xfrm>
              <a:off x="484627" y="933159"/>
              <a:ext cx="3591247" cy="430879"/>
            </a:xfrm>
            <a:prstGeom prst="rect">
              <a:avLst/>
            </a:prstGeom>
          </p:spPr>
          <p:txBody>
            <a:bodyPr wrap="square" lIns="91431" tIns="45716" rIns="91431" bIns="45716">
              <a:spAutoFit/>
            </a:bodyPr>
            <a:lstStyle/>
            <a:p>
              <a:r>
                <a:rPr lang="zh-CN" altLang="en-US" sz="2200" b="1" dirty="0" smtClean="0">
                  <a:solidFill>
                    <a:schemeClr val="tx1">
                      <a:lumMod val="65000"/>
                      <a:lumOff val="35000"/>
                    </a:schemeClr>
                  </a:solidFill>
                  <a:latin typeface="微软雅黑" pitchFamily="34" charset="-122"/>
                  <a:ea typeface="微软雅黑" pitchFamily="34" charset="-122"/>
                </a:rPr>
                <a:t>大众贡献</a:t>
              </a:r>
              <a:r>
                <a:rPr lang="zh-CN" altLang="en-US" sz="2200" b="1" dirty="0">
                  <a:solidFill>
                    <a:schemeClr val="tx1">
                      <a:lumMod val="65000"/>
                      <a:lumOff val="35000"/>
                    </a:schemeClr>
                  </a:solidFill>
                  <a:latin typeface="微软雅黑" pitchFamily="34" charset="-122"/>
                  <a:ea typeface="微软雅黑" pitchFamily="34" charset="-122"/>
                </a:rPr>
                <a:t>的审阅类型识别</a:t>
              </a:r>
              <a:endParaRPr lang="en-US" altLang="zh-CN" sz="2200" b="1" dirty="0">
                <a:solidFill>
                  <a:schemeClr val="tx1">
                    <a:lumMod val="65000"/>
                    <a:lumOff val="35000"/>
                  </a:schemeClr>
                </a:solidFill>
                <a:latin typeface="微软雅黑" pitchFamily="34" charset="-122"/>
                <a:ea typeface="微软雅黑" pitchFamily="34" charset="-122"/>
              </a:endParaRPr>
            </a:p>
          </p:txBody>
        </p:sp>
        <p:cxnSp>
          <p:nvCxnSpPr>
            <p:cNvPr id="30" name="直接连接符 29"/>
            <p:cNvCxnSpPr/>
            <p:nvPr/>
          </p:nvCxnSpPr>
          <p:spPr>
            <a:xfrm>
              <a:off x="499867" y="1009359"/>
              <a:ext cx="0" cy="297125"/>
            </a:xfrm>
            <a:prstGeom prst="line">
              <a:avLst/>
            </a:prstGeom>
            <a:ln w="28575">
              <a:solidFill>
                <a:srgbClr val="E74E3E"/>
              </a:solidFill>
            </a:ln>
          </p:spPr>
          <p:style>
            <a:lnRef idx="1">
              <a:schemeClr val="accent1"/>
            </a:lnRef>
            <a:fillRef idx="0">
              <a:schemeClr val="accent1"/>
            </a:fillRef>
            <a:effectRef idx="0">
              <a:schemeClr val="accent1"/>
            </a:effectRef>
            <a:fontRef idx="minor">
              <a:schemeClr val="tx1"/>
            </a:fontRef>
          </p:style>
        </p:cxnSp>
      </p:grpSp>
      <p:sp>
        <p:nvSpPr>
          <p:cNvPr id="5" name="灯片编号占位符 4"/>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pPr/>
              <a:t>21</a:t>
            </a:fld>
            <a:endParaRPr lang="zh-HK" altLang="en-US">
              <a:solidFill>
                <a:prstClr val="black">
                  <a:tint val="75000"/>
                </a:prstClr>
              </a:solidFill>
            </a:endParaRPr>
          </a:p>
        </p:txBody>
      </p:sp>
      <p:sp>
        <p:nvSpPr>
          <p:cNvPr id="34" name="任意多边形 33"/>
          <p:cNvSpPr/>
          <p:nvPr/>
        </p:nvSpPr>
        <p:spPr>
          <a:xfrm>
            <a:off x="495343" y="1766746"/>
            <a:ext cx="7866605" cy="2997759"/>
          </a:xfrm>
          <a:custGeom>
            <a:avLst/>
            <a:gdLst>
              <a:gd name="connsiteX0" fmla="*/ 0 w 1991930"/>
              <a:gd name="connsiteY0" fmla="*/ 0 h 1327953"/>
              <a:gd name="connsiteX1" fmla="*/ 1991930 w 1991930"/>
              <a:gd name="connsiteY1" fmla="*/ 0 h 1327953"/>
              <a:gd name="connsiteX2" fmla="*/ 1991930 w 1991930"/>
              <a:gd name="connsiteY2" fmla="*/ 1327953 h 1327953"/>
              <a:gd name="connsiteX3" fmla="*/ 0 w 1991930"/>
              <a:gd name="connsiteY3" fmla="*/ 1327953 h 1327953"/>
              <a:gd name="connsiteX4" fmla="*/ 0 w 1991930"/>
              <a:gd name="connsiteY4" fmla="*/ 0 h 1327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1930" h="1327953">
                <a:moveTo>
                  <a:pt x="0" y="0"/>
                </a:moveTo>
                <a:lnTo>
                  <a:pt x="1991930" y="0"/>
                </a:lnTo>
                <a:lnTo>
                  <a:pt x="1991930" y="1327953"/>
                </a:lnTo>
                <a:lnTo>
                  <a:pt x="0" y="13279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342900" indent="-342900">
              <a:lnSpc>
                <a:spcPct val="90000"/>
              </a:lnSpc>
              <a:spcBef>
                <a:spcPct val="20000"/>
              </a:spcBef>
              <a:spcAft>
                <a:spcPct val="15000"/>
              </a:spcAft>
              <a:buClr>
                <a:schemeClr val="tx1"/>
              </a:buClr>
              <a:buSzPct val="70000"/>
              <a:buFont typeface="Wingdings" panose="05000000000000000000" pitchFamily="2" charset="2"/>
              <a:buChar char="n"/>
            </a:pPr>
            <a:r>
              <a:rPr lang="zh-CN" altLang="en-US" sz="2000" dirty="0" smtClean="0">
                <a:solidFill>
                  <a:schemeClr val="tx1"/>
                </a:solidFill>
                <a:latin typeface="微软雅黑" pitchFamily="34" charset="-122"/>
                <a:ea typeface="微软雅黑" pitchFamily="34" charset="-122"/>
              </a:rPr>
              <a:t>研究意义</a:t>
            </a:r>
            <a:endParaRPr lang="en-US" altLang="zh-CN" sz="2000" dirty="0" smtClean="0">
              <a:solidFill>
                <a:schemeClr val="tx1"/>
              </a:solidFill>
              <a:latin typeface="微软雅黑" pitchFamily="34" charset="-122"/>
              <a:ea typeface="微软雅黑" pitchFamily="34" charset="-122"/>
            </a:endParaRPr>
          </a:p>
          <a:p>
            <a:pPr marL="742950" lvl="1" indent="-285750">
              <a:lnSpc>
                <a:spcPct val="114000"/>
              </a:lnSpc>
              <a:spcBef>
                <a:spcPct val="20000"/>
              </a:spcBef>
              <a:spcAft>
                <a:spcPct val="15000"/>
              </a:spcAft>
              <a:buClr>
                <a:schemeClr val="tx1"/>
              </a:buClr>
              <a:buSzPct val="70000"/>
              <a:buFont typeface="Wingdings" panose="05000000000000000000" pitchFamily="2" charset="2"/>
              <a:buChar char="Ø"/>
            </a:pPr>
            <a:r>
              <a:rPr lang="zh-CN" altLang="en-US" sz="1600" dirty="0" smtClean="0">
                <a:solidFill>
                  <a:schemeClr val="tx1"/>
                </a:solidFill>
                <a:latin typeface="微软雅黑" pitchFamily="34" charset="-122"/>
                <a:ea typeface="微软雅黑" pitchFamily="34" charset="-122"/>
              </a:rPr>
              <a:t>审阅类型的识别是整个研究工作的</a:t>
            </a:r>
            <a:r>
              <a:rPr lang="zh-CN" altLang="en-US" sz="1600" b="1" dirty="0" smtClean="0">
                <a:solidFill>
                  <a:schemeClr val="tx1"/>
                </a:solidFill>
                <a:latin typeface="微软雅黑" pitchFamily="34" charset="-122"/>
                <a:ea typeface="微软雅黑" pitchFamily="34" charset="-122"/>
              </a:rPr>
              <a:t>基础</a:t>
            </a:r>
            <a:endParaRPr lang="en-US" altLang="zh-CN" sz="1600" dirty="0" smtClean="0">
              <a:solidFill>
                <a:schemeClr val="tx1"/>
              </a:solidFill>
              <a:latin typeface="微软雅黑" pitchFamily="34" charset="-122"/>
              <a:ea typeface="微软雅黑" pitchFamily="34" charset="-122"/>
            </a:endParaRPr>
          </a:p>
          <a:p>
            <a:pPr marL="742950" lvl="1" indent="-285750">
              <a:lnSpc>
                <a:spcPct val="114000"/>
              </a:lnSpc>
              <a:spcBef>
                <a:spcPct val="20000"/>
              </a:spcBef>
              <a:spcAft>
                <a:spcPct val="15000"/>
              </a:spcAft>
              <a:buClr>
                <a:schemeClr val="tx1"/>
              </a:buClr>
              <a:buSzPct val="70000"/>
              <a:buFont typeface="Wingdings" panose="05000000000000000000" pitchFamily="2" charset="2"/>
              <a:buChar char="Ø"/>
            </a:pPr>
            <a:r>
              <a:rPr lang="zh-CN" altLang="en-US" sz="1600" dirty="0" smtClean="0">
                <a:solidFill>
                  <a:schemeClr val="tx1"/>
                </a:solidFill>
                <a:latin typeface="微软雅黑" pitchFamily="34" charset="-122"/>
                <a:ea typeface="微软雅黑" pitchFamily="34" charset="-122"/>
              </a:rPr>
              <a:t>能够自动标注出大众贡献的代码对应着哪些类型的审阅评论</a:t>
            </a:r>
            <a:endParaRPr lang="en-US" altLang="zh-CN" sz="1600" dirty="0">
              <a:solidFill>
                <a:schemeClr val="tx1"/>
              </a:solidFill>
              <a:latin typeface="微软雅黑" pitchFamily="34" charset="-122"/>
              <a:ea typeface="微软雅黑" pitchFamily="34" charset="-122"/>
            </a:endParaRPr>
          </a:p>
          <a:p>
            <a:pPr lvl="1">
              <a:lnSpc>
                <a:spcPct val="114000"/>
              </a:lnSpc>
              <a:spcBef>
                <a:spcPct val="20000"/>
              </a:spcBef>
              <a:spcAft>
                <a:spcPct val="15000"/>
              </a:spcAft>
              <a:buClr>
                <a:schemeClr val="tx1"/>
              </a:buClr>
              <a:buSzPct val="70000"/>
            </a:pPr>
            <a:endParaRPr lang="zh-CN" altLang="en-US" sz="1600" dirty="0">
              <a:solidFill>
                <a:schemeClr val="tx1"/>
              </a:solidFill>
              <a:latin typeface="微软雅黑" pitchFamily="34" charset="-122"/>
              <a:ea typeface="微软雅黑" pitchFamily="34" charset="-122"/>
            </a:endParaRPr>
          </a:p>
          <a:p>
            <a:pPr marL="342900" indent="-342900">
              <a:lnSpc>
                <a:spcPct val="90000"/>
              </a:lnSpc>
              <a:spcBef>
                <a:spcPct val="20000"/>
              </a:spcBef>
              <a:spcAft>
                <a:spcPct val="15000"/>
              </a:spcAft>
              <a:buClr>
                <a:schemeClr val="tx1"/>
              </a:buClr>
              <a:buSzPct val="70000"/>
              <a:buFont typeface="Wingdings" panose="05000000000000000000" pitchFamily="2" charset="2"/>
              <a:buChar char="n"/>
            </a:pPr>
            <a:r>
              <a:rPr lang="zh-CN" altLang="en-US" sz="2000" dirty="0" smtClean="0">
                <a:solidFill>
                  <a:schemeClr val="tx1"/>
                </a:solidFill>
                <a:latin typeface="微软雅黑" pitchFamily="34" charset="-122"/>
                <a:ea typeface="微软雅黑" pitchFamily="34" charset="-122"/>
              </a:rPr>
              <a:t>解决思路</a:t>
            </a:r>
            <a:endParaRPr lang="en-US" altLang="zh-CN" sz="2000" dirty="0" smtClean="0">
              <a:solidFill>
                <a:schemeClr val="tx1"/>
              </a:solidFill>
              <a:latin typeface="微软雅黑" pitchFamily="34" charset="-122"/>
              <a:ea typeface="微软雅黑" pitchFamily="34" charset="-122"/>
            </a:endParaRPr>
          </a:p>
          <a:p>
            <a:pPr marL="742950" lvl="1" indent="-285750">
              <a:lnSpc>
                <a:spcPct val="114000"/>
              </a:lnSpc>
              <a:spcBef>
                <a:spcPct val="20000"/>
              </a:spcBef>
              <a:spcAft>
                <a:spcPct val="15000"/>
              </a:spcAft>
              <a:buClr>
                <a:schemeClr val="tx1"/>
              </a:buClr>
              <a:buSzPct val="70000"/>
              <a:buFont typeface="Wingdings" panose="05000000000000000000" pitchFamily="2" charset="2"/>
              <a:buChar char="Ø"/>
            </a:pPr>
            <a:r>
              <a:rPr lang="zh-CN" altLang="en-US" sz="1600" dirty="0" smtClean="0">
                <a:solidFill>
                  <a:schemeClr val="tx1"/>
                </a:solidFill>
                <a:latin typeface="微软雅黑" pitchFamily="34" charset="-122"/>
                <a:ea typeface="微软雅黑" pitchFamily="34" charset="-122"/>
              </a:rPr>
              <a:t>定义审阅评论的分类体系</a:t>
            </a:r>
          </a:p>
          <a:p>
            <a:pPr marL="742950" lvl="1" indent="-285750">
              <a:lnSpc>
                <a:spcPct val="114000"/>
              </a:lnSpc>
              <a:spcBef>
                <a:spcPct val="20000"/>
              </a:spcBef>
              <a:spcAft>
                <a:spcPct val="15000"/>
              </a:spcAft>
              <a:buClr>
                <a:schemeClr val="tx1"/>
              </a:buClr>
              <a:buSzPct val="70000"/>
              <a:buFont typeface="Wingdings" panose="05000000000000000000" pitchFamily="2" charset="2"/>
              <a:buChar char="Ø"/>
            </a:pPr>
            <a:r>
              <a:rPr lang="zh-CN" altLang="en-US" sz="1600" dirty="0" smtClean="0">
                <a:solidFill>
                  <a:schemeClr val="tx1"/>
                </a:solidFill>
                <a:latin typeface="微软雅黑" pitchFamily="34" charset="-122"/>
                <a:ea typeface="微软雅黑" pitchFamily="34" charset="-122"/>
              </a:rPr>
              <a:t>构建初始的高质量</a:t>
            </a:r>
            <a:r>
              <a:rPr lang="zh-CN" altLang="en-US" sz="1600" dirty="0">
                <a:solidFill>
                  <a:schemeClr val="tx1"/>
                </a:solidFill>
                <a:latin typeface="微软雅黑" pitchFamily="34" charset="-122"/>
                <a:ea typeface="微软雅黑" pitchFamily="34" charset="-122"/>
              </a:rPr>
              <a:t>标注</a:t>
            </a:r>
            <a:r>
              <a:rPr lang="zh-CN" altLang="en-US" sz="1600" dirty="0" smtClean="0">
                <a:solidFill>
                  <a:schemeClr val="tx1"/>
                </a:solidFill>
                <a:latin typeface="微软雅黑" pitchFamily="34" charset="-122"/>
                <a:ea typeface="微软雅黑" pitchFamily="34" charset="-122"/>
              </a:rPr>
              <a:t>集</a:t>
            </a:r>
            <a:endParaRPr lang="en-US" altLang="zh-CN" sz="1600" dirty="0">
              <a:solidFill>
                <a:schemeClr val="tx1"/>
              </a:solidFill>
              <a:latin typeface="微软雅黑" pitchFamily="34" charset="-122"/>
              <a:ea typeface="微软雅黑" pitchFamily="34" charset="-122"/>
            </a:endParaRPr>
          </a:p>
          <a:p>
            <a:pPr marL="742950" lvl="1" indent="-285750">
              <a:lnSpc>
                <a:spcPct val="114000"/>
              </a:lnSpc>
              <a:spcBef>
                <a:spcPct val="20000"/>
              </a:spcBef>
              <a:spcAft>
                <a:spcPct val="15000"/>
              </a:spcAft>
              <a:buClr>
                <a:schemeClr val="tx1"/>
              </a:buClr>
              <a:buSzPct val="70000"/>
              <a:buFont typeface="Wingdings" panose="05000000000000000000" pitchFamily="2" charset="2"/>
              <a:buChar char="Ø"/>
            </a:pPr>
            <a:r>
              <a:rPr lang="zh-CN" altLang="en-US" sz="1600" dirty="0" smtClean="0">
                <a:solidFill>
                  <a:schemeClr val="tx1"/>
                </a:solidFill>
                <a:latin typeface="微软雅黑" pitchFamily="34" charset="-122"/>
                <a:ea typeface="微软雅黑" pitchFamily="34" charset="-122"/>
              </a:rPr>
              <a:t>自动识别审阅</a:t>
            </a:r>
            <a:r>
              <a:rPr lang="zh-CN" altLang="en-US" sz="1600" dirty="0">
                <a:solidFill>
                  <a:schemeClr val="tx1"/>
                </a:solidFill>
                <a:latin typeface="微软雅黑" pitchFamily="34" charset="-122"/>
                <a:ea typeface="微软雅黑" pitchFamily="34" charset="-122"/>
              </a:rPr>
              <a:t>评论</a:t>
            </a:r>
            <a:r>
              <a:rPr lang="zh-CN" altLang="en-US" sz="1600" dirty="0" smtClean="0">
                <a:solidFill>
                  <a:schemeClr val="tx1"/>
                </a:solidFill>
                <a:latin typeface="微软雅黑" pitchFamily="34" charset="-122"/>
                <a:ea typeface="微软雅黑" pitchFamily="34" charset="-122"/>
              </a:rPr>
              <a:t>的类型</a:t>
            </a:r>
            <a:endParaRPr lang="zh-CN" altLang="en-US" sz="1600" dirty="0">
              <a:solidFill>
                <a:schemeClr val="tx1"/>
              </a:solidFill>
              <a:latin typeface="微软雅黑" pitchFamily="34" charset="-122"/>
              <a:ea typeface="微软雅黑" pitchFamily="34" charset="-122"/>
            </a:endParaRPr>
          </a:p>
        </p:txBody>
      </p:sp>
    </p:spTree>
    <p:extLst>
      <p:ext uri="{BB962C8B-B14F-4D97-AF65-F5344CB8AC3E}">
        <p14:creationId xmlns:p14="http://schemas.microsoft.com/office/powerpoint/2010/main" val="863182134"/>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4">
                                            <p:txEl>
                                              <p:pRg st="4" end="4"/>
                                            </p:txEl>
                                          </p:spTgt>
                                        </p:tgtEl>
                                        <p:attrNameLst>
                                          <p:attrName>style.visibility</p:attrName>
                                        </p:attrNameLst>
                                      </p:cBhvr>
                                      <p:to>
                                        <p:strVal val="visible"/>
                                      </p:to>
                                    </p:set>
                                    <p:animEffect transition="in" filter="wipe(up)">
                                      <p:cBhvr>
                                        <p:cTn id="7" dur="500"/>
                                        <p:tgtEl>
                                          <p:spTgt spid="34">
                                            <p:txEl>
                                              <p:pRg st="4" end="4"/>
                                            </p:txEl>
                                          </p:spTgt>
                                        </p:tgtEl>
                                      </p:cBhvr>
                                    </p:animEffect>
                                  </p:childTnLst>
                                </p:cTn>
                              </p:par>
                              <p:par>
                                <p:cTn id="8" presetID="22" presetClass="entr" presetSubtype="1" fill="hold" nodeType="withEffect">
                                  <p:stCondLst>
                                    <p:cond delay="0"/>
                                  </p:stCondLst>
                                  <p:childTnLst>
                                    <p:set>
                                      <p:cBhvr>
                                        <p:cTn id="9" dur="1" fill="hold">
                                          <p:stCondLst>
                                            <p:cond delay="0"/>
                                          </p:stCondLst>
                                        </p:cTn>
                                        <p:tgtEl>
                                          <p:spTgt spid="34">
                                            <p:txEl>
                                              <p:pRg st="5" end="5"/>
                                            </p:txEl>
                                          </p:spTgt>
                                        </p:tgtEl>
                                        <p:attrNameLst>
                                          <p:attrName>style.visibility</p:attrName>
                                        </p:attrNameLst>
                                      </p:cBhvr>
                                      <p:to>
                                        <p:strVal val="visible"/>
                                      </p:to>
                                    </p:set>
                                    <p:animEffect transition="in" filter="wipe(up)">
                                      <p:cBhvr>
                                        <p:cTn id="10" dur="500"/>
                                        <p:tgtEl>
                                          <p:spTgt spid="34">
                                            <p:txEl>
                                              <p:pRg st="5" end="5"/>
                                            </p:txEl>
                                          </p:spTgt>
                                        </p:tgtEl>
                                      </p:cBhvr>
                                    </p:animEffect>
                                  </p:childTnLst>
                                </p:cTn>
                              </p:par>
                              <p:par>
                                <p:cTn id="11" presetID="22" presetClass="entr" presetSubtype="1" fill="hold" nodeType="withEffect">
                                  <p:stCondLst>
                                    <p:cond delay="0"/>
                                  </p:stCondLst>
                                  <p:childTnLst>
                                    <p:set>
                                      <p:cBhvr>
                                        <p:cTn id="12" dur="1" fill="hold">
                                          <p:stCondLst>
                                            <p:cond delay="0"/>
                                          </p:stCondLst>
                                        </p:cTn>
                                        <p:tgtEl>
                                          <p:spTgt spid="34">
                                            <p:txEl>
                                              <p:pRg st="6" end="6"/>
                                            </p:txEl>
                                          </p:spTgt>
                                        </p:tgtEl>
                                        <p:attrNameLst>
                                          <p:attrName>style.visibility</p:attrName>
                                        </p:attrNameLst>
                                      </p:cBhvr>
                                      <p:to>
                                        <p:strVal val="visible"/>
                                      </p:to>
                                    </p:set>
                                    <p:animEffect transition="in" filter="wipe(up)">
                                      <p:cBhvr>
                                        <p:cTn id="13" dur="500"/>
                                        <p:tgtEl>
                                          <p:spTgt spid="34">
                                            <p:txEl>
                                              <p:pRg st="6" end="6"/>
                                            </p:txEl>
                                          </p:spTgt>
                                        </p:tgtEl>
                                      </p:cBhvr>
                                    </p:animEffect>
                                  </p:childTnLst>
                                </p:cTn>
                              </p:par>
                              <p:par>
                                <p:cTn id="14" presetID="22" presetClass="entr" presetSubtype="1" fill="hold" nodeType="withEffect">
                                  <p:stCondLst>
                                    <p:cond delay="0"/>
                                  </p:stCondLst>
                                  <p:childTnLst>
                                    <p:set>
                                      <p:cBhvr>
                                        <p:cTn id="15" dur="1" fill="hold">
                                          <p:stCondLst>
                                            <p:cond delay="0"/>
                                          </p:stCondLst>
                                        </p:cTn>
                                        <p:tgtEl>
                                          <p:spTgt spid="34">
                                            <p:txEl>
                                              <p:pRg st="7" end="7"/>
                                            </p:txEl>
                                          </p:spTgt>
                                        </p:tgtEl>
                                        <p:attrNameLst>
                                          <p:attrName>style.visibility</p:attrName>
                                        </p:attrNameLst>
                                      </p:cBhvr>
                                      <p:to>
                                        <p:strVal val="visible"/>
                                      </p:to>
                                    </p:set>
                                    <p:animEffect transition="in" filter="wipe(up)">
                                      <p:cBhvr>
                                        <p:cTn id="16" dur="500"/>
                                        <p:tgtEl>
                                          <p:spTgt spid="3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 name="文本框 43"/>
          <p:cNvSpPr txBox="1"/>
          <p:nvPr/>
        </p:nvSpPr>
        <p:spPr>
          <a:xfrm>
            <a:off x="6762923"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论文总结</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19" name="矩形 18"/>
          <p:cNvSpPr/>
          <p:nvPr/>
        </p:nvSpPr>
        <p:spPr>
          <a:xfrm>
            <a:off x="0" y="-5822"/>
            <a:ext cx="9159240" cy="707886"/>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sz="2400">
              <a:solidFill>
                <a:schemeClr val="bg1"/>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7071361" y="0"/>
            <a:ext cx="2072640" cy="707886"/>
          </a:xfrm>
          <a:prstGeom prst="rect">
            <a:avLst/>
          </a:prstGeom>
          <a:noFill/>
        </p:spPr>
        <p:txBody>
          <a:bodyPr wrap="square" rtlCol="0">
            <a:spAutoFit/>
          </a:bodyPr>
          <a:lstStyle/>
          <a:p>
            <a:r>
              <a:rPr lang="en-US" altLang="zh-HK" sz="4000" b="1" spc="300" dirty="0" smtClean="0">
                <a:solidFill>
                  <a:schemeClr val="bg1"/>
                </a:solidFill>
                <a:latin typeface="Bradley Hand ITC" panose="03070402050302030203" pitchFamily="66" charset="0"/>
                <a:ea typeface="微软雅黑" panose="020B0503020204020204" pitchFamily="34" charset="-122"/>
              </a:rPr>
              <a:t>Trustie</a:t>
            </a:r>
            <a:endParaRPr lang="zh-HK" altLang="en-US" sz="4000" b="1" spc="300" dirty="0">
              <a:solidFill>
                <a:schemeClr val="bg1"/>
              </a:solidFill>
              <a:latin typeface="Bradley Hand ITC" panose="03070402050302030203" pitchFamily="66" charset="0"/>
              <a:ea typeface="微软雅黑" panose="020B0503020204020204" pitchFamily="34" charset="-122"/>
            </a:endParaRPr>
          </a:p>
        </p:txBody>
      </p:sp>
      <p:sp>
        <p:nvSpPr>
          <p:cNvPr id="21" name="文本框 20"/>
          <p:cNvSpPr txBox="1"/>
          <p:nvPr/>
        </p:nvSpPr>
        <p:spPr>
          <a:xfrm>
            <a:off x="1776011" y="175617"/>
            <a:ext cx="1364394" cy="400110"/>
          </a:xfrm>
          <a:prstGeom prst="rect">
            <a:avLst/>
          </a:prstGeom>
          <a:noFill/>
          <a:ln>
            <a:noFill/>
          </a:ln>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相关工作</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3588338" y="175617"/>
            <a:ext cx="1423025" cy="400110"/>
          </a:xfrm>
          <a:prstGeom prst="rect">
            <a:avLst/>
          </a:prstGeom>
          <a:solidFill>
            <a:schemeClr val="bg1"/>
          </a:solidFill>
        </p:spPr>
        <p:txBody>
          <a:bodyPr wrap="square" rtlCol="0">
            <a:spAutoFit/>
          </a:bodyPr>
          <a:lstStyle/>
          <a:p>
            <a:pPr algn="ctr"/>
            <a:r>
              <a:rPr lang="zh-CN" altLang="en-US" sz="2000" spc="300" dirty="0">
                <a:solidFill>
                  <a:srgbClr val="0174AB"/>
                </a:solidFill>
                <a:latin typeface="微软雅黑" panose="020B0503020204020204" pitchFamily="34" charset="-122"/>
                <a:ea typeface="微软雅黑" panose="020B0503020204020204" pitchFamily="34" charset="-122"/>
              </a:rPr>
              <a:t>研究</a:t>
            </a:r>
            <a:r>
              <a:rPr lang="zh-CN" altLang="en-US" sz="2000" spc="300" dirty="0" smtClean="0">
                <a:solidFill>
                  <a:srgbClr val="0174AB"/>
                </a:solidFill>
                <a:latin typeface="微软雅黑" panose="020B0503020204020204" pitchFamily="34" charset="-122"/>
                <a:ea typeface="微软雅黑" panose="020B0503020204020204" pitchFamily="34" charset="-122"/>
              </a:rPr>
              <a:t>内容</a:t>
            </a:r>
            <a:endParaRPr lang="zh-CN" altLang="en-US" sz="2000" spc="300" dirty="0">
              <a:solidFill>
                <a:srgbClr val="0174AB"/>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5360450" y="175617"/>
            <a:ext cx="1444344"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研究计划</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24" name="燕尾形 23"/>
          <p:cNvSpPr/>
          <p:nvPr/>
        </p:nvSpPr>
        <p:spPr>
          <a:xfrm>
            <a:off x="513648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5" name="燕尾形 24"/>
          <p:cNvSpPr/>
          <p:nvPr/>
        </p:nvSpPr>
        <p:spPr>
          <a:xfrm>
            <a:off x="336437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6" name="燕尾形 25"/>
          <p:cNvSpPr/>
          <p:nvPr/>
        </p:nvSpPr>
        <p:spPr>
          <a:xfrm>
            <a:off x="1552043" y="302394"/>
            <a:ext cx="98851" cy="14655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9" name="文本框 28"/>
          <p:cNvSpPr txBox="1"/>
          <p:nvPr/>
        </p:nvSpPr>
        <p:spPr>
          <a:xfrm>
            <a:off x="56536" y="175617"/>
            <a:ext cx="1370391" cy="400110"/>
          </a:xfrm>
          <a:prstGeom prst="rect">
            <a:avLst/>
          </a:prstGeom>
          <a:noFill/>
        </p:spPr>
        <p:txBody>
          <a:bodyPr wrap="square" rtlCol="0">
            <a:spAutoFit/>
          </a:bodyPr>
          <a:lstStyle/>
          <a:p>
            <a:r>
              <a:rPr lang="zh-CN" altLang="en-US" sz="2000" spc="300" dirty="0" smtClean="0">
                <a:solidFill>
                  <a:schemeClr val="bg1"/>
                </a:solidFill>
                <a:latin typeface="微软雅黑" panose="020B0503020204020204" pitchFamily="34" charset="-122"/>
                <a:ea typeface="微软雅黑" panose="020B0503020204020204" pitchFamily="34" charset="-122"/>
              </a:rPr>
              <a:t>研究背景</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a:off x="-2910" y="890698"/>
            <a:ext cx="3591247" cy="430879"/>
            <a:chOff x="484627" y="933159"/>
            <a:chExt cx="3591247" cy="430879"/>
          </a:xfrm>
        </p:grpSpPr>
        <p:sp>
          <p:nvSpPr>
            <p:cNvPr id="28" name="矩形 27"/>
            <p:cNvSpPr/>
            <p:nvPr/>
          </p:nvSpPr>
          <p:spPr>
            <a:xfrm>
              <a:off x="484627" y="933159"/>
              <a:ext cx="3591247" cy="430879"/>
            </a:xfrm>
            <a:prstGeom prst="rect">
              <a:avLst/>
            </a:prstGeom>
          </p:spPr>
          <p:txBody>
            <a:bodyPr wrap="square" lIns="91431" tIns="45716" rIns="91431" bIns="45716">
              <a:spAutoFit/>
            </a:bodyPr>
            <a:lstStyle/>
            <a:p>
              <a:r>
                <a:rPr lang="zh-CN" altLang="en-US" sz="2200" b="1" dirty="0" smtClean="0">
                  <a:solidFill>
                    <a:schemeClr val="tx1">
                      <a:lumMod val="65000"/>
                      <a:lumOff val="35000"/>
                    </a:schemeClr>
                  </a:solidFill>
                  <a:latin typeface="微软雅黑" pitchFamily="34" charset="-122"/>
                  <a:ea typeface="微软雅黑" pitchFamily="34" charset="-122"/>
                </a:rPr>
                <a:t>大众贡献</a:t>
              </a:r>
              <a:r>
                <a:rPr lang="zh-CN" altLang="en-US" sz="2200" b="1" dirty="0">
                  <a:solidFill>
                    <a:schemeClr val="tx1">
                      <a:lumMod val="65000"/>
                      <a:lumOff val="35000"/>
                    </a:schemeClr>
                  </a:solidFill>
                  <a:latin typeface="微软雅黑" pitchFamily="34" charset="-122"/>
                  <a:ea typeface="微软雅黑" pitchFamily="34" charset="-122"/>
                </a:rPr>
                <a:t>的审阅类型识别</a:t>
              </a:r>
              <a:endParaRPr lang="en-US" altLang="zh-CN" sz="2200" b="1" dirty="0">
                <a:solidFill>
                  <a:schemeClr val="tx1">
                    <a:lumMod val="65000"/>
                    <a:lumOff val="35000"/>
                  </a:schemeClr>
                </a:solidFill>
                <a:latin typeface="微软雅黑" pitchFamily="34" charset="-122"/>
                <a:ea typeface="微软雅黑" pitchFamily="34" charset="-122"/>
              </a:endParaRPr>
            </a:p>
          </p:txBody>
        </p:sp>
        <p:cxnSp>
          <p:nvCxnSpPr>
            <p:cNvPr id="30" name="直接连接符 29"/>
            <p:cNvCxnSpPr/>
            <p:nvPr/>
          </p:nvCxnSpPr>
          <p:spPr>
            <a:xfrm>
              <a:off x="499867" y="1009359"/>
              <a:ext cx="0" cy="297125"/>
            </a:xfrm>
            <a:prstGeom prst="line">
              <a:avLst/>
            </a:prstGeom>
            <a:ln w="28575">
              <a:solidFill>
                <a:srgbClr val="E74E3E"/>
              </a:solidFill>
            </a:ln>
          </p:spPr>
          <p:style>
            <a:lnRef idx="1">
              <a:schemeClr val="accent1"/>
            </a:lnRef>
            <a:fillRef idx="0">
              <a:schemeClr val="accent1"/>
            </a:fillRef>
            <a:effectRef idx="0">
              <a:schemeClr val="accent1"/>
            </a:effectRef>
            <a:fontRef idx="minor">
              <a:schemeClr val="tx1"/>
            </a:fontRef>
          </p:style>
        </p:cxnSp>
      </p:grpSp>
      <p:pic>
        <p:nvPicPr>
          <p:cNvPr id="2" name="图片 1"/>
          <p:cNvPicPr>
            <a:picLocks noChangeAspect="1"/>
          </p:cNvPicPr>
          <p:nvPr/>
        </p:nvPicPr>
        <p:blipFill>
          <a:blip r:embed="rId3"/>
          <a:stretch>
            <a:fillRect/>
          </a:stretch>
        </p:blipFill>
        <p:spPr>
          <a:xfrm>
            <a:off x="1984995" y="3406884"/>
            <a:ext cx="6052735" cy="2772027"/>
          </a:xfrm>
          <a:prstGeom prst="rect">
            <a:avLst/>
          </a:prstGeom>
          <a:effectLst>
            <a:outerShdw blurRad="63500" sx="102000" sy="102000" algn="ctr" rotWithShape="0">
              <a:prstClr val="black">
                <a:alpha val="40000"/>
              </a:prstClr>
            </a:outerShdw>
          </a:effectLst>
        </p:spPr>
      </p:pic>
      <p:sp>
        <p:nvSpPr>
          <p:cNvPr id="31" name="文本框 30"/>
          <p:cNvSpPr txBox="1"/>
          <p:nvPr/>
        </p:nvSpPr>
        <p:spPr>
          <a:xfrm>
            <a:off x="539979" y="1657275"/>
            <a:ext cx="2227284" cy="400110"/>
          </a:xfrm>
          <a:prstGeom prst="rect">
            <a:avLst/>
          </a:prstGeom>
          <a:solidFill>
            <a:srgbClr val="E74E3E"/>
          </a:solidFill>
        </p:spPr>
        <p:txBody>
          <a:bodyPr wrap="square" rtlCol="0" anchor="ctr">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定义评论分类体系</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5" name="灯片编号占位符 4"/>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pPr/>
              <a:t>22</a:t>
            </a:fld>
            <a:endParaRPr lang="zh-HK" altLang="en-US">
              <a:solidFill>
                <a:prstClr val="black">
                  <a:tint val="75000"/>
                </a:prstClr>
              </a:solidFill>
            </a:endParaRPr>
          </a:p>
        </p:txBody>
      </p:sp>
      <p:sp>
        <p:nvSpPr>
          <p:cNvPr id="4" name="矩形 3"/>
          <p:cNvSpPr/>
          <p:nvPr/>
        </p:nvSpPr>
        <p:spPr>
          <a:xfrm>
            <a:off x="3713295" y="1688053"/>
            <a:ext cx="1210588" cy="369332"/>
          </a:xfrm>
          <a:prstGeom prst="rect">
            <a:avLst/>
          </a:prstGeom>
        </p:spPr>
        <p:txBody>
          <a:bodyPr wrap="none">
            <a:spAutoFit/>
          </a:bodyPr>
          <a:lstStyle/>
          <a:p>
            <a:pPr>
              <a:lnSpc>
                <a:spcPct val="90000"/>
              </a:lnSpc>
              <a:spcBef>
                <a:spcPct val="20000"/>
              </a:spcBef>
              <a:spcAft>
                <a:spcPct val="15000"/>
              </a:spcAft>
              <a:buClr>
                <a:srgbClr val="CC9900"/>
              </a:buClr>
              <a:buSzPct val="70000"/>
            </a:pPr>
            <a:r>
              <a:rPr lang="zh-CN" altLang="en-US" sz="2000" dirty="0" smtClean="0">
                <a:latin typeface="微软雅黑" pitchFamily="34" charset="-122"/>
                <a:ea typeface="微软雅黑" pitchFamily="34" charset="-122"/>
              </a:rPr>
              <a:t>人工调研</a:t>
            </a:r>
            <a:endParaRPr lang="en-US" altLang="zh-CN" sz="2000" dirty="0">
              <a:latin typeface="微软雅黑" pitchFamily="34" charset="-122"/>
              <a:ea typeface="微软雅黑" pitchFamily="34" charset="-122"/>
            </a:endParaRPr>
          </a:p>
        </p:txBody>
      </p:sp>
      <p:sp>
        <p:nvSpPr>
          <p:cNvPr id="6" name="右箭头 5"/>
          <p:cNvSpPr/>
          <p:nvPr/>
        </p:nvSpPr>
        <p:spPr>
          <a:xfrm>
            <a:off x="3071347" y="1750871"/>
            <a:ext cx="511320" cy="212917"/>
          </a:xfrm>
          <a:prstGeom prst="rightArrow">
            <a:avLst/>
          </a:prstGeom>
          <a:solidFill>
            <a:srgbClr val="E74E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32"/>
          <p:cNvSpPr/>
          <p:nvPr/>
        </p:nvSpPr>
        <p:spPr>
          <a:xfrm>
            <a:off x="539979" y="2233291"/>
            <a:ext cx="8604021" cy="914657"/>
          </a:xfrm>
          <a:custGeom>
            <a:avLst/>
            <a:gdLst>
              <a:gd name="connsiteX0" fmla="*/ 0 w 1991930"/>
              <a:gd name="connsiteY0" fmla="*/ 0 h 1327953"/>
              <a:gd name="connsiteX1" fmla="*/ 1991930 w 1991930"/>
              <a:gd name="connsiteY1" fmla="*/ 0 h 1327953"/>
              <a:gd name="connsiteX2" fmla="*/ 1991930 w 1991930"/>
              <a:gd name="connsiteY2" fmla="*/ 1327953 h 1327953"/>
              <a:gd name="connsiteX3" fmla="*/ 0 w 1991930"/>
              <a:gd name="connsiteY3" fmla="*/ 1327953 h 1327953"/>
              <a:gd name="connsiteX4" fmla="*/ 0 w 1991930"/>
              <a:gd name="connsiteY4" fmla="*/ 0 h 1327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1930" h="1327953">
                <a:moveTo>
                  <a:pt x="0" y="0"/>
                </a:moveTo>
                <a:lnTo>
                  <a:pt x="1991930" y="0"/>
                </a:lnTo>
                <a:lnTo>
                  <a:pt x="1991930" y="1327953"/>
                </a:lnTo>
                <a:lnTo>
                  <a:pt x="0" y="13279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342900" lvl="1" indent="-342900">
              <a:lnSpc>
                <a:spcPct val="150000"/>
              </a:lnSpc>
              <a:spcBef>
                <a:spcPct val="20000"/>
              </a:spcBef>
              <a:spcAft>
                <a:spcPct val="15000"/>
              </a:spcAft>
              <a:buClr>
                <a:schemeClr val="tx1"/>
              </a:buClr>
              <a:buSzPct val="70000"/>
              <a:buFont typeface="Wingdings" panose="05000000000000000000" pitchFamily="2" charset="2"/>
              <a:buChar char="n"/>
            </a:pPr>
            <a:r>
              <a:rPr lang="zh-CN" altLang="en-US" dirty="0" smtClean="0">
                <a:solidFill>
                  <a:schemeClr val="tx1"/>
                </a:solidFill>
                <a:latin typeface="微软雅黑" pitchFamily="34" charset="-122"/>
                <a:ea typeface="微软雅黑" pitchFamily="34" charset="-122"/>
              </a:rPr>
              <a:t>结合相关论文，对</a:t>
            </a:r>
            <a:r>
              <a:rPr lang="en-US" altLang="zh-CN" dirty="0" smtClean="0">
                <a:solidFill>
                  <a:schemeClr val="tx1"/>
                </a:solidFill>
                <a:latin typeface="微软雅黑" pitchFamily="34" charset="-122"/>
                <a:ea typeface="微软雅黑" pitchFamily="34" charset="-122"/>
              </a:rPr>
              <a:t>GitHub</a:t>
            </a:r>
            <a:r>
              <a:rPr lang="zh-CN" altLang="en-US" dirty="0" smtClean="0">
                <a:solidFill>
                  <a:schemeClr val="tx1"/>
                </a:solidFill>
                <a:latin typeface="微软雅黑" pitchFamily="34" charset="-122"/>
                <a:ea typeface="微软雅黑" pitchFamily="34" charset="-122"/>
              </a:rPr>
              <a:t>经典项目进行调研</a:t>
            </a:r>
            <a:r>
              <a:rPr lang="en-US" altLang="zh-CN" dirty="0" smtClean="0">
                <a:solidFill>
                  <a:schemeClr val="tx1"/>
                </a:solidFill>
                <a:latin typeface="微软雅黑" pitchFamily="34" charset="-122"/>
                <a:ea typeface="微软雅黑" pitchFamily="34" charset="-122"/>
              </a:rPr>
              <a:t>(</a:t>
            </a:r>
            <a:r>
              <a:rPr lang="zh-CN" altLang="en-US" dirty="0" smtClean="0">
                <a:solidFill>
                  <a:schemeClr val="tx1"/>
                </a:solidFill>
                <a:latin typeface="微软雅黑" pitchFamily="34" charset="-122"/>
                <a:ea typeface="微软雅黑" pitchFamily="34" charset="-122"/>
              </a:rPr>
              <a:t>≥</a:t>
            </a:r>
            <a:r>
              <a:rPr lang="en-US" altLang="zh-CN" dirty="0" smtClean="0">
                <a:solidFill>
                  <a:schemeClr val="tx1"/>
                </a:solidFill>
                <a:latin typeface="微软雅黑" pitchFamily="34" charset="-122"/>
                <a:ea typeface="微软雅黑" pitchFamily="34" charset="-122"/>
              </a:rPr>
              <a:t>200PRs</a:t>
            </a:r>
            <a:r>
              <a:rPr lang="zh-CN" altLang="en-US" dirty="0" smtClean="0">
                <a:solidFill>
                  <a:schemeClr val="tx1"/>
                </a:solidFill>
                <a:latin typeface="微软雅黑" pitchFamily="34" charset="-122"/>
                <a:ea typeface="微软雅黑" pitchFamily="34" charset="-122"/>
              </a:rPr>
              <a:t>，≥ </a:t>
            </a:r>
            <a:r>
              <a:rPr lang="en-US" altLang="zh-CN" dirty="0" smtClean="0">
                <a:solidFill>
                  <a:schemeClr val="tx1"/>
                </a:solidFill>
                <a:latin typeface="微软雅黑" pitchFamily="34" charset="-122"/>
                <a:ea typeface="微软雅黑" pitchFamily="34" charset="-122"/>
              </a:rPr>
              <a:t>600</a:t>
            </a:r>
            <a:r>
              <a:rPr lang="zh-CN" altLang="en-US" dirty="0" smtClean="0">
                <a:solidFill>
                  <a:schemeClr val="tx1"/>
                </a:solidFill>
                <a:latin typeface="微软雅黑" pitchFamily="34" charset="-122"/>
                <a:ea typeface="微软雅黑" pitchFamily="34" charset="-122"/>
              </a:rPr>
              <a:t>评论</a:t>
            </a:r>
            <a:r>
              <a:rPr lang="en-US" altLang="zh-CN" dirty="0" smtClean="0">
                <a:solidFill>
                  <a:schemeClr val="tx1"/>
                </a:solidFill>
                <a:latin typeface="微软雅黑" pitchFamily="34" charset="-122"/>
                <a:ea typeface="微软雅黑" pitchFamily="34" charset="-122"/>
              </a:rPr>
              <a:t>)</a:t>
            </a:r>
          </a:p>
          <a:p>
            <a:pPr marL="342900" lvl="1" indent="-342900">
              <a:lnSpc>
                <a:spcPct val="150000"/>
              </a:lnSpc>
              <a:spcBef>
                <a:spcPct val="20000"/>
              </a:spcBef>
              <a:spcAft>
                <a:spcPct val="15000"/>
              </a:spcAft>
              <a:buClr>
                <a:schemeClr val="tx1"/>
              </a:buClr>
              <a:buSzPct val="70000"/>
              <a:buFont typeface="Wingdings" panose="05000000000000000000" pitchFamily="2" charset="2"/>
              <a:buChar char="ü"/>
            </a:pPr>
            <a:r>
              <a:rPr lang="zh-CN" altLang="en-US" dirty="0" smtClean="0">
                <a:solidFill>
                  <a:schemeClr val="tx1"/>
                </a:solidFill>
                <a:latin typeface="微软雅黑" pitchFamily="34" charset="-122"/>
                <a:ea typeface="微软雅黑" pitchFamily="34" charset="-122"/>
              </a:rPr>
              <a:t>已完成：二级</a:t>
            </a:r>
            <a:r>
              <a:rPr lang="zh-CN" altLang="en-US" dirty="0">
                <a:solidFill>
                  <a:schemeClr val="tx1"/>
                </a:solidFill>
                <a:latin typeface="微软雅黑" pitchFamily="34" charset="-122"/>
                <a:ea typeface="微软雅黑" pitchFamily="34" charset="-122"/>
              </a:rPr>
              <a:t>分类体系（</a:t>
            </a:r>
            <a:r>
              <a:rPr lang="en-US" altLang="zh-CN" dirty="0">
                <a:solidFill>
                  <a:schemeClr val="tx1"/>
                </a:solidFill>
                <a:latin typeface="微软雅黑" pitchFamily="34" charset="-122"/>
                <a:ea typeface="微软雅黑" pitchFamily="34" charset="-122"/>
              </a:rPr>
              <a:t>4</a:t>
            </a:r>
            <a:r>
              <a:rPr lang="zh-CN" altLang="en-US" dirty="0">
                <a:solidFill>
                  <a:schemeClr val="tx1"/>
                </a:solidFill>
                <a:latin typeface="微软雅黑" pitchFamily="34" charset="-122"/>
                <a:ea typeface="微软雅黑" pitchFamily="34" charset="-122"/>
              </a:rPr>
              <a:t>个大类，</a:t>
            </a:r>
            <a:r>
              <a:rPr lang="en-US" altLang="zh-CN" dirty="0">
                <a:solidFill>
                  <a:schemeClr val="tx1"/>
                </a:solidFill>
                <a:latin typeface="微软雅黑" pitchFamily="34" charset="-122"/>
                <a:ea typeface="微软雅黑" pitchFamily="34" charset="-122"/>
              </a:rPr>
              <a:t>11</a:t>
            </a:r>
            <a:r>
              <a:rPr lang="zh-CN" altLang="en-US" dirty="0">
                <a:solidFill>
                  <a:schemeClr val="tx1"/>
                </a:solidFill>
                <a:latin typeface="微软雅黑" pitchFamily="34" charset="-122"/>
                <a:ea typeface="微软雅黑" pitchFamily="34" charset="-122"/>
              </a:rPr>
              <a:t>个小类</a:t>
            </a:r>
            <a:r>
              <a:rPr lang="zh-CN" altLang="en-US" dirty="0" smtClean="0">
                <a:solidFill>
                  <a:schemeClr val="tx1"/>
                </a:solidFill>
                <a:latin typeface="微软雅黑" pitchFamily="34" charset="-122"/>
                <a:ea typeface="微软雅黑" pitchFamily="34" charset="-122"/>
              </a:rPr>
              <a:t>）</a:t>
            </a:r>
            <a:endParaRPr lang="en-US" altLang="zh-CN" dirty="0" smtClean="0">
              <a:solidFill>
                <a:schemeClr val="tx1"/>
              </a:solidFill>
              <a:latin typeface="微软雅黑" pitchFamily="34" charset="-122"/>
              <a:ea typeface="微软雅黑" pitchFamily="34" charset="-122"/>
            </a:endParaRPr>
          </a:p>
        </p:txBody>
      </p:sp>
    </p:spTree>
    <p:extLst>
      <p:ext uri="{BB962C8B-B14F-4D97-AF65-F5344CB8AC3E}">
        <p14:creationId xmlns:p14="http://schemas.microsoft.com/office/powerpoint/2010/main" val="1452979769"/>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33">
                                            <p:txEl>
                                              <p:pRg st="0" end="0"/>
                                            </p:txEl>
                                          </p:spTgt>
                                        </p:tgtEl>
                                        <p:attrNameLst>
                                          <p:attrName>style.visibility</p:attrName>
                                        </p:attrNameLst>
                                      </p:cBhvr>
                                      <p:to>
                                        <p:strVal val="visible"/>
                                      </p:to>
                                    </p:set>
                                    <p:animEffect transition="in" filter="wipe(down)">
                                      <p:cBhvr>
                                        <p:cTn id="15" dur="500"/>
                                        <p:tgtEl>
                                          <p:spTgt spid="33">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33">
                                            <p:txEl>
                                              <p:pRg st="1" end="1"/>
                                            </p:txEl>
                                          </p:spTgt>
                                        </p:tgtEl>
                                        <p:attrNameLst>
                                          <p:attrName>style.visibility</p:attrName>
                                        </p:attrNameLst>
                                      </p:cBhvr>
                                      <p:to>
                                        <p:strVal val="visible"/>
                                      </p:to>
                                    </p:set>
                                    <p:animEffect transition="in" filter="wipe(down)">
                                      <p:cBhvr>
                                        <p:cTn id="20" dur="500"/>
                                        <p:tgtEl>
                                          <p:spTgt spid="33">
                                            <p:txEl>
                                              <p:pRg st="1" end="1"/>
                                            </p:txEl>
                                          </p:spTgt>
                                        </p:tgtEl>
                                      </p:cBhvr>
                                    </p:animEffect>
                                  </p:childTnLst>
                                </p:cTn>
                              </p:par>
                              <p:par>
                                <p:cTn id="21" presetID="22" presetClass="entr" presetSubtype="8" fill="hold"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left)">
                                      <p:cBhvr>
                                        <p:cTn id="2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 name="文本框 43"/>
          <p:cNvSpPr txBox="1"/>
          <p:nvPr/>
        </p:nvSpPr>
        <p:spPr>
          <a:xfrm>
            <a:off x="6762923"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论文总结</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19" name="矩形 18"/>
          <p:cNvSpPr/>
          <p:nvPr/>
        </p:nvSpPr>
        <p:spPr>
          <a:xfrm>
            <a:off x="0" y="-5822"/>
            <a:ext cx="9159240" cy="707886"/>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sz="2400">
              <a:solidFill>
                <a:schemeClr val="bg1"/>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7071361" y="0"/>
            <a:ext cx="2072640" cy="707886"/>
          </a:xfrm>
          <a:prstGeom prst="rect">
            <a:avLst/>
          </a:prstGeom>
          <a:noFill/>
        </p:spPr>
        <p:txBody>
          <a:bodyPr wrap="square" rtlCol="0">
            <a:spAutoFit/>
          </a:bodyPr>
          <a:lstStyle/>
          <a:p>
            <a:r>
              <a:rPr lang="en-US" altLang="zh-HK" sz="4000" b="1" spc="300" dirty="0" smtClean="0">
                <a:solidFill>
                  <a:schemeClr val="bg1"/>
                </a:solidFill>
                <a:latin typeface="Bradley Hand ITC" panose="03070402050302030203" pitchFamily="66" charset="0"/>
                <a:ea typeface="微软雅黑" panose="020B0503020204020204" pitchFamily="34" charset="-122"/>
              </a:rPr>
              <a:t>Trustie</a:t>
            </a:r>
            <a:endParaRPr lang="zh-HK" altLang="en-US" sz="4000" b="1" spc="300" dirty="0">
              <a:solidFill>
                <a:schemeClr val="bg1"/>
              </a:solidFill>
              <a:latin typeface="Bradley Hand ITC" panose="03070402050302030203" pitchFamily="66" charset="0"/>
              <a:ea typeface="微软雅黑" panose="020B0503020204020204" pitchFamily="34" charset="-122"/>
            </a:endParaRPr>
          </a:p>
        </p:txBody>
      </p:sp>
      <p:sp>
        <p:nvSpPr>
          <p:cNvPr id="21" name="文本框 20"/>
          <p:cNvSpPr txBox="1"/>
          <p:nvPr/>
        </p:nvSpPr>
        <p:spPr>
          <a:xfrm>
            <a:off x="1776011" y="175617"/>
            <a:ext cx="1364394" cy="400110"/>
          </a:xfrm>
          <a:prstGeom prst="rect">
            <a:avLst/>
          </a:prstGeom>
          <a:noFill/>
          <a:ln>
            <a:noFill/>
          </a:ln>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相关工作</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3588338" y="175617"/>
            <a:ext cx="1423025" cy="400110"/>
          </a:xfrm>
          <a:prstGeom prst="rect">
            <a:avLst/>
          </a:prstGeom>
          <a:solidFill>
            <a:schemeClr val="bg1"/>
          </a:solidFill>
        </p:spPr>
        <p:txBody>
          <a:bodyPr wrap="square" rtlCol="0">
            <a:spAutoFit/>
          </a:bodyPr>
          <a:lstStyle/>
          <a:p>
            <a:pPr algn="ctr"/>
            <a:r>
              <a:rPr lang="zh-CN" altLang="en-US" sz="2000" spc="300" dirty="0">
                <a:solidFill>
                  <a:srgbClr val="0174AB"/>
                </a:solidFill>
                <a:latin typeface="微软雅黑" panose="020B0503020204020204" pitchFamily="34" charset="-122"/>
                <a:ea typeface="微软雅黑" panose="020B0503020204020204" pitchFamily="34" charset="-122"/>
              </a:rPr>
              <a:t>研究</a:t>
            </a:r>
            <a:r>
              <a:rPr lang="zh-CN" altLang="en-US" sz="2000" spc="300" dirty="0" smtClean="0">
                <a:solidFill>
                  <a:srgbClr val="0174AB"/>
                </a:solidFill>
                <a:latin typeface="微软雅黑" panose="020B0503020204020204" pitchFamily="34" charset="-122"/>
                <a:ea typeface="微软雅黑" panose="020B0503020204020204" pitchFamily="34" charset="-122"/>
              </a:rPr>
              <a:t>内容</a:t>
            </a:r>
            <a:endParaRPr lang="zh-CN" altLang="en-US" sz="2000" spc="300" dirty="0">
              <a:solidFill>
                <a:srgbClr val="0174AB"/>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5360450" y="175617"/>
            <a:ext cx="1444344"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研究计划</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24" name="燕尾形 23"/>
          <p:cNvSpPr/>
          <p:nvPr/>
        </p:nvSpPr>
        <p:spPr>
          <a:xfrm>
            <a:off x="513648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5" name="燕尾形 24"/>
          <p:cNvSpPr/>
          <p:nvPr/>
        </p:nvSpPr>
        <p:spPr>
          <a:xfrm>
            <a:off x="336437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6" name="燕尾形 25"/>
          <p:cNvSpPr/>
          <p:nvPr/>
        </p:nvSpPr>
        <p:spPr>
          <a:xfrm>
            <a:off x="1552043" y="302394"/>
            <a:ext cx="98851" cy="14655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9" name="文本框 28"/>
          <p:cNvSpPr txBox="1"/>
          <p:nvPr/>
        </p:nvSpPr>
        <p:spPr>
          <a:xfrm>
            <a:off x="56536" y="175617"/>
            <a:ext cx="1370391" cy="400110"/>
          </a:xfrm>
          <a:prstGeom prst="rect">
            <a:avLst/>
          </a:prstGeom>
          <a:noFill/>
        </p:spPr>
        <p:txBody>
          <a:bodyPr wrap="square" rtlCol="0">
            <a:spAutoFit/>
          </a:bodyPr>
          <a:lstStyle/>
          <a:p>
            <a:r>
              <a:rPr lang="zh-CN" altLang="en-US" sz="2000" spc="300" dirty="0" smtClean="0">
                <a:solidFill>
                  <a:schemeClr val="bg1"/>
                </a:solidFill>
                <a:latin typeface="微软雅黑" panose="020B0503020204020204" pitchFamily="34" charset="-122"/>
                <a:ea typeface="微软雅黑" panose="020B0503020204020204" pitchFamily="34" charset="-122"/>
              </a:rPr>
              <a:t>研究背景</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a:off x="-2910" y="890698"/>
            <a:ext cx="3591247" cy="430879"/>
            <a:chOff x="484627" y="933159"/>
            <a:chExt cx="3591247" cy="430879"/>
          </a:xfrm>
        </p:grpSpPr>
        <p:sp>
          <p:nvSpPr>
            <p:cNvPr id="28" name="矩形 27"/>
            <p:cNvSpPr/>
            <p:nvPr/>
          </p:nvSpPr>
          <p:spPr>
            <a:xfrm>
              <a:off x="484627" y="933159"/>
              <a:ext cx="3591247" cy="430879"/>
            </a:xfrm>
            <a:prstGeom prst="rect">
              <a:avLst/>
            </a:prstGeom>
          </p:spPr>
          <p:txBody>
            <a:bodyPr wrap="square" lIns="91431" tIns="45716" rIns="91431" bIns="45716">
              <a:spAutoFit/>
            </a:bodyPr>
            <a:lstStyle/>
            <a:p>
              <a:r>
                <a:rPr lang="zh-CN" altLang="en-US" sz="2200" b="1" dirty="0">
                  <a:solidFill>
                    <a:schemeClr val="tx1">
                      <a:lumMod val="65000"/>
                      <a:lumOff val="35000"/>
                    </a:schemeClr>
                  </a:solidFill>
                  <a:latin typeface="微软雅黑" pitchFamily="34" charset="-122"/>
                  <a:ea typeface="微软雅黑" pitchFamily="34" charset="-122"/>
                </a:rPr>
                <a:t>大众贡献的审阅类型识别</a:t>
              </a:r>
              <a:endParaRPr lang="en-US" altLang="zh-CN" sz="2200" b="1" dirty="0">
                <a:solidFill>
                  <a:schemeClr val="tx1">
                    <a:lumMod val="65000"/>
                    <a:lumOff val="35000"/>
                  </a:schemeClr>
                </a:solidFill>
                <a:latin typeface="微软雅黑" pitchFamily="34" charset="-122"/>
                <a:ea typeface="微软雅黑" pitchFamily="34" charset="-122"/>
              </a:endParaRPr>
            </a:p>
          </p:txBody>
        </p:sp>
        <p:cxnSp>
          <p:nvCxnSpPr>
            <p:cNvPr id="30" name="直接连接符 29"/>
            <p:cNvCxnSpPr/>
            <p:nvPr/>
          </p:nvCxnSpPr>
          <p:spPr>
            <a:xfrm>
              <a:off x="499867" y="1009359"/>
              <a:ext cx="0" cy="297125"/>
            </a:xfrm>
            <a:prstGeom prst="line">
              <a:avLst/>
            </a:prstGeom>
            <a:ln w="28575">
              <a:solidFill>
                <a:srgbClr val="E74E3E"/>
              </a:solidFill>
            </a:ln>
          </p:spPr>
          <p:style>
            <a:lnRef idx="1">
              <a:schemeClr val="accent1"/>
            </a:lnRef>
            <a:fillRef idx="0">
              <a:schemeClr val="accent1"/>
            </a:fillRef>
            <a:effectRef idx="0">
              <a:schemeClr val="accent1"/>
            </a:effectRef>
            <a:fontRef idx="minor">
              <a:schemeClr val="tx1"/>
            </a:fontRef>
          </p:style>
        </p:cxnSp>
      </p:grpSp>
      <p:sp>
        <p:nvSpPr>
          <p:cNvPr id="31" name="文本框 30"/>
          <p:cNvSpPr txBox="1"/>
          <p:nvPr/>
        </p:nvSpPr>
        <p:spPr>
          <a:xfrm>
            <a:off x="539980" y="1657275"/>
            <a:ext cx="2215252" cy="400110"/>
          </a:xfrm>
          <a:prstGeom prst="rect">
            <a:avLst/>
          </a:prstGeom>
          <a:solidFill>
            <a:srgbClr val="E74E3E"/>
          </a:solidFill>
        </p:spPr>
        <p:txBody>
          <a:bodyPr wrap="square" rtlCol="0" anchor="ctr">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人工标注评论类型</a:t>
            </a:r>
            <a:endParaRPr lang="zh-CN" altLang="en-US" sz="2000" dirty="0">
              <a:solidFill>
                <a:schemeClr val="bg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15842" y="3830462"/>
            <a:ext cx="5159640" cy="2804169"/>
          </a:xfrm>
          <a:prstGeom prst="rect">
            <a:avLst/>
          </a:prstGeom>
          <a:effectLst>
            <a:outerShdw blurRad="63500" sx="102000" sy="102000" algn="ctr" rotWithShape="0">
              <a:prstClr val="black">
                <a:alpha val="40000"/>
              </a:prstClr>
            </a:outerShdw>
          </a:effectLst>
        </p:spPr>
      </p:pic>
      <p:sp>
        <p:nvSpPr>
          <p:cNvPr id="17" name="任意多边形 16"/>
          <p:cNvSpPr/>
          <p:nvPr/>
        </p:nvSpPr>
        <p:spPr>
          <a:xfrm>
            <a:off x="539979" y="2225406"/>
            <a:ext cx="8604021" cy="1437035"/>
          </a:xfrm>
          <a:custGeom>
            <a:avLst/>
            <a:gdLst>
              <a:gd name="connsiteX0" fmla="*/ 0 w 1991930"/>
              <a:gd name="connsiteY0" fmla="*/ 0 h 1327953"/>
              <a:gd name="connsiteX1" fmla="*/ 1991930 w 1991930"/>
              <a:gd name="connsiteY1" fmla="*/ 0 h 1327953"/>
              <a:gd name="connsiteX2" fmla="*/ 1991930 w 1991930"/>
              <a:gd name="connsiteY2" fmla="*/ 1327953 h 1327953"/>
              <a:gd name="connsiteX3" fmla="*/ 0 w 1991930"/>
              <a:gd name="connsiteY3" fmla="*/ 1327953 h 1327953"/>
              <a:gd name="connsiteX4" fmla="*/ 0 w 1991930"/>
              <a:gd name="connsiteY4" fmla="*/ 0 h 1327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1930" h="1327953">
                <a:moveTo>
                  <a:pt x="0" y="0"/>
                </a:moveTo>
                <a:lnTo>
                  <a:pt x="1991930" y="0"/>
                </a:lnTo>
                <a:lnTo>
                  <a:pt x="1991930" y="1327953"/>
                </a:lnTo>
                <a:lnTo>
                  <a:pt x="0" y="13279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342900" lvl="1" indent="-342900">
              <a:lnSpc>
                <a:spcPct val="150000"/>
              </a:lnSpc>
              <a:spcBef>
                <a:spcPct val="20000"/>
              </a:spcBef>
              <a:spcAft>
                <a:spcPct val="15000"/>
              </a:spcAft>
              <a:buClr>
                <a:schemeClr val="tx1"/>
              </a:buClr>
              <a:buSzPct val="70000"/>
              <a:buFont typeface="Wingdings" panose="05000000000000000000" pitchFamily="2" charset="2"/>
              <a:buChar char="n"/>
            </a:pPr>
            <a:r>
              <a:rPr lang="zh-CN" altLang="en-US" dirty="0" smtClean="0">
                <a:solidFill>
                  <a:schemeClr val="tx1"/>
                </a:solidFill>
                <a:latin typeface="微软雅黑" pitchFamily="34" charset="-122"/>
                <a:ea typeface="微软雅黑" pitchFamily="34" charset="-122"/>
              </a:rPr>
              <a:t>标注数据量大；耗时</a:t>
            </a:r>
            <a:endParaRPr lang="en-US" altLang="zh-CN" dirty="0" smtClean="0">
              <a:solidFill>
                <a:schemeClr val="tx1"/>
              </a:solidFill>
              <a:latin typeface="微软雅黑" pitchFamily="34" charset="-122"/>
              <a:ea typeface="微软雅黑" pitchFamily="34" charset="-122"/>
            </a:endParaRPr>
          </a:p>
          <a:p>
            <a:pPr marL="342900" lvl="1" indent="-342900">
              <a:lnSpc>
                <a:spcPct val="150000"/>
              </a:lnSpc>
              <a:spcBef>
                <a:spcPct val="20000"/>
              </a:spcBef>
              <a:spcAft>
                <a:spcPct val="15000"/>
              </a:spcAft>
              <a:buClr>
                <a:schemeClr val="tx1"/>
              </a:buClr>
              <a:buSzPct val="70000"/>
              <a:buFont typeface="Wingdings" panose="05000000000000000000" pitchFamily="2" charset="2"/>
              <a:buChar char="ü"/>
            </a:pPr>
            <a:r>
              <a:rPr lang="zh-CN" altLang="en-US" dirty="0">
                <a:solidFill>
                  <a:schemeClr val="tx1"/>
                </a:solidFill>
                <a:latin typeface="微软雅黑" pitchFamily="34" charset="-122"/>
                <a:ea typeface="微软雅黑" pitchFamily="34" charset="-122"/>
              </a:rPr>
              <a:t>已完成： 人工标注了</a:t>
            </a:r>
            <a:r>
              <a:rPr lang="en-US" altLang="zh-CN" dirty="0">
                <a:solidFill>
                  <a:schemeClr val="tx1"/>
                </a:solidFill>
                <a:latin typeface="微软雅黑" pitchFamily="34" charset="-122"/>
                <a:ea typeface="微软雅黑" pitchFamily="34" charset="-122"/>
              </a:rPr>
              <a:t>3</a:t>
            </a:r>
            <a:r>
              <a:rPr lang="zh-CN" altLang="en-US" dirty="0">
                <a:solidFill>
                  <a:schemeClr val="tx1"/>
                </a:solidFill>
                <a:latin typeface="微软雅黑" pitchFamily="34" charset="-122"/>
                <a:ea typeface="微软雅黑" pitchFamily="34" charset="-122"/>
              </a:rPr>
              <a:t>个项目的</a:t>
            </a:r>
            <a:r>
              <a:rPr lang="en-US" altLang="zh-CN" dirty="0">
                <a:solidFill>
                  <a:schemeClr val="tx1"/>
                </a:solidFill>
                <a:latin typeface="微软雅黑" pitchFamily="34" charset="-122"/>
                <a:ea typeface="微软雅黑" pitchFamily="34" charset="-122"/>
              </a:rPr>
              <a:t>1,800 </a:t>
            </a:r>
            <a:r>
              <a:rPr lang="zh-CN" altLang="en-US" dirty="0">
                <a:solidFill>
                  <a:schemeClr val="tx1"/>
                </a:solidFill>
                <a:latin typeface="微软雅黑" pitchFamily="34" charset="-122"/>
                <a:ea typeface="微软雅黑" pitchFamily="34" charset="-122"/>
              </a:rPr>
              <a:t>个</a:t>
            </a:r>
            <a:r>
              <a:rPr lang="en-US" altLang="zh-CN" dirty="0">
                <a:solidFill>
                  <a:schemeClr val="tx1"/>
                </a:solidFill>
                <a:latin typeface="微软雅黑" pitchFamily="34" charset="-122"/>
                <a:ea typeface="微软雅黑" pitchFamily="34" charset="-122"/>
              </a:rPr>
              <a:t>PR</a:t>
            </a:r>
            <a:r>
              <a:rPr lang="zh-CN" altLang="en-US" dirty="0">
                <a:solidFill>
                  <a:schemeClr val="tx1"/>
                </a:solidFill>
                <a:latin typeface="微软雅黑" pitchFamily="34" charset="-122"/>
                <a:ea typeface="微软雅黑" pitchFamily="34" charset="-122"/>
              </a:rPr>
              <a:t>和</a:t>
            </a:r>
            <a:r>
              <a:rPr lang="en-US" altLang="zh-CN" dirty="0">
                <a:solidFill>
                  <a:schemeClr val="tx1"/>
                </a:solidFill>
                <a:latin typeface="微软雅黑" pitchFamily="34" charset="-122"/>
                <a:ea typeface="微软雅黑" pitchFamily="34" charset="-122"/>
              </a:rPr>
              <a:t>5,645</a:t>
            </a:r>
            <a:r>
              <a:rPr lang="zh-CN" altLang="en-US" dirty="0">
                <a:solidFill>
                  <a:schemeClr val="tx1"/>
                </a:solidFill>
                <a:latin typeface="微软雅黑" pitchFamily="34" charset="-122"/>
                <a:ea typeface="微软雅黑" pitchFamily="34" charset="-122"/>
              </a:rPr>
              <a:t>个</a:t>
            </a:r>
            <a:r>
              <a:rPr lang="zh-CN" altLang="en-US" dirty="0" smtClean="0">
                <a:solidFill>
                  <a:schemeClr val="tx1"/>
                </a:solidFill>
                <a:latin typeface="微软雅黑" pitchFamily="34" charset="-122"/>
                <a:ea typeface="微软雅黑" pitchFamily="34" charset="-122"/>
              </a:rPr>
              <a:t>评论（</a:t>
            </a:r>
            <a:r>
              <a:rPr lang="zh-CN" altLang="en-US" dirty="0">
                <a:solidFill>
                  <a:schemeClr val="tx1"/>
                </a:solidFill>
                <a:latin typeface="微软雅黑" pitchFamily="34" charset="-122"/>
                <a:ea typeface="微软雅黑" pitchFamily="34" charset="-122"/>
              </a:rPr>
              <a:t>卡方</a:t>
            </a:r>
            <a:r>
              <a:rPr lang="zh-CN" altLang="en-US" dirty="0" smtClean="0">
                <a:solidFill>
                  <a:schemeClr val="tx1"/>
                </a:solidFill>
                <a:latin typeface="微软雅黑" pitchFamily="34" charset="-122"/>
                <a:ea typeface="微软雅黑" pitchFamily="34" charset="-122"/>
              </a:rPr>
              <a:t>检验） </a:t>
            </a:r>
            <a:endParaRPr lang="en-US" altLang="zh-CN" dirty="0">
              <a:solidFill>
                <a:schemeClr val="tx1"/>
              </a:solidFill>
              <a:latin typeface="微软雅黑" pitchFamily="34" charset="-122"/>
              <a:ea typeface="微软雅黑" pitchFamily="34" charset="-122"/>
            </a:endParaRPr>
          </a:p>
          <a:p>
            <a:pPr marL="342900" lvl="1" indent="-342900">
              <a:lnSpc>
                <a:spcPct val="150000"/>
              </a:lnSpc>
              <a:spcBef>
                <a:spcPct val="20000"/>
              </a:spcBef>
              <a:spcAft>
                <a:spcPct val="15000"/>
              </a:spcAft>
              <a:buClr>
                <a:schemeClr val="tx1"/>
              </a:buClr>
              <a:buSzPct val="70000"/>
              <a:buFont typeface="微软雅黑" panose="020B0503020204020204" pitchFamily="34" charset="-122"/>
              <a:buChar char="☆"/>
            </a:pPr>
            <a:r>
              <a:rPr lang="zh-CN" altLang="en-US" dirty="0">
                <a:solidFill>
                  <a:schemeClr val="tx1"/>
                </a:solidFill>
                <a:latin typeface="微软雅黑" pitchFamily="34" charset="-122"/>
                <a:ea typeface="微软雅黑" pitchFamily="34" charset="-122"/>
              </a:rPr>
              <a:t>待完善： 更多的标记数据；标记平台及设计机理的优化</a:t>
            </a:r>
            <a:endParaRPr lang="en-US" altLang="zh-CN" dirty="0">
              <a:solidFill>
                <a:schemeClr val="tx1"/>
              </a:solidFill>
              <a:latin typeface="微软雅黑" pitchFamily="34" charset="-122"/>
              <a:ea typeface="微软雅黑" pitchFamily="34" charset="-122"/>
            </a:endParaRPr>
          </a:p>
        </p:txBody>
      </p:sp>
      <p:sp>
        <p:nvSpPr>
          <p:cNvPr id="5" name="灯片编号占位符 4"/>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pPr/>
              <a:t>23</a:t>
            </a:fld>
            <a:endParaRPr lang="zh-HK" altLang="en-US">
              <a:solidFill>
                <a:prstClr val="black">
                  <a:tint val="75000"/>
                </a:prstClr>
              </a:solidFill>
            </a:endParaRPr>
          </a:p>
        </p:txBody>
      </p:sp>
      <p:sp>
        <p:nvSpPr>
          <p:cNvPr id="32" name="矩形 31"/>
          <p:cNvSpPr/>
          <p:nvPr/>
        </p:nvSpPr>
        <p:spPr>
          <a:xfrm>
            <a:off x="4057159" y="2308281"/>
            <a:ext cx="2954655" cy="341632"/>
          </a:xfrm>
          <a:prstGeom prst="rect">
            <a:avLst/>
          </a:prstGeom>
        </p:spPr>
        <p:txBody>
          <a:bodyPr wrap="none">
            <a:spAutoFit/>
          </a:bodyPr>
          <a:lstStyle/>
          <a:p>
            <a:pPr>
              <a:lnSpc>
                <a:spcPct val="90000"/>
              </a:lnSpc>
              <a:spcBef>
                <a:spcPct val="20000"/>
              </a:spcBef>
              <a:spcAft>
                <a:spcPct val="15000"/>
              </a:spcAft>
              <a:buClr>
                <a:srgbClr val="CC9900"/>
              </a:buClr>
              <a:buSzPct val="70000"/>
            </a:pPr>
            <a:r>
              <a:rPr lang="zh-CN" altLang="en-US" dirty="0">
                <a:latin typeface="微软雅黑" pitchFamily="34" charset="-122"/>
                <a:ea typeface="微软雅黑" pitchFamily="34" charset="-122"/>
              </a:rPr>
              <a:t>在线标记</a:t>
            </a:r>
            <a:r>
              <a:rPr lang="zh-CN" altLang="en-US" dirty="0" smtClean="0">
                <a:latin typeface="微软雅黑" pitchFamily="34" charset="-122"/>
                <a:ea typeface="微软雅黑" pitchFamily="34" charset="-122"/>
              </a:rPr>
              <a:t>平台（多人协同）</a:t>
            </a:r>
            <a:endParaRPr lang="en-US" altLang="zh-CN" dirty="0">
              <a:latin typeface="微软雅黑" pitchFamily="34" charset="-122"/>
              <a:ea typeface="微软雅黑" pitchFamily="34" charset="-122"/>
            </a:endParaRPr>
          </a:p>
        </p:txBody>
      </p:sp>
      <p:sp>
        <p:nvSpPr>
          <p:cNvPr id="33" name="右箭头 32"/>
          <p:cNvSpPr/>
          <p:nvPr/>
        </p:nvSpPr>
        <p:spPr>
          <a:xfrm>
            <a:off x="3384851" y="2372639"/>
            <a:ext cx="511320" cy="212917"/>
          </a:xfrm>
          <a:prstGeom prst="rightArrow">
            <a:avLst/>
          </a:prstGeom>
          <a:solidFill>
            <a:srgbClr val="E74E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73632357"/>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wipe(left)">
                                      <p:cBhvr>
                                        <p:cTn id="7" dur="500"/>
                                        <p:tgtEl>
                                          <p:spTgt spid="1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wipe(left)">
                                      <p:cBhvr>
                                        <p:cTn id="12" dur="500"/>
                                        <p:tgtEl>
                                          <p:spTgt spid="33"/>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32"/>
                                        </p:tgtEl>
                                        <p:attrNameLst>
                                          <p:attrName>style.visibility</p:attrName>
                                        </p:attrNameLst>
                                      </p:cBhvr>
                                      <p:to>
                                        <p:strVal val="visible"/>
                                      </p:to>
                                    </p:set>
                                    <p:animEffect transition="in" filter="wipe(left)">
                                      <p:cBhvr>
                                        <p:cTn id="16" dur="500"/>
                                        <p:tgtEl>
                                          <p:spTgt spid="32"/>
                                        </p:tgtEl>
                                      </p:cBhvr>
                                    </p:animEffect>
                                  </p:childTnLst>
                                </p:cTn>
                              </p:par>
                              <p:par>
                                <p:cTn id="17" presetID="22" presetClass="entr" presetSubtype="8"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5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17">
                                            <p:txEl>
                                              <p:pRg st="1" end="1"/>
                                            </p:txEl>
                                          </p:spTgt>
                                        </p:tgtEl>
                                        <p:attrNameLst>
                                          <p:attrName>style.visibility</p:attrName>
                                        </p:attrNameLst>
                                      </p:cBhvr>
                                      <p:to>
                                        <p:strVal val="visible"/>
                                      </p:to>
                                    </p:set>
                                    <p:animEffect transition="in" filter="wipe(left)">
                                      <p:cBhvr>
                                        <p:cTn id="24" dur="500"/>
                                        <p:tgtEl>
                                          <p:spTgt spid="17">
                                            <p:txEl>
                                              <p:pRg st="1" end="1"/>
                                            </p:txEl>
                                          </p:spTgt>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17">
                                            <p:txEl>
                                              <p:pRg st="2" end="2"/>
                                            </p:txEl>
                                          </p:spTgt>
                                        </p:tgtEl>
                                        <p:attrNameLst>
                                          <p:attrName>style.visibility</p:attrName>
                                        </p:attrNameLst>
                                      </p:cBhvr>
                                      <p:to>
                                        <p:strVal val="visible"/>
                                      </p:to>
                                    </p:set>
                                    <p:animEffect transition="in" filter="wipe(left)">
                                      <p:cBhvr>
                                        <p:cTn id="27" dur="500"/>
                                        <p:tgtEl>
                                          <p:spTgt spid="1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uild="p"/>
      <p:bldP spid="32" grpId="0"/>
      <p:bldP spid="3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 name="文本框 43"/>
          <p:cNvSpPr txBox="1"/>
          <p:nvPr/>
        </p:nvSpPr>
        <p:spPr>
          <a:xfrm>
            <a:off x="6762923"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论文总结</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19" name="矩形 18"/>
          <p:cNvSpPr/>
          <p:nvPr/>
        </p:nvSpPr>
        <p:spPr>
          <a:xfrm>
            <a:off x="0" y="-5822"/>
            <a:ext cx="9159240" cy="707886"/>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sz="2400">
              <a:solidFill>
                <a:schemeClr val="bg1"/>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7071361" y="0"/>
            <a:ext cx="2072640" cy="707886"/>
          </a:xfrm>
          <a:prstGeom prst="rect">
            <a:avLst/>
          </a:prstGeom>
          <a:noFill/>
        </p:spPr>
        <p:txBody>
          <a:bodyPr wrap="square" rtlCol="0">
            <a:spAutoFit/>
          </a:bodyPr>
          <a:lstStyle/>
          <a:p>
            <a:r>
              <a:rPr lang="en-US" altLang="zh-HK" sz="4000" b="1" spc="300" dirty="0" smtClean="0">
                <a:solidFill>
                  <a:schemeClr val="bg1"/>
                </a:solidFill>
                <a:latin typeface="Bradley Hand ITC" panose="03070402050302030203" pitchFamily="66" charset="0"/>
                <a:ea typeface="微软雅黑" panose="020B0503020204020204" pitchFamily="34" charset="-122"/>
              </a:rPr>
              <a:t>Trustie</a:t>
            </a:r>
            <a:endParaRPr lang="zh-HK" altLang="en-US" sz="4000" b="1" spc="300" dirty="0">
              <a:solidFill>
                <a:schemeClr val="bg1"/>
              </a:solidFill>
              <a:latin typeface="Bradley Hand ITC" panose="03070402050302030203" pitchFamily="66" charset="0"/>
              <a:ea typeface="微软雅黑" panose="020B0503020204020204" pitchFamily="34" charset="-122"/>
            </a:endParaRPr>
          </a:p>
        </p:txBody>
      </p:sp>
      <p:sp>
        <p:nvSpPr>
          <p:cNvPr id="21" name="文本框 20"/>
          <p:cNvSpPr txBox="1"/>
          <p:nvPr/>
        </p:nvSpPr>
        <p:spPr>
          <a:xfrm>
            <a:off x="1776011" y="175617"/>
            <a:ext cx="1364394" cy="400110"/>
          </a:xfrm>
          <a:prstGeom prst="rect">
            <a:avLst/>
          </a:prstGeom>
          <a:noFill/>
          <a:ln>
            <a:noFill/>
          </a:ln>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相关工作</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3588338" y="175617"/>
            <a:ext cx="1423025" cy="400110"/>
          </a:xfrm>
          <a:prstGeom prst="rect">
            <a:avLst/>
          </a:prstGeom>
          <a:solidFill>
            <a:schemeClr val="bg1"/>
          </a:solidFill>
        </p:spPr>
        <p:txBody>
          <a:bodyPr wrap="square" rtlCol="0">
            <a:spAutoFit/>
          </a:bodyPr>
          <a:lstStyle/>
          <a:p>
            <a:pPr algn="ctr"/>
            <a:r>
              <a:rPr lang="zh-CN" altLang="en-US" sz="2000" spc="300" dirty="0">
                <a:solidFill>
                  <a:srgbClr val="0174AB"/>
                </a:solidFill>
                <a:latin typeface="微软雅黑" panose="020B0503020204020204" pitchFamily="34" charset="-122"/>
                <a:ea typeface="微软雅黑" panose="020B0503020204020204" pitchFamily="34" charset="-122"/>
              </a:rPr>
              <a:t>研究</a:t>
            </a:r>
            <a:r>
              <a:rPr lang="zh-CN" altLang="en-US" sz="2000" spc="300" dirty="0" smtClean="0">
                <a:solidFill>
                  <a:srgbClr val="0174AB"/>
                </a:solidFill>
                <a:latin typeface="微软雅黑" panose="020B0503020204020204" pitchFamily="34" charset="-122"/>
                <a:ea typeface="微软雅黑" panose="020B0503020204020204" pitchFamily="34" charset="-122"/>
              </a:rPr>
              <a:t>内容</a:t>
            </a:r>
            <a:endParaRPr lang="zh-CN" altLang="en-US" sz="2000" spc="300" dirty="0">
              <a:solidFill>
                <a:srgbClr val="0174AB"/>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5360450" y="175617"/>
            <a:ext cx="1444344"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研究计划</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24" name="燕尾形 23"/>
          <p:cNvSpPr/>
          <p:nvPr/>
        </p:nvSpPr>
        <p:spPr>
          <a:xfrm>
            <a:off x="513648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5" name="燕尾形 24"/>
          <p:cNvSpPr/>
          <p:nvPr/>
        </p:nvSpPr>
        <p:spPr>
          <a:xfrm>
            <a:off x="336437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6" name="燕尾形 25"/>
          <p:cNvSpPr/>
          <p:nvPr/>
        </p:nvSpPr>
        <p:spPr>
          <a:xfrm>
            <a:off x="1552043" y="302394"/>
            <a:ext cx="98851" cy="14655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9" name="文本框 28"/>
          <p:cNvSpPr txBox="1"/>
          <p:nvPr/>
        </p:nvSpPr>
        <p:spPr>
          <a:xfrm>
            <a:off x="56536" y="175617"/>
            <a:ext cx="1370391" cy="400110"/>
          </a:xfrm>
          <a:prstGeom prst="rect">
            <a:avLst/>
          </a:prstGeom>
          <a:noFill/>
        </p:spPr>
        <p:txBody>
          <a:bodyPr wrap="square" rtlCol="0">
            <a:spAutoFit/>
          </a:bodyPr>
          <a:lstStyle/>
          <a:p>
            <a:r>
              <a:rPr lang="zh-CN" altLang="en-US" sz="2000" spc="300" dirty="0" smtClean="0">
                <a:solidFill>
                  <a:schemeClr val="bg1"/>
                </a:solidFill>
                <a:latin typeface="微软雅黑" panose="020B0503020204020204" pitchFamily="34" charset="-122"/>
                <a:ea typeface="微软雅黑" panose="020B0503020204020204" pitchFamily="34" charset="-122"/>
              </a:rPr>
              <a:t>研究背景</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a:off x="-2910" y="890698"/>
            <a:ext cx="3591247" cy="430879"/>
            <a:chOff x="484627" y="933159"/>
            <a:chExt cx="3591247" cy="430879"/>
          </a:xfrm>
        </p:grpSpPr>
        <p:sp>
          <p:nvSpPr>
            <p:cNvPr id="28" name="矩形 27"/>
            <p:cNvSpPr/>
            <p:nvPr/>
          </p:nvSpPr>
          <p:spPr>
            <a:xfrm>
              <a:off x="484627" y="933159"/>
              <a:ext cx="3591247" cy="430879"/>
            </a:xfrm>
            <a:prstGeom prst="rect">
              <a:avLst/>
            </a:prstGeom>
          </p:spPr>
          <p:txBody>
            <a:bodyPr wrap="square" lIns="91431" tIns="45716" rIns="91431" bIns="45716">
              <a:spAutoFit/>
            </a:bodyPr>
            <a:lstStyle/>
            <a:p>
              <a:r>
                <a:rPr lang="zh-CN" altLang="en-US" sz="2200" b="1" dirty="0">
                  <a:solidFill>
                    <a:schemeClr val="tx1">
                      <a:lumMod val="65000"/>
                      <a:lumOff val="35000"/>
                    </a:schemeClr>
                  </a:solidFill>
                  <a:latin typeface="微软雅黑" pitchFamily="34" charset="-122"/>
                  <a:ea typeface="微软雅黑" pitchFamily="34" charset="-122"/>
                </a:rPr>
                <a:t>大众贡献的审阅类型识别</a:t>
              </a:r>
              <a:endParaRPr lang="en-US" altLang="zh-CN" sz="2200" b="1" dirty="0">
                <a:solidFill>
                  <a:schemeClr val="tx1">
                    <a:lumMod val="65000"/>
                    <a:lumOff val="35000"/>
                  </a:schemeClr>
                </a:solidFill>
                <a:latin typeface="微软雅黑" pitchFamily="34" charset="-122"/>
                <a:ea typeface="微软雅黑" pitchFamily="34" charset="-122"/>
              </a:endParaRPr>
            </a:p>
          </p:txBody>
        </p:sp>
        <p:cxnSp>
          <p:nvCxnSpPr>
            <p:cNvPr id="30" name="直接连接符 29"/>
            <p:cNvCxnSpPr/>
            <p:nvPr/>
          </p:nvCxnSpPr>
          <p:spPr>
            <a:xfrm>
              <a:off x="499867" y="1009359"/>
              <a:ext cx="0" cy="297125"/>
            </a:xfrm>
            <a:prstGeom prst="line">
              <a:avLst/>
            </a:prstGeom>
            <a:ln w="28575">
              <a:solidFill>
                <a:srgbClr val="E74E3E"/>
              </a:solidFill>
            </a:ln>
          </p:spPr>
          <p:style>
            <a:lnRef idx="1">
              <a:schemeClr val="accent1"/>
            </a:lnRef>
            <a:fillRef idx="0">
              <a:schemeClr val="accent1"/>
            </a:fillRef>
            <a:effectRef idx="0">
              <a:schemeClr val="accent1"/>
            </a:effectRef>
            <a:fontRef idx="minor">
              <a:schemeClr val="tx1"/>
            </a:fontRef>
          </p:style>
        </p:cxnSp>
      </p:grpSp>
      <p:sp>
        <p:nvSpPr>
          <p:cNvPr id="31" name="文本框 30"/>
          <p:cNvSpPr txBox="1"/>
          <p:nvPr/>
        </p:nvSpPr>
        <p:spPr>
          <a:xfrm>
            <a:off x="539978" y="1657275"/>
            <a:ext cx="2215253" cy="400110"/>
          </a:xfrm>
          <a:prstGeom prst="rect">
            <a:avLst/>
          </a:prstGeom>
          <a:solidFill>
            <a:srgbClr val="E74E3E"/>
          </a:solidFill>
        </p:spPr>
        <p:txBody>
          <a:bodyPr wrap="square" rtlCol="0" anchor="ctr">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自动识别评论类型</a:t>
            </a:r>
            <a:endParaRPr lang="zh-CN" altLang="en-US" sz="2000" dirty="0">
              <a:solidFill>
                <a:schemeClr val="bg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9979" y="3908269"/>
            <a:ext cx="8017101" cy="2427025"/>
          </a:xfrm>
          <a:prstGeom prst="rect">
            <a:avLst/>
          </a:prstGeom>
          <a:effectLst>
            <a:outerShdw blurRad="63500" sx="102000" sy="102000" algn="ctr" rotWithShape="0">
              <a:prstClr val="black">
                <a:alpha val="40000"/>
              </a:prstClr>
            </a:outerShdw>
          </a:effectLst>
        </p:spPr>
      </p:pic>
      <p:sp>
        <p:nvSpPr>
          <p:cNvPr id="17" name="任意多边形 16"/>
          <p:cNvSpPr/>
          <p:nvPr/>
        </p:nvSpPr>
        <p:spPr>
          <a:xfrm>
            <a:off x="539979" y="2228378"/>
            <a:ext cx="8604021" cy="1353732"/>
          </a:xfrm>
          <a:custGeom>
            <a:avLst/>
            <a:gdLst>
              <a:gd name="connsiteX0" fmla="*/ 0 w 1991930"/>
              <a:gd name="connsiteY0" fmla="*/ 0 h 1327953"/>
              <a:gd name="connsiteX1" fmla="*/ 1991930 w 1991930"/>
              <a:gd name="connsiteY1" fmla="*/ 0 h 1327953"/>
              <a:gd name="connsiteX2" fmla="*/ 1991930 w 1991930"/>
              <a:gd name="connsiteY2" fmla="*/ 1327953 h 1327953"/>
              <a:gd name="connsiteX3" fmla="*/ 0 w 1991930"/>
              <a:gd name="connsiteY3" fmla="*/ 1327953 h 1327953"/>
              <a:gd name="connsiteX4" fmla="*/ 0 w 1991930"/>
              <a:gd name="connsiteY4" fmla="*/ 0 h 1327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1930" h="1327953">
                <a:moveTo>
                  <a:pt x="0" y="0"/>
                </a:moveTo>
                <a:lnTo>
                  <a:pt x="1991930" y="0"/>
                </a:lnTo>
                <a:lnTo>
                  <a:pt x="1991930" y="1327953"/>
                </a:lnTo>
                <a:lnTo>
                  <a:pt x="0" y="13279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342900" indent="-342900">
              <a:lnSpc>
                <a:spcPct val="150000"/>
              </a:lnSpc>
              <a:spcBef>
                <a:spcPct val="20000"/>
              </a:spcBef>
              <a:spcAft>
                <a:spcPct val="15000"/>
              </a:spcAft>
              <a:buClr>
                <a:schemeClr val="tx1"/>
              </a:buClr>
              <a:buSzPct val="70000"/>
              <a:buFont typeface="Wingdings" panose="05000000000000000000" pitchFamily="2" charset="2"/>
              <a:buChar char="n"/>
            </a:pPr>
            <a:r>
              <a:rPr lang="zh-CN" altLang="en-US" dirty="0" smtClean="0">
                <a:solidFill>
                  <a:schemeClr val="tx1"/>
                </a:solidFill>
                <a:latin typeface="微软雅黑" pitchFamily="34" charset="-122"/>
                <a:ea typeface="微软雅黑" pitchFamily="34" charset="-122"/>
              </a:rPr>
              <a:t>短文本；规则性强</a:t>
            </a:r>
            <a:endParaRPr lang="en-US" altLang="zh-CN" dirty="0" smtClean="0">
              <a:solidFill>
                <a:schemeClr val="tx1"/>
              </a:solidFill>
              <a:latin typeface="微软雅黑" pitchFamily="34" charset="-122"/>
              <a:ea typeface="微软雅黑" pitchFamily="34" charset="-122"/>
            </a:endParaRPr>
          </a:p>
          <a:p>
            <a:pPr marL="342900" indent="-342900">
              <a:lnSpc>
                <a:spcPct val="150000"/>
              </a:lnSpc>
              <a:spcBef>
                <a:spcPct val="20000"/>
              </a:spcBef>
              <a:spcAft>
                <a:spcPct val="15000"/>
              </a:spcAft>
              <a:buClr>
                <a:schemeClr val="tx1"/>
              </a:buClr>
              <a:buSzPct val="70000"/>
              <a:buFont typeface="Wingdings" panose="05000000000000000000" pitchFamily="2" charset="2"/>
              <a:buChar char="ü"/>
            </a:pPr>
            <a:r>
              <a:rPr lang="zh-CN" altLang="en-US" dirty="0" smtClean="0">
                <a:solidFill>
                  <a:schemeClr val="tx1"/>
                </a:solidFill>
                <a:latin typeface="微软雅黑" pitchFamily="34" charset="-122"/>
                <a:ea typeface="微软雅黑" pitchFamily="34" charset="-122"/>
              </a:rPr>
              <a:t>已完成：</a:t>
            </a:r>
            <a:r>
              <a:rPr lang="en-US" altLang="zh-CN" dirty="0" smtClean="0">
                <a:solidFill>
                  <a:schemeClr val="tx1"/>
                </a:solidFill>
                <a:latin typeface="微软雅黑" pitchFamily="34" charset="-122"/>
                <a:ea typeface="微软雅黑" pitchFamily="34" charset="-122"/>
              </a:rPr>
              <a:t>0.78/Rails, 0.82/Elasticsearch, 0.75/Angular.js (F-m)</a:t>
            </a:r>
          </a:p>
          <a:p>
            <a:pPr marL="342900" indent="-342900">
              <a:lnSpc>
                <a:spcPct val="150000"/>
              </a:lnSpc>
              <a:spcBef>
                <a:spcPct val="20000"/>
              </a:spcBef>
              <a:spcAft>
                <a:spcPct val="15000"/>
              </a:spcAft>
              <a:buClr>
                <a:schemeClr val="tx1"/>
              </a:buClr>
              <a:buSzPct val="70000"/>
              <a:buFont typeface="微软雅黑" panose="020B0503020204020204" pitchFamily="34" charset="-122"/>
              <a:buChar char="☆"/>
            </a:pPr>
            <a:r>
              <a:rPr lang="zh-CN" altLang="en-US" dirty="0" smtClean="0">
                <a:solidFill>
                  <a:schemeClr val="tx1"/>
                </a:solidFill>
                <a:latin typeface="微软雅黑" pitchFamily="34" charset="-122"/>
                <a:ea typeface="微软雅黑" pitchFamily="34" charset="-122"/>
              </a:rPr>
              <a:t>待解决：扩展训练数据；模型优化；情感分析 </a:t>
            </a:r>
            <a:endParaRPr lang="en-US" altLang="zh-CN" dirty="0" smtClean="0">
              <a:solidFill>
                <a:schemeClr val="tx1"/>
              </a:solidFill>
              <a:latin typeface="微软雅黑" pitchFamily="34" charset="-122"/>
              <a:ea typeface="微软雅黑" pitchFamily="34" charset="-122"/>
            </a:endParaRPr>
          </a:p>
        </p:txBody>
      </p:sp>
      <p:sp>
        <p:nvSpPr>
          <p:cNvPr id="5" name="灯片编号占位符 4"/>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pPr/>
              <a:t>24</a:t>
            </a:fld>
            <a:endParaRPr lang="zh-HK" altLang="en-US">
              <a:solidFill>
                <a:prstClr val="black">
                  <a:tint val="75000"/>
                </a:prstClr>
              </a:solidFill>
            </a:endParaRPr>
          </a:p>
        </p:txBody>
      </p:sp>
      <p:sp>
        <p:nvSpPr>
          <p:cNvPr id="32" name="矩形 31"/>
          <p:cNvSpPr/>
          <p:nvPr/>
        </p:nvSpPr>
        <p:spPr>
          <a:xfrm>
            <a:off x="3862356" y="2228378"/>
            <a:ext cx="2745952" cy="369332"/>
          </a:xfrm>
          <a:prstGeom prst="rect">
            <a:avLst/>
          </a:prstGeom>
        </p:spPr>
        <p:txBody>
          <a:bodyPr wrap="square">
            <a:spAutoFit/>
          </a:bodyPr>
          <a:lstStyle/>
          <a:p>
            <a:pPr>
              <a:lnSpc>
                <a:spcPct val="90000"/>
              </a:lnSpc>
              <a:spcBef>
                <a:spcPct val="20000"/>
              </a:spcBef>
              <a:spcAft>
                <a:spcPct val="15000"/>
              </a:spcAft>
              <a:buClr>
                <a:srgbClr val="CC9900"/>
              </a:buClr>
              <a:buSzPct val="70000"/>
            </a:pPr>
            <a:r>
              <a:rPr lang="zh-CN" altLang="en-US" sz="2000" dirty="0">
                <a:latin typeface="微软雅黑" pitchFamily="34" charset="-122"/>
                <a:ea typeface="微软雅黑" pitchFamily="34" charset="-122"/>
              </a:rPr>
              <a:t>多阶段的混合分类方法</a:t>
            </a:r>
            <a:endParaRPr lang="en-US" altLang="zh-CN" sz="2000" dirty="0">
              <a:latin typeface="微软雅黑" pitchFamily="34" charset="-122"/>
              <a:ea typeface="微软雅黑" pitchFamily="34" charset="-122"/>
            </a:endParaRPr>
          </a:p>
        </p:txBody>
      </p:sp>
      <p:sp>
        <p:nvSpPr>
          <p:cNvPr id="33" name="右箭头 32"/>
          <p:cNvSpPr/>
          <p:nvPr/>
        </p:nvSpPr>
        <p:spPr>
          <a:xfrm>
            <a:off x="3054256" y="2297799"/>
            <a:ext cx="511320" cy="212917"/>
          </a:xfrm>
          <a:prstGeom prst="rightArrow">
            <a:avLst/>
          </a:prstGeom>
          <a:solidFill>
            <a:srgbClr val="E74E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13587679"/>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wipe(left)">
                                      <p:cBhvr>
                                        <p:cTn id="7" dur="500"/>
                                        <p:tgtEl>
                                          <p:spTgt spid="1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wipe(left)">
                                      <p:cBhvr>
                                        <p:cTn id="12" dur="500"/>
                                        <p:tgtEl>
                                          <p:spTgt spid="33"/>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wipe(left)">
                                      <p:cBhvr>
                                        <p:cTn id="15" dur="500"/>
                                        <p:tgtEl>
                                          <p:spTgt spid="32"/>
                                        </p:tgtEl>
                                      </p:cBhvr>
                                    </p:animEffect>
                                  </p:childTnLst>
                                </p:cTn>
                              </p:par>
                            </p:childTnLst>
                          </p:cTn>
                        </p:par>
                        <p:par>
                          <p:cTn id="16" fill="hold">
                            <p:stCondLst>
                              <p:cond delay="500"/>
                            </p:stCondLst>
                            <p:childTnLst>
                              <p:par>
                                <p:cTn id="17" presetID="22" presetClass="entr" presetSubtype="8"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5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17">
                                            <p:txEl>
                                              <p:pRg st="1" end="1"/>
                                            </p:txEl>
                                          </p:spTgt>
                                        </p:tgtEl>
                                        <p:attrNameLst>
                                          <p:attrName>style.visibility</p:attrName>
                                        </p:attrNameLst>
                                      </p:cBhvr>
                                      <p:to>
                                        <p:strVal val="visible"/>
                                      </p:to>
                                    </p:set>
                                    <p:animEffect transition="in" filter="wipe(left)">
                                      <p:cBhvr>
                                        <p:cTn id="24" dur="500"/>
                                        <p:tgtEl>
                                          <p:spTgt spid="17">
                                            <p:txEl>
                                              <p:pRg st="1" end="1"/>
                                            </p:txEl>
                                          </p:spTgt>
                                        </p:tgtEl>
                                      </p:cBhvr>
                                    </p:animEffect>
                                  </p:childTnLst>
                                </p:cTn>
                              </p:par>
                            </p:childTnLst>
                          </p:cTn>
                        </p:par>
                        <p:par>
                          <p:cTn id="25" fill="hold">
                            <p:stCondLst>
                              <p:cond delay="500"/>
                            </p:stCondLst>
                            <p:childTnLst>
                              <p:par>
                                <p:cTn id="26" presetID="22" presetClass="entr" presetSubtype="8" fill="hold" grpId="0" nodeType="afterEffect">
                                  <p:stCondLst>
                                    <p:cond delay="0"/>
                                  </p:stCondLst>
                                  <p:childTnLst>
                                    <p:set>
                                      <p:cBhvr>
                                        <p:cTn id="27" dur="1" fill="hold">
                                          <p:stCondLst>
                                            <p:cond delay="0"/>
                                          </p:stCondLst>
                                        </p:cTn>
                                        <p:tgtEl>
                                          <p:spTgt spid="17">
                                            <p:txEl>
                                              <p:pRg st="2" end="2"/>
                                            </p:txEl>
                                          </p:spTgt>
                                        </p:tgtEl>
                                        <p:attrNameLst>
                                          <p:attrName>style.visibility</p:attrName>
                                        </p:attrNameLst>
                                      </p:cBhvr>
                                      <p:to>
                                        <p:strVal val="visible"/>
                                      </p:to>
                                    </p:set>
                                    <p:animEffect transition="in" filter="wipe(left)">
                                      <p:cBhvr>
                                        <p:cTn id="28" dur="500"/>
                                        <p:tgtEl>
                                          <p:spTgt spid="1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uiExpand="1" build="p"/>
      <p:bldP spid="32" grpId="0"/>
      <p:bldP spid="3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 name="文本框 43"/>
          <p:cNvSpPr txBox="1"/>
          <p:nvPr/>
        </p:nvSpPr>
        <p:spPr>
          <a:xfrm>
            <a:off x="6762923"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论文总结</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19" name="矩形 18"/>
          <p:cNvSpPr/>
          <p:nvPr/>
        </p:nvSpPr>
        <p:spPr>
          <a:xfrm>
            <a:off x="0" y="-5822"/>
            <a:ext cx="9159240" cy="707886"/>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sz="2400">
              <a:solidFill>
                <a:schemeClr val="bg1"/>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7071361" y="0"/>
            <a:ext cx="2072640" cy="707886"/>
          </a:xfrm>
          <a:prstGeom prst="rect">
            <a:avLst/>
          </a:prstGeom>
          <a:noFill/>
        </p:spPr>
        <p:txBody>
          <a:bodyPr wrap="square" rtlCol="0">
            <a:spAutoFit/>
          </a:bodyPr>
          <a:lstStyle/>
          <a:p>
            <a:r>
              <a:rPr lang="en-US" altLang="zh-HK" sz="4000" b="1" spc="300" dirty="0" smtClean="0">
                <a:solidFill>
                  <a:schemeClr val="bg1"/>
                </a:solidFill>
                <a:latin typeface="Bradley Hand ITC" panose="03070402050302030203" pitchFamily="66" charset="0"/>
                <a:ea typeface="微软雅黑" panose="020B0503020204020204" pitchFamily="34" charset="-122"/>
              </a:rPr>
              <a:t>Trustie</a:t>
            </a:r>
            <a:endParaRPr lang="zh-HK" altLang="en-US" sz="4000" b="1" spc="300" dirty="0">
              <a:solidFill>
                <a:schemeClr val="bg1"/>
              </a:solidFill>
              <a:latin typeface="Bradley Hand ITC" panose="03070402050302030203" pitchFamily="66" charset="0"/>
              <a:ea typeface="微软雅黑" panose="020B0503020204020204" pitchFamily="34" charset="-122"/>
            </a:endParaRPr>
          </a:p>
        </p:txBody>
      </p:sp>
      <p:sp>
        <p:nvSpPr>
          <p:cNvPr id="21" name="文本框 20"/>
          <p:cNvSpPr txBox="1"/>
          <p:nvPr/>
        </p:nvSpPr>
        <p:spPr>
          <a:xfrm>
            <a:off x="1776011" y="175617"/>
            <a:ext cx="1364394" cy="400110"/>
          </a:xfrm>
          <a:prstGeom prst="rect">
            <a:avLst/>
          </a:prstGeom>
          <a:noFill/>
          <a:ln>
            <a:noFill/>
          </a:ln>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相关工作</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3588338" y="175617"/>
            <a:ext cx="1423025" cy="400110"/>
          </a:xfrm>
          <a:prstGeom prst="rect">
            <a:avLst/>
          </a:prstGeom>
          <a:solidFill>
            <a:schemeClr val="bg1"/>
          </a:solidFill>
        </p:spPr>
        <p:txBody>
          <a:bodyPr wrap="square" rtlCol="0">
            <a:spAutoFit/>
          </a:bodyPr>
          <a:lstStyle/>
          <a:p>
            <a:pPr algn="ctr"/>
            <a:r>
              <a:rPr lang="zh-CN" altLang="en-US" sz="2000" spc="300" dirty="0">
                <a:solidFill>
                  <a:srgbClr val="0174AB"/>
                </a:solidFill>
                <a:latin typeface="微软雅黑" panose="020B0503020204020204" pitchFamily="34" charset="-122"/>
                <a:ea typeface="微软雅黑" panose="020B0503020204020204" pitchFamily="34" charset="-122"/>
              </a:rPr>
              <a:t>研究</a:t>
            </a:r>
            <a:r>
              <a:rPr lang="zh-CN" altLang="en-US" sz="2000" spc="300" dirty="0" smtClean="0">
                <a:solidFill>
                  <a:srgbClr val="0174AB"/>
                </a:solidFill>
                <a:latin typeface="微软雅黑" panose="020B0503020204020204" pitchFamily="34" charset="-122"/>
                <a:ea typeface="微软雅黑" panose="020B0503020204020204" pitchFamily="34" charset="-122"/>
              </a:rPr>
              <a:t>内容</a:t>
            </a:r>
            <a:endParaRPr lang="zh-CN" altLang="en-US" sz="2000" spc="300" dirty="0">
              <a:solidFill>
                <a:srgbClr val="0174AB"/>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5360450" y="175617"/>
            <a:ext cx="1444344"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研究计划</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24" name="燕尾形 23"/>
          <p:cNvSpPr/>
          <p:nvPr/>
        </p:nvSpPr>
        <p:spPr>
          <a:xfrm>
            <a:off x="513648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5" name="燕尾形 24"/>
          <p:cNvSpPr/>
          <p:nvPr/>
        </p:nvSpPr>
        <p:spPr>
          <a:xfrm>
            <a:off x="336437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6" name="燕尾形 25"/>
          <p:cNvSpPr/>
          <p:nvPr/>
        </p:nvSpPr>
        <p:spPr>
          <a:xfrm>
            <a:off x="1552043" y="302394"/>
            <a:ext cx="98851" cy="14655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9" name="文本框 28"/>
          <p:cNvSpPr txBox="1"/>
          <p:nvPr/>
        </p:nvSpPr>
        <p:spPr>
          <a:xfrm>
            <a:off x="56536" y="175617"/>
            <a:ext cx="1370391" cy="400110"/>
          </a:xfrm>
          <a:prstGeom prst="rect">
            <a:avLst/>
          </a:prstGeom>
          <a:noFill/>
        </p:spPr>
        <p:txBody>
          <a:bodyPr wrap="square" rtlCol="0">
            <a:spAutoFit/>
          </a:bodyPr>
          <a:lstStyle/>
          <a:p>
            <a:r>
              <a:rPr lang="zh-CN" altLang="en-US" sz="2000" spc="300" dirty="0" smtClean="0">
                <a:solidFill>
                  <a:schemeClr val="bg1"/>
                </a:solidFill>
                <a:latin typeface="微软雅黑" panose="020B0503020204020204" pitchFamily="34" charset="-122"/>
                <a:ea typeface="微软雅黑" panose="020B0503020204020204" pitchFamily="34" charset="-122"/>
              </a:rPr>
              <a:t>研究背景</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a:off x="-2909" y="890698"/>
            <a:ext cx="2347964" cy="430879"/>
            <a:chOff x="484628" y="933159"/>
            <a:chExt cx="2347964" cy="430879"/>
          </a:xfrm>
        </p:grpSpPr>
        <p:sp>
          <p:nvSpPr>
            <p:cNvPr id="28" name="矩形 27"/>
            <p:cNvSpPr/>
            <p:nvPr/>
          </p:nvSpPr>
          <p:spPr>
            <a:xfrm>
              <a:off x="484628" y="933159"/>
              <a:ext cx="2347964" cy="430879"/>
            </a:xfrm>
            <a:prstGeom prst="rect">
              <a:avLst/>
            </a:prstGeom>
          </p:spPr>
          <p:txBody>
            <a:bodyPr wrap="square" lIns="91431" tIns="45716" rIns="91431" bIns="45716">
              <a:spAutoFit/>
            </a:bodyPr>
            <a:lstStyle/>
            <a:p>
              <a:r>
                <a:rPr lang="zh-CN" altLang="en-US" sz="2200" b="1" dirty="0" smtClean="0">
                  <a:solidFill>
                    <a:schemeClr val="tx1">
                      <a:lumMod val="65000"/>
                      <a:lumOff val="35000"/>
                    </a:schemeClr>
                  </a:solidFill>
                  <a:latin typeface="微软雅黑" pitchFamily="34" charset="-122"/>
                  <a:ea typeface="微软雅黑" pitchFamily="34" charset="-122"/>
                </a:rPr>
                <a:t>预期创新点</a:t>
              </a:r>
              <a:endParaRPr lang="en-US" altLang="zh-CN" sz="2200" b="1" dirty="0">
                <a:solidFill>
                  <a:schemeClr val="tx1">
                    <a:lumMod val="65000"/>
                    <a:lumOff val="35000"/>
                  </a:schemeClr>
                </a:solidFill>
                <a:latin typeface="微软雅黑" pitchFamily="34" charset="-122"/>
                <a:ea typeface="微软雅黑" pitchFamily="34" charset="-122"/>
              </a:endParaRPr>
            </a:p>
          </p:txBody>
        </p:sp>
        <p:cxnSp>
          <p:nvCxnSpPr>
            <p:cNvPr id="30" name="直接连接符 29"/>
            <p:cNvCxnSpPr/>
            <p:nvPr/>
          </p:nvCxnSpPr>
          <p:spPr>
            <a:xfrm>
              <a:off x="499867" y="1009359"/>
              <a:ext cx="0" cy="297125"/>
            </a:xfrm>
            <a:prstGeom prst="line">
              <a:avLst/>
            </a:prstGeom>
            <a:ln w="28575">
              <a:solidFill>
                <a:srgbClr val="E74E3E"/>
              </a:solidFill>
            </a:ln>
          </p:spPr>
          <p:style>
            <a:lnRef idx="1">
              <a:schemeClr val="accent1"/>
            </a:lnRef>
            <a:fillRef idx="0">
              <a:schemeClr val="accent1"/>
            </a:fillRef>
            <a:effectRef idx="0">
              <a:schemeClr val="accent1"/>
            </a:effectRef>
            <a:fontRef idx="minor">
              <a:schemeClr val="tx1"/>
            </a:fontRef>
          </p:style>
        </p:cxnSp>
      </p:grpSp>
      <p:sp>
        <p:nvSpPr>
          <p:cNvPr id="15" name="Oval 22"/>
          <p:cNvSpPr>
            <a:spLocks noChangeArrowheads="1"/>
          </p:cNvSpPr>
          <p:nvPr/>
        </p:nvSpPr>
        <p:spPr bwMode="auto">
          <a:xfrm>
            <a:off x="3943193" y="2194357"/>
            <a:ext cx="1118419" cy="1078424"/>
          </a:xfrm>
          <a:prstGeom prst="ellipse">
            <a:avLst/>
          </a:prstGeom>
          <a:solidFill>
            <a:srgbClr val="E74E3E"/>
          </a:solidFill>
          <a:ln>
            <a:noFill/>
          </a:ln>
        </p:spPr>
        <p:txBody>
          <a:bodyPr vert="horz" wrap="square" lIns="75493" tIns="37746" rIns="75493" bIns="37746" numCol="1" anchor="ctr" anchorCtr="0" compatLnSpc="1">
            <a:prstTxWarp prst="textNoShape">
              <a:avLst/>
            </a:prstTxWarp>
          </a:bodyPr>
          <a:lstStyle/>
          <a:p>
            <a:pPr algn="ctr"/>
            <a:r>
              <a:rPr lang="zh-CN" altLang="en-US" sz="2400" b="1" dirty="0" smtClean="0">
                <a:solidFill>
                  <a:schemeClr val="bg1"/>
                </a:solidFill>
                <a:latin typeface="微软雅黑" pitchFamily="34" charset="-122"/>
                <a:ea typeface="微软雅黑" pitchFamily="34" charset="-122"/>
              </a:rPr>
              <a:t>创新</a:t>
            </a:r>
            <a:endParaRPr lang="zh-CN" altLang="en-US" sz="2400" b="1" baseline="-3000" dirty="0">
              <a:solidFill>
                <a:schemeClr val="bg1"/>
              </a:solidFill>
              <a:latin typeface="微软雅黑" pitchFamily="34" charset="-122"/>
              <a:ea typeface="微软雅黑" pitchFamily="34" charset="-122"/>
            </a:endParaRPr>
          </a:p>
        </p:txBody>
      </p:sp>
      <p:sp>
        <p:nvSpPr>
          <p:cNvPr id="16" name="Line 23"/>
          <p:cNvSpPr>
            <a:spLocks noChangeShapeType="1"/>
          </p:cNvSpPr>
          <p:nvPr/>
        </p:nvSpPr>
        <p:spPr bwMode="auto">
          <a:xfrm flipH="1">
            <a:off x="936086" y="2752998"/>
            <a:ext cx="2438711" cy="0"/>
          </a:xfrm>
          <a:prstGeom prst="line">
            <a:avLst/>
          </a:prstGeom>
          <a:noFill/>
          <a:ln w="5" cap="flat">
            <a:solidFill>
              <a:srgbClr val="333333"/>
            </a:solidFill>
            <a:prstDash val="dash"/>
            <a:miter lim="800000"/>
            <a:headEnd type="none" w="med" len="med"/>
            <a:tailEnd type="arrow" w="med" len="med"/>
          </a:ln>
          <a:extLst>
            <a:ext uri="{909E8E84-426E-40DD-AFC4-6F175D3DCCD1}">
              <a14:hiddenFill xmlns:a14="http://schemas.microsoft.com/office/drawing/2010/main">
                <a:noFill/>
              </a14:hiddenFill>
            </a:ext>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7" name="Freeform 24"/>
          <p:cNvSpPr>
            <a:spLocks noEditPoints="1"/>
          </p:cNvSpPr>
          <p:nvPr/>
        </p:nvSpPr>
        <p:spPr bwMode="auto">
          <a:xfrm>
            <a:off x="3143288" y="2574985"/>
            <a:ext cx="283031" cy="303051"/>
          </a:xfrm>
          <a:custGeom>
            <a:avLst/>
            <a:gdLst>
              <a:gd name="T0" fmla="*/ 23 w 47"/>
              <a:gd name="T1" fmla="*/ 0 h 47"/>
              <a:gd name="T2" fmla="*/ 47 w 47"/>
              <a:gd name="T3" fmla="*/ 24 h 47"/>
              <a:gd name="T4" fmla="*/ 23 w 47"/>
              <a:gd name="T5" fmla="*/ 47 h 47"/>
              <a:gd name="T6" fmla="*/ 0 w 47"/>
              <a:gd name="T7" fmla="*/ 24 h 47"/>
              <a:gd name="T8" fmla="*/ 23 w 47"/>
              <a:gd name="T9" fmla="*/ 0 h 47"/>
              <a:gd name="T10" fmla="*/ 23 w 47"/>
              <a:gd name="T11" fmla="*/ 15 h 47"/>
              <a:gd name="T12" fmla="*/ 15 w 47"/>
              <a:gd name="T13" fmla="*/ 24 h 47"/>
              <a:gd name="T14" fmla="*/ 23 w 47"/>
              <a:gd name="T15" fmla="*/ 32 h 47"/>
              <a:gd name="T16" fmla="*/ 32 w 47"/>
              <a:gd name="T17" fmla="*/ 24 h 47"/>
              <a:gd name="T18" fmla="*/ 23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36" y="0"/>
                  <a:pt x="47" y="11"/>
                  <a:pt x="47" y="24"/>
                </a:cubicBezTo>
                <a:cubicBezTo>
                  <a:pt x="47" y="37"/>
                  <a:pt x="36" y="47"/>
                  <a:pt x="23" y="47"/>
                </a:cubicBezTo>
                <a:cubicBezTo>
                  <a:pt x="10" y="47"/>
                  <a:pt x="0" y="37"/>
                  <a:pt x="0" y="24"/>
                </a:cubicBezTo>
                <a:cubicBezTo>
                  <a:pt x="0" y="11"/>
                  <a:pt x="10" y="0"/>
                  <a:pt x="23" y="0"/>
                </a:cubicBezTo>
                <a:close/>
                <a:moveTo>
                  <a:pt x="23" y="15"/>
                </a:moveTo>
                <a:cubicBezTo>
                  <a:pt x="19" y="15"/>
                  <a:pt x="15" y="19"/>
                  <a:pt x="15" y="24"/>
                </a:cubicBezTo>
                <a:cubicBezTo>
                  <a:pt x="15" y="28"/>
                  <a:pt x="19" y="32"/>
                  <a:pt x="23" y="32"/>
                </a:cubicBezTo>
                <a:cubicBezTo>
                  <a:pt x="28" y="32"/>
                  <a:pt x="32" y="28"/>
                  <a:pt x="32" y="24"/>
                </a:cubicBezTo>
                <a:cubicBezTo>
                  <a:pt x="32" y="19"/>
                  <a:pt x="28" y="15"/>
                  <a:pt x="23" y="15"/>
                </a:cubicBezTo>
                <a:close/>
              </a:path>
            </a:pathLst>
          </a:custGeom>
          <a:solidFill>
            <a:srgbClr val="333333"/>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8" name="Freeform 25"/>
          <p:cNvSpPr>
            <a:spLocks noEditPoints="1"/>
          </p:cNvSpPr>
          <p:nvPr/>
        </p:nvSpPr>
        <p:spPr bwMode="auto">
          <a:xfrm>
            <a:off x="2283453" y="2574985"/>
            <a:ext cx="285581" cy="303051"/>
          </a:xfrm>
          <a:custGeom>
            <a:avLst/>
            <a:gdLst>
              <a:gd name="T0" fmla="*/ 24 w 47"/>
              <a:gd name="T1" fmla="*/ 0 h 47"/>
              <a:gd name="T2" fmla="*/ 47 w 47"/>
              <a:gd name="T3" fmla="*/ 24 h 47"/>
              <a:gd name="T4" fmla="*/ 24 w 47"/>
              <a:gd name="T5" fmla="*/ 47 h 47"/>
              <a:gd name="T6" fmla="*/ 0 w 47"/>
              <a:gd name="T7" fmla="*/ 24 h 47"/>
              <a:gd name="T8" fmla="*/ 24 w 47"/>
              <a:gd name="T9" fmla="*/ 0 h 47"/>
              <a:gd name="T10" fmla="*/ 24 w 47"/>
              <a:gd name="T11" fmla="*/ 15 h 47"/>
              <a:gd name="T12" fmla="*/ 15 w 47"/>
              <a:gd name="T13" fmla="*/ 24 h 47"/>
              <a:gd name="T14" fmla="*/ 24 w 47"/>
              <a:gd name="T15" fmla="*/ 32 h 47"/>
              <a:gd name="T16" fmla="*/ 32 w 47"/>
              <a:gd name="T17" fmla="*/ 24 h 47"/>
              <a:gd name="T18" fmla="*/ 24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37" y="0"/>
                  <a:pt x="47" y="11"/>
                  <a:pt x="47" y="24"/>
                </a:cubicBezTo>
                <a:cubicBezTo>
                  <a:pt x="47"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8" y="32"/>
                  <a:pt x="32" y="28"/>
                  <a:pt x="32" y="24"/>
                </a:cubicBezTo>
                <a:cubicBezTo>
                  <a:pt x="32" y="19"/>
                  <a:pt x="28" y="15"/>
                  <a:pt x="24" y="15"/>
                </a:cubicBezTo>
                <a:close/>
              </a:path>
            </a:pathLst>
          </a:custGeom>
          <a:solidFill>
            <a:srgbClr val="333333"/>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31" name="Freeform 26"/>
          <p:cNvSpPr>
            <a:spLocks noEditPoints="1"/>
          </p:cNvSpPr>
          <p:nvPr/>
        </p:nvSpPr>
        <p:spPr bwMode="auto">
          <a:xfrm>
            <a:off x="1426927" y="2574985"/>
            <a:ext cx="288130" cy="303051"/>
          </a:xfrm>
          <a:custGeom>
            <a:avLst/>
            <a:gdLst>
              <a:gd name="T0" fmla="*/ 24 w 48"/>
              <a:gd name="T1" fmla="*/ 0 h 47"/>
              <a:gd name="T2" fmla="*/ 48 w 48"/>
              <a:gd name="T3" fmla="*/ 24 h 47"/>
              <a:gd name="T4" fmla="*/ 24 w 48"/>
              <a:gd name="T5" fmla="*/ 47 h 47"/>
              <a:gd name="T6" fmla="*/ 0 w 48"/>
              <a:gd name="T7" fmla="*/ 24 h 47"/>
              <a:gd name="T8" fmla="*/ 24 w 48"/>
              <a:gd name="T9" fmla="*/ 0 h 47"/>
              <a:gd name="T10" fmla="*/ 24 w 48"/>
              <a:gd name="T11" fmla="*/ 15 h 47"/>
              <a:gd name="T12" fmla="*/ 15 w 48"/>
              <a:gd name="T13" fmla="*/ 24 h 47"/>
              <a:gd name="T14" fmla="*/ 24 w 48"/>
              <a:gd name="T15" fmla="*/ 32 h 47"/>
              <a:gd name="T16" fmla="*/ 32 w 48"/>
              <a:gd name="T17" fmla="*/ 24 h 47"/>
              <a:gd name="T18" fmla="*/ 24 w 48"/>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7">
                <a:moveTo>
                  <a:pt x="24" y="0"/>
                </a:moveTo>
                <a:cubicBezTo>
                  <a:pt x="37" y="0"/>
                  <a:pt x="48" y="11"/>
                  <a:pt x="48" y="24"/>
                </a:cubicBezTo>
                <a:cubicBezTo>
                  <a:pt x="48"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9" y="32"/>
                  <a:pt x="32" y="28"/>
                  <a:pt x="32" y="24"/>
                </a:cubicBezTo>
                <a:cubicBezTo>
                  <a:pt x="32" y="19"/>
                  <a:pt x="29" y="15"/>
                  <a:pt x="24" y="15"/>
                </a:cubicBezTo>
                <a:close/>
              </a:path>
            </a:pathLst>
          </a:custGeom>
          <a:solidFill>
            <a:srgbClr val="333333"/>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32" name="Freeform 27"/>
          <p:cNvSpPr>
            <a:spLocks/>
          </p:cNvSpPr>
          <p:nvPr/>
        </p:nvSpPr>
        <p:spPr bwMode="auto">
          <a:xfrm>
            <a:off x="3252420" y="2855192"/>
            <a:ext cx="945459" cy="1075124"/>
          </a:xfrm>
          <a:custGeom>
            <a:avLst/>
            <a:gdLst>
              <a:gd name="T0" fmla="*/ 172 w 223"/>
              <a:gd name="T1" fmla="*/ 172 h 190"/>
              <a:gd name="T2" fmla="*/ 50 w 223"/>
              <a:gd name="T3" fmla="*/ 122 h 190"/>
              <a:gd name="T4" fmla="*/ 0 w 223"/>
              <a:gd name="T5" fmla="*/ 0 h 190"/>
              <a:gd name="T6" fmla="*/ 22 w 223"/>
              <a:gd name="T7" fmla="*/ 0 h 190"/>
              <a:gd name="T8" fmla="*/ 66 w 223"/>
              <a:gd name="T9" fmla="*/ 106 h 190"/>
              <a:gd name="T10" fmla="*/ 172 w 223"/>
              <a:gd name="T11" fmla="*/ 150 h 190"/>
              <a:gd name="T12" fmla="*/ 172 w 223"/>
              <a:gd name="T13" fmla="*/ 132 h 190"/>
              <a:gd name="T14" fmla="*/ 223 w 223"/>
              <a:gd name="T15" fmla="*/ 163 h 190"/>
              <a:gd name="T16" fmla="*/ 172 w 223"/>
              <a:gd name="T17" fmla="*/ 190 h 190"/>
              <a:gd name="T18" fmla="*/ 172 w 223"/>
              <a:gd name="T19" fmla="*/ 17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190">
                <a:moveTo>
                  <a:pt x="172" y="172"/>
                </a:moveTo>
                <a:cubicBezTo>
                  <a:pt x="124" y="172"/>
                  <a:pt x="81" y="153"/>
                  <a:pt x="50" y="122"/>
                </a:cubicBezTo>
                <a:cubicBezTo>
                  <a:pt x="19" y="91"/>
                  <a:pt x="0" y="48"/>
                  <a:pt x="0" y="0"/>
                </a:cubicBezTo>
                <a:cubicBezTo>
                  <a:pt x="22" y="0"/>
                  <a:pt x="22" y="0"/>
                  <a:pt x="22" y="0"/>
                </a:cubicBezTo>
                <a:cubicBezTo>
                  <a:pt x="22" y="41"/>
                  <a:pt x="39" y="79"/>
                  <a:pt x="66" y="106"/>
                </a:cubicBezTo>
                <a:cubicBezTo>
                  <a:pt x="93" y="133"/>
                  <a:pt x="131" y="150"/>
                  <a:pt x="172" y="150"/>
                </a:cubicBezTo>
                <a:cubicBezTo>
                  <a:pt x="172" y="132"/>
                  <a:pt x="172" y="132"/>
                  <a:pt x="172" y="132"/>
                </a:cubicBezTo>
                <a:cubicBezTo>
                  <a:pt x="223" y="163"/>
                  <a:pt x="223" y="163"/>
                  <a:pt x="223" y="163"/>
                </a:cubicBezTo>
                <a:cubicBezTo>
                  <a:pt x="172" y="190"/>
                  <a:pt x="172" y="190"/>
                  <a:pt x="172" y="190"/>
                </a:cubicBezTo>
                <a:lnTo>
                  <a:pt x="172" y="172"/>
                </a:lnTo>
                <a:close/>
              </a:path>
            </a:pathLst>
          </a:custGeom>
          <a:solidFill>
            <a:srgbClr val="333333"/>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33" name="Freeform 28"/>
          <p:cNvSpPr>
            <a:spLocks/>
          </p:cNvSpPr>
          <p:nvPr/>
        </p:nvSpPr>
        <p:spPr bwMode="auto">
          <a:xfrm>
            <a:off x="2369438" y="2855192"/>
            <a:ext cx="1828442" cy="1796831"/>
          </a:xfrm>
          <a:custGeom>
            <a:avLst/>
            <a:gdLst>
              <a:gd name="T0" fmla="*/ 285 w 336"/>
              <a:gd name="T1" fmla="*/ 285 h 303"/>
              <a:gd name="T2" fmla="*/ 84 w 336"/>
              <a:gd name="T3" fmla="*/ 202 h 303"/>
              <a:gd name="T4" fmla="*/ 0 w 336"/>
              <a:gd name="T5" fmla="*/ 0 h 303"/>
              <a:gd name="T6" fmla="*/ 23 w 336"/>
              <a:gd name="T7" fmla="*/ 0 h 303"/>
              <a:gd name="T8" fmla="*/ 100 w 336"/>
              <a:gd name="T9" fmla="*/ 186 h 303"/>
              <a:gd name="T10" fmla="*/ 285 w 336"/>
              <a:gd name="T11" fmla="*/ 262 h 303"/>
              <a:gd name="T12" fmla="*/ 285 w 336"/>
              <a:gd name="T13" fmla="*/ 245 h 303"/>
              <a:gd name="T14" fmla="*/ 336 w 336"/>
              <a:gd name="T15" fmla="*/ 275 h 303"/>
              <a:gd name="T16" fmla="*/ 285 w 336"/>
              <a:gd name="T17" fmla="*/ 303 h 303"/>
              <a:gd name="T18" fmla="*/ 285 w 336"/>
              <a:gd name="T19" fmla="*/ 28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03">
                <a:moveTo>
                  <a:pt x="285" y="285"/>
                </a:moveTo>
                <a:cubicBezTo>
                  <a:pt x="206" y="285"/>
                  <a:pt x="135" y="253"/>
                  <a:pt x="84" y="202"/>
                </a:cubicBezTo>
                <a:cubicBezTo>
                  <a:pt x="32" y="150"/>
                  <a:pt x="0" y="79"/>
                  <a:pt x="0" y="0"/>
                </a:cubicBezTo>
                <a:cubicBezTo>
                  <a:pt x="23" y="0"/>
                  <a:pt x="23" y="0"/>
                  <a:pt x="23" y="0"/>
                </a:cubicBezTo>
                <a:cubicBezTo>
                  <a:pt x="23" y="72"/>
                  <a:pt x="52" y="138"/>
                  <a:pt x="100" y="186"/>
                </a:cubicBezTo>
                <a:cubicBezTo>
                  <a:pt x="147" y="233"/>
                  <a:pt x="213" y="262"/>
                  <a:pt x="285" y="262"/>
                </a:cubicBezTo>
                <a:cubicBezTo>
                  <a:pt x="285" y="245"/>
                  <a:pt x="285" y="245"/>
                  <a:pt x="285" y="245"/>
                </a:cubicBezTo>
                <a:cubicBezTo>
                  <a:pt x="336" y="275"/>
                  <a:pt x="336" y="275"/>
                  <a:pt x="336" y="275"/>
                </a:cubicBezTo>
                <a:cubicBezTo>
                  <a:pt x="285" y="303"/>
                  <a:pt x="285" y="303"/>
                  <a:pt x="285" y="303"/>
                </a:cubicBezTo>
                <a:lnTo>
                  <a:pt x="285" y="285"/>
                </a:lnTo>
                <a:close/>
              </a:path>
            </a:pathLst>
          </a:custGeom>
          <a:solidFill>
            <a:srgbClr val="333333"/>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34" name="Freeform 29"/>
          <p:cNvSpPr>
            <a:spLocks/>
          </p:cNvSpPr>
          <p:nvPr/>
        </p:nvSpPr>
        <p:spPr bwMode="auto">
          <a:xfrm>
            <a:off x="1512910" y="2855192"/>
            <a:ext cx="2684969" cy="2664662"/>
          </a:xfrm>
          <a:custGeom>
            <a:avLst/>
            <a:gdLst>
              <a:gd name="T0" fmla="*/ 395 w 446"/>
              <a:gd name="T1" fmla="*/ 395 h 413"/>
              <a:gd name="T2" fmla="*/ 116 w 446"/>
              <a:gd name="T3" fmla="*/ 279 h 413"/>
              <a:gd name="T4" fmla="*/ 0 w 446"/>
              <a:gd name="T5" fmla="*/ 0 h 413"/>
              <a:gd name="T6" fmla="*/ 23 w 446"/>
              <a:gd name="T7" fmla="*/ 0 h 413"/>
              <a:gd name="T8" fmla="*/ 132 w 446"/>
              <a:gd name="T9" fmla="*/ 263 h 413"/>
              <a:gd name="T10" fmla="*/ 395 w 446"/>
              <a:gd name="T11" fmla="*/ 373 h 413"/>
              <a:gd name="T12" fmla="*/ 395 w 446"/>
              <a:gd name="T13" fmla="*/ 355 h 413"/>
              <a:gd name="T14" fmla="*/ 446 w 446"/>
              <a:gd name="T15" fmla="*/ 385 h 413"/>
              <a:gd name="T16" fmla="*/ 395 w 446"/>
              <a:gd name="T17" fmla="*/ 413 h 413"/>
              <a:gd name="T18" fmla="*/ 395 w 446"/>
              <a:gd name="T19" fmla="*/ 395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413">
                <a:moveTo>
                  <a:pt x="395" y="395"/>
                </a:moveTo>
                <a:cubicBezTo>
                  <a:pt x="286" y="395"/>
                  <a:pt x="187" y="351"/>
                  <a:pt x="116" y="279"/>
                </a:cubicBezTo>
                <a:cubicBezTo>
                  <a:pt x="44" y="208"/>
                  <a:pt x="0" y="109"/>
                  <a:pt x="0" y="0"/>
                </a:cubicBezTo>
                <a:cubicBezTo>
                  <a:pt x="23" y="0"/>
                  <a:pt x="23" y="0"/>
                  <a:pt x="23" y="0"/>
                </a:cubicBezTo>
                <a:cubicBezTo>
                  <a:pt x="23" y="103"/>
                  <a:pt x="64" y="196"/>
                  <a:pt x="132" y="263"/>
                </a:cubicBezTo>
                <a:cubicBezTo>
                  <a:pt x="199" y="331"/>
                  <a:pt x="292" y="372"/>
                  <a:pt x="395" y="373"/>
                </a:cubicBezTo>
                <a:cubicBezTo>
                  <a:pt x="395" y="355"/>
                  <a:pt x="395" y="355"/>
                  <a:pt x="395" y="355"/>
                </a:cubicBezTo>
                <a:cubicBezTo>
                  <a:pt x="446" y="385"/>
                  <a:pt x="446" y="385"/>
                  <a:pt x="446" y="385"/>
                </a:cubicBezTo>
                <a:cubicBezTo>
                  <a:pt x="395" y="413"/>
                  <a:pt x="395" y="413"/>
                  <a:pt x="395" y="413"/>
                </a:cubicBezTo>
                <a:lnTo>
                  <a:pt x="395" y="395"/>
                </a:lnTo>
                <a:close/>
              </a:path>
            </a:pathLst>
          </a:custGeom>
          <a:solidFill>
            <a:srgbClr val="333333"/>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35" name="TextBox 17"/>
          <p:cNvSpPr txBox="1"/>
          <p:nvPr/>
        </p:nvSpPr>
        <p:spPr>
          <a:xfrm>
            <a:off x="4411346" y="3281325"/>
            <a:ext cx="430249" cy="768726"/>
          </a:xfrm>
          <a:prstGeom prst="rect">
            <a:avLst/>
          </a:prstGeom>
          <a:noFill/>
        </p:spPr>
        <p:txBody>
          <a:bodyPr wrap="square" lIns="75493" tIns="37746" rIns="75493" bIns="37746" rtlCol="0" anchor="ctr">
            <a:spAutoFit/>
          </a:bodyPr>
          <a:lstStyle/>
          <a:p>
            <a:r>
              <a:rPr lang="en-US" altLang="zh-CN" sz="4500" dirty="0">
                <a:solidFill>
                  <a:srgbClr val="21AB82"/>
                </a:solidFill>
                <a:latin typeface="微软雅黑" pitchFamily="34" charset="-122"/>
                <a:ea typeface="微软雅黑" pitchFamily="34" charset="-122"/>
              </a:rPr>
              <a:t>A</a:t>
            </a:r>
            <a:endParaRPr lang="zh-CN" altLang="en-US" sz="4500" dirty="0">
              <a:solidFill>
                <a:srgbClr val="21AB82"/>
              </a:solidFill>
              <a:latin typeface="微软雅黑" pitchFamily="34" charset="-122"/>
              <a:ea typeface="微软雅黑" pitchFamily="34" charset="-122"/>
            </a:endParaRPr>
          </a:p>
        </p:txBody>
      </p:sp>
      <p:sp>
        <p:nvSpPr>
          <p:cNvPr id="36" name="TextBox 18"/>
          <p:cNvSpPr txBox="1"/>
          <p:nvPr/>
        </p:nvSpPr>
        <p:spPr>
          <a:xfrm>
            <a:off x="4411346" y="4143581"/>
            <a:ext cx="396877" cy="768726"/>
          </a:xfrm>
          <a:prstGeom prst="rect">
            <a:avLst/>
          </a:prstGeom>
          <a:noFill/>
        </p:spPr>
        <p:txBody>
          <a:bodyPr wrap="square" lIns="75493" tIns="37746" rIns="75493" bIns="37746" rtlCol="0" anchor="ctr">
            <a:spAutoFit/>
          </a:bodyPr>
          <a:lstStyle/>
          <a:p>
            <a:r>
              <a:rPr lang="en-US" altLang="zh-CN" sz="4500" dirty="0">
                <a:solidFill>
                  <a:srgbClr val="F14124"/>
                </a:solidFill>
                <a:latin typeface="微软雅黑" pitchFamily="34" charset="-122"/>
                <a:ea typeface="微软雅黑" pitchFamily="34" charset="-122"/>
              </a:rPr>
              <a:t>B</a:t>
            </a:r>
            <a:endParaRPr lang="zh-CN" altLang="en-US" sz="4500" dirty="0">
              <a:solidFill>
                <a:srgbClr val="F14124"/>
              </a:solidFill>
              <a:latin typeface="微软雅黑" pitchFamily="34" charset="-122"/>
              <a:ea typeface="微软雅黑" pitchFamily="34" charset="-122"/>
            </a:endParaRPr>
          </a:p>
        </p:txBody>
      </p:sp>
      <p:sp>
        <p:nvSpPr>
          <p:cNvPr id="37" name="TextBox 19"/>
          <p:cNvSpPr txBox="1"/>
          <p:nvPr/>
        </p:nvSpPr>
        <p:spPr>
          <a:xfrm>
            <a:off x="4411345" y="5033930"/>
            <a:ext cx="415417" cy="768726"/>
          </a:xfrm>
          <a:prstGeom prst="rect">
            <a:avLst/>
          </a:prstGeom>
          <a:noFill/>
        </p:spPr>
        <p:txBody>
          <a:bodyPr wrap="square" lIns="75493" tIns="37746" rIns="75493" bIns="37746" rtlCol="0" anchor="ctr">
            <a:spAutoFit/>
          </a:bodyPr>
          <a:lstStyle/>
          <a:p>
            <a:r>
              <a:rPr lang="en-US" altLang="zh-CN" sz="4500" dirty="0">
                <a:solidFill>
                  <a:srgbClr val="05BAC8"/>
                </a:solidFill>
                <a:latin typeface="微软雅黑" pitchFamily="34" charset="-122"/>
                <a:ea typeface="微软雅黑" pitchFamily="34" charset="-122"/>
              </a:rPr>
              <a:t>C</a:t>
            </a:r>
            <a:endParaRPr lang="zh-CN" altLang="en-US" sz="4500" dirty="0">
              <a:solidFill>
                <a:srgbClr val="05BAC8"/>
              </a:solidFill>
              <a:latin typeface="微软雅黑" pitchFamily="34" charset="-122"/>
              <a:ea typeface="微软雅黑" pitchFamily="34" charset="-122"/>
            </a:endParaRPr>
          </a:p>
        </p:txBody>
      </p:sp>
      <p:sp>
        <p:nvSpPr>
          <p:cNvPr id="38" name="TextBox 20"/>
          <p:cNvSpPr txBox="1"/>
          <p:nvPr/>
        </p:nvSpPr>
        <p:spPr>
          <a:xfrm>
            <a:off x="5080861" y="3391815"/>
            <a:ext cx="2990137" cy="667160"/>
          </a:xfrm>
          <a:prstGeom prst="rect">
            <a:avLst/>
          </a:prstGeom>
          <a:noFill/>
        </p:spPr>
        <p:txBody>
          <a:bodyPr wrap="square" lIns="75493" tIns="37746" rIns="75493" bIns="37746" rtlCol="0">
            <a:spAutoFit/>
          </a:bodyPr>
          <a:lstStyle/>
          <a:p>
            <a:pPr>
              <a:lnSpc>
                <a:spcPct val="120000"/>
              </a:lnSpc>
              <a:spcBef>
                <a:spcPct val="20000"/>
              </a:spcBef>
              <a:spcAft>
                <a:spcPct val="15000"/>
              </a:spcAft>
              <a:buClr>
                <a:srgbClr val="CC9900"/>
              </a:buClr>
              <a:buSzPct val="70000"/>
            </a:pPr>
            <a:r>
              <a:rPr lang="zh-CN" altLang="en-US" sz="1600" dirty="0">
                <a:latin typeface="微软雅黑" pitchFamily="34" charset="-122"/>
                <a:ea typeface="微软雅黑" pitchFamily="34" charset="-122"/>
                <a:sym typeface="微软雅黑" pitchFamily="34" charset="-122"/>
              </a:rPr>
              <a:t>一个完善的</a:t>
            </a:r>
            <a:r>
              <a:rPr lang="zh-CN" altLang="en-US" sz="1600" dirty="0" smtClean="0">
                <a:latin typeface="微软雅黑" pitchFamily="34" charset="-122"/>
                <a:ea typeface="微软雅黑" pitchFamily="34" charset="-122"/>
                <a:sym typeface="微软雅黑" pitchFamily="34" charset="-122"/>
              </a:rPr>
              <a:t>针对审阅评论</a:t>
            </a:r>
            <a:r>
              <a:rPr lang="zh-CN" altLang="en-US" sz="1600" dirty="0">
                <a:latin typeface="微软雅黑" pitchFamily="34" charset="-122"/>
                <a:ea typeface="微软雅黑" pitchFamily="34" charset="-122"/>
                <a:sym typeface="微软雅黑" pitchFamily="34" charset="-122"/>
              </a:rPr>
              <a:t>的分类</a:t>
            </a:r>
            <a:r>
              <a:rPr lang="zh-CN" altLang="en-US" sz="1600" dirty="0" smtClean="0">
                <a:latin typeface="微软雅黑" pitchFamily="34" charset="-122"/>
                <a:ea typeface="微软雅黑" pitchFamily="34" charset="-122"/>
                <a:sym typeface="微软雅黑" pitchFamily="34" charset="-122"/>
              </a:rPr>
              <a:t>体系</a:t>
            </a:r>
            <a:endParaRPr lang="zh-CN" altLang="en-US" sz="1600" dirty="0">
              <a:latin typeface="微软雅黑" pitchFamily="34" charset="-122"/>
              <a:ea typeface="微软雅黑" pitchFamily="34" charset="-122"/>
              <a:sym typeface="微软雅黑" pitchFamily="34" charset="-122"/>
            </a:endParaRPr>
          </a:p>
        </p:txBody>
      </p:sp>
      <p:sp>
        <p:nvSpPr>
          <p:cNvPr id="39" name="TextBox 21"/>
          <p:cNvSpPr txBox="1"/>
          <p:nvPr/>
        </p:nvSpPr>
        <p:spPr>
          <a:xfrm>
            <a:off x="5080861" y="4050051"/>
            <a:ext cx="3108286" cy="937619"/>
          </a:xfrm>
          <a:prstGeom prst="rect">
            <a:avLst/>
          </a:prstGeom>
          <a:noFill/>
        </p:spPr>
        <p:txBody>
          <a:bodyPr wrap="square" lIns="75493" tIns="37746" rIns="75493" bIns="37746" rtlCol="0">
            <a:spAutoFit/>
          </a:bodyPr>
          <a:lstStyle/>
          <a:p>
            <a:pPr>
              <a:lnSpc>
                <a:spcPct val="120000"/>
              </a:lnSpc>
              <a:spcBef>
                <a:spcPct val="20000"/>
              </a:spcBef>
              <a:spcAft>
                <a:spcPct val="15000"/>
              </a:spcAft>
              <a:buClr>
                <a:srgbClr val="CC9900"/>
              </a:buClr>
              <a:buSzPct val="70000"/>
            </a:pPr>
            <a:r>
              <a:rPr lang="zh-CN" altLang="en-US" sz="1600" dirty="0" smtClean="0">
                <a:latin typeface="微软雅黑" pitchFamily="34" charset="-122"/>
                <a:ea typeface="微软雅黑" pitchFamily="34" charset="-122"/>
                <a:sym typeface="微软雅黑" pitchFamily="34" charset="-122"/>
              </a:rPr>
              <a:t>利用</a:t>
            </a:r>
            <a:r>
              <a:rPr lang="zh-CN" altLang="en-US" sz="1600" dirty="0">
                <a:latin typeface="微软雅黑" pitchFamily="34" charset="-122"/>
                <a:ea typeface="微软雅黑" pitchFamily="34" charset="-122"/>
                <a:sym typeface="微软雅黑" pitchFamily="34" charset="-122"/>
              </a:rPr>
              <a:t>在线</a:t>
            </a:r>
            <a:r>
              <a:rPr lang="zh-CN" altLang="en-US" sz="1600" dirty="0" smtClean="0">
                <a:latin typeface="微软雅黑" pitchFamily="34" charset="-122"/>
                <a:ea typeface="微软雅黑" pitchFamily="34" charset="-122"/>
                <a:sym typeface="微软雅黑" pitchFamily="34" charset="-122"/>
              </a:rPr>
              <a:t>平台，通过</a:t>
            </a:r>
            <a:r>
              <a:rPr lang="zh-CN" altLang="en-US" sz="1600" dirty="0">
                <a:latin typeface="微软雅黑" pitchFamily="34" charset="-122"/>
                <a:ea typeface="微软雅黑" pitchFamily="34" charset="-122"/>
                <a:sym typeface="微软雅黑" pitchFamily="34" charset="-122"/>
              </a:rPr>
              <a:t>众包的方式对原始数据进行人工</a:t>
            </a:r>
            <a:r>
              <a:rPr lang="zh-CN" altLang="en-US" sz="1600" dirty="0" smtClean="0">
                <a:latin typeface="微软雅黑" pitchFamily="34" charset="-122"/>
                <a:ea typeface="微软雅黑" pitchFamily="34" charset="-122"/>
                <a:sym typeface="微软雅黑" pitchFamily="34" charset="-122"/>
              </a:rPr>
              <a:t>标注</a:t>
            </a:r>
            <a:r>
              <a:rPr lang="zh-CN" altLang="en-US" sz="1600" dirty="0">
                <a:latin typeface="微软雅黑" pitchFamily="34" charset="-122"/>
                <a:ea typeface="微软雅黑" pitchFamily="34" charset="-122"/>
                <a:sym typeface="微软雅黑" pitchFamily="34" charset="-122"/>
              </a:rPr>
              <a:t>；</a:t>
            </a:r>
            <a:r>
              <a:rPr lang="zh-CN" altLang="en-US" sz="1600" dirty="0" smtClean="0">
                <a:latin typeface="微软雅黑" pitchFamily="34" charset="-122"/>
                <a:ea typeface="微软雅黑" pitchFamily="34" charset="-122"/>
                <a:sym typeface="微软雅黑" pitchFamily="34" charset="-122"/>
              </a:rPr>
              <a:t>高质量数据集</a:t>
            </a:r>
            <a:endParaRPr lang="zh-CN" altLang="en-US" sz="1600" dirty="0">
              <a:latin typeface="微软雅黑" pitchFamily="34" charset="-122"/>
              <a:ea typeface="微软雅黑" pitchFamily="34" charset="-122"/>
              <a:sym typeface="微软雅黑" pitchFamily="34" charset="-122"/>
            </a:endParaRPr>
          </a:p>
        </p:txBody>
      </p:sp>
      <p:sp>
        <p:nvSpPr>
          <p:cNvPr id="40" name="TextBox 22"/>
          <p:cNvSpPr txBox="1"/>
          <p:nvPr/>
        </p:nvSpPr>
        <p:spPr>
          <a:xfrm>
            <a:off x="5061612" y="5097216"/>
            <a:ext cx="3108286" cy="642153"/>
          </a:xfrm>
          <a:prstGeom prst="rect">
            <a:avLst/>
          </a:prstGeom>
          <a:noFill/>
        </p:spPr>
        <p:txBody>
          <a:bodyPr wrap="square" lIns="75493" tIns="37746" rIns="75493" bIns="37746" rtlCol="0">
            <a:spAutoFit/>
          </a:bodyPr>
          <a:lstStyle/>
          <a:p>
            <a:pPr>
              <a:lnSpc>
                <a:spcPct val="120000"/>
              </a:lnSpc>
              <a:spcBef>
                <a:spcPct val="20000"/>
              </a:spcBef>
              <a:spcAft>
                <a:spcPct val="15000"/>
              </a:spcAft>
              <a:buClr>
                <a:srgbClr val="CC9900"/>
              </a:buClr>
              <a:buSzPct val="70000"/>
            </a:pPr>
            <a:r>
              <a:rPr lang="zh-CN" altLang="en-US" sz="1600" dirty="0">
                <a:latin typeface="微软雅黑" pitchFamily="34" charset="-122"/>
                <a:ea typeface="微软雅黑" pitchFamily="34" charset="-122"/>
                <a:sym typeface="微软雅黑" pitchFamily="34" charset="-122"/>
              </a:rPr>
              <a:t>基于规则和机器学习算法的多</a:t>
            </a:r>
            <a:r>
              <a:rPr lang="zh-CN" altLang="en-US" sz="1600" dirty="0" smtClean="0">
                <a:latin typeface="微软雅黑" pitchFamily="34" charset="-122"/>
                <a:ea typeface="微软雅黑" pitchFamily="34" charset="-122"/>
                <a:sym typeface="微软雅黑" pitchFamily="34" charset="-122"/>
              </a:rPr>
              <a:t>阶段审阅评论分类框架</a:t>
            </a:r>
            <a:endParaRPr lang="zh-CN" altLang="en-US" sz="1600" dirty="0">
              <a:latin typeface="微软雅黑" pitchFamily="34" charset="-122"/>
              <a:ea typeface="微软雅黑" pitchFamily="34" charset="-122"/>
              <a:sym typeface="微软雅黑" pitchFamily="34" charset="-122"/>
            </a:endParaRPr>
          </a:p>
        </p:txBody>
      </p:sp>
      <p:sp>
        <p:nvSpPr>
          <p:cNvPr id="4" name="灯片编号占位符 3"/>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pPr/>
              <a:t>25</a:t>
            </a:fld>
            <a:endParaRPr lang="zh-HK" altLang="en-US">
              <a:solidFill>
                <a:prstClr val="black">
                  <a:tint val="75000"/>
                </a:prstClr>
              </a:solidFill>
            </a:endParaRPr>
          </a:p>
        </p:txBody>
      </p:sp>
    </p:spTree>
    <p:extLst>
      <p:ext uri="{BB962C8B-B14F-4D97-AF65-F5344CB8AC3E}">
        <p14:creationId xmlns:p14="http://schemas.microsoft.com/office/powerpoint/2010/main" val="3678045983"/>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22" presetClass="entr" presetSubtype="2"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right)">
                                      <p:cBhvr>
                                        <p:cTn id="13" dur="500"/>
                                        <p:tgtEl>
                                          <p:spTgt spid="16"/>
                                        </p:tgtEl>
                                      </p:cBhvr>
                                    </p:animEffect>
                                  </p:childTnLst>
                                </p:cTn>
                              </p:par>
                            </p:childTnLst>
                          </p:cTn>
                        </p:par>
                        <p:par>
                          <p:cTn id="14" fill="hold">
                            <p:stCondLst>
                              <p:cond delay="1000"/>
                            </p:stCondLst>
                            <p:childTnLst>
                              <p:par>
                                <p:cTn id="15" presetID="49" presetClass="entr" presetSubtype="0" decel="100000"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ppt_w</p:attrName>
                                        </p:attrNameLst>
                                      </p:cBhvr>
                                      <p:tavLst>
                                        <p:tav tm="0">
                                          <p:val>
                                            <p:fltVal val="0"/>
                                          </p:val>
                                        </p:tav>
                                        <p:tav tm="100000">
                                          <p:val>
                                            <p:strVal val="#ppt_w"/>
                                          </p:val>
                                        </p:tav>
                                      </p:tavLst>
                                    </p:anim>
                                    <p:anim calcmode="lin" valueType="num">
                                      <p:cBhvr>
                                        <p:cTn id="18" dur="500" fill="hold"/>
                                        <p:tgtEl>
                                          <p:spTgt spid="17"/>
                                        </p:tgtEl>
                                        <p:attrNameLst>
                                          <p:attrName>ppt_h</p:attrName>
                                        </p:attrNameLst>
                                      </p:cBhvr>
                                      <p:tavLst>
                                        <p:tav tm="0">
                                          <p:val>
                                            <p:fltVal val="0"/>
                                          </p:val>
                                        </p:tav>
                                        <p:tav tm="100000">
                                          <p:val>
                                            <p:strVal val="#ppt_h"/>
                                          </p:val>
                                        </p:tav>
                                      </p:tavLst>
                                    </p:anim>
                                    <p:anim calcmode="lin" valueType="num">
                                      <p:cBhvr>
                                        <p:cTn id="19" dur="500" fill="hold"/>
                                        <p:tgtEl>
                                          <p:spTgt spid="17"/>
                                        </p:tgtEl>
                                        <p:attrNameLst>
                                          <p:attrName>style.rotation</p:attrName>
                                        </p:attrNameLst>
                                      </p:cBhvr>
                                      <p:tavLst>
                                        <p:tav tm="0">
                                          <p:val>
                                            <p:fltVal val="360"/>
                                          </p:val>
                                        </p:tav>
                                        <p:tav tm="100000">
                                          <p:val>
                                            <p:fltVal val="0"/>
                                          </p:val>
                                        </p:tav>
                                      </p:tavLst>
                                    </p:anim>
                                    <p:animEffect transition="in" filter="fade">
                                      <p:cBhvr>
                                        <p:cTn id="20" dur="500"/>
                                        <p:tgtEl>
                                          <p:spTgt spid="17"/>
                                        </p:tgtEl>
                                      </p:cBhvr>
                                    </p:animEffect>
                                  </p:childTnLst>
                                </p:cTn>
                              </p:par>
                              <p:par>
                                <p:cTn id="21" presetID="49" presetClass="entr" presetSubtype="0" decel="100000" fill="hold" grpId="0" nodeType="withEffect">
                                  <p:stCondLst>
                                    <p:cond delay="200"/>
                                  </p:stCondLst>
                                  <p:childTnLst>
                                    <p:set>
                                      <p:cBhvr>
                                        <p:cTn id="22" dur="1" fill="hold">
                                          <p:stCondLst>
                                            <p:cond delay="0"/>
                                          </p:stCondLst>
                                        </p:cTn>
                                        <p:tgtEl>
                                          <p:spTgt spid="18"/>
                                        </p:tgtEl>
                                        <p:attrNameLst>
                                          <p:attrName>style.visibility</p:attrName>
                                        </p:attrNameLst>
                                      </p:cBhvr>
                                      <p:to>
                                        <p:strVal val="visible"/>
                                      </p:to>
                                    </p:set>
                                    <p:anim calcmode="lin" valueType="num">
                                      <p:cBhvr>
                                        <p:cTn id="23" dur="500" fill="hold"/>
                                        <p:tgtEl>
                                          <p:spTgt spid="18"/>
                                        </p:tgtEl>
                                        <p:attrNameLst>
                                          <p:attrName>ppt_w</p:attrName>
                                        </p:attrNameLst>
                                      </p:cBhvr>
                                      <p:tavLst>
                                        <p:tav tm="0">
                                          <p:val>
                                            <p:fltVal val="0"/>
                                          </p:val>
                                        </p:tav>
                                        <p:tav tm="100000">
                                          <p:val>
                                            <p:strVal val="#ppt_w"/>
                                          </p:val>
                                        </p:tav>
                                      </p:tavLst>
                                    </p:anim>
                                    <p:anim calcmode="lin" valueType="num">
                                      <p:cBhvr>
                                        <p:cTn id="24" dur="500" fill="hold"/>
                                        <p:tgtEl>
                                          <p:spTgt spid="18"/>
                                        </p:tgtEl>
                                        <p:attrNameLst>
                                          <p:attrName>ppt_h</p:attrName>
                                        </p:attrNameLst>
                                      </p:cBhvr>
                                      <p:tavLst>
                                        <p:tav tm="0">
                                          <p:val>
                                            <p:fltVal val="0"/>
                                          </p:val>
                                        </p:tav>
                                        <p:tav tm="100000">
                                          <p:val>
                                            <p:strVal val="#ppt_h"/>
                                          </p:val>
                                        </p:tav>
                                      </p:tavLst>
                                    </p:anim>
                                    <p:anim calcmode="lin" valueType="num">
                                      <p:cBhvr>
                                        <p:cTn id="25" dur="500" fill="hold"/>
                                        <p:tgtEl>
                                          <p:spTgt spid="18"/>
                                        </p:tgtEl>
                                        <p:attrNameLst>
                                          <p:attrName>style.rotation</p:attrName>
                                        </p:attrNameLst>
                                      </p:cBhvr>
                                      <p:tavLst>
                                        <p:tav tm="0">
                                          <p:val>
                                            <p:fltVal val="360"/>
                                          </p:val>
                                        </p:tav>
                                        <p:tav tm="100000">
                                          <p:val>
                                            <p:fltVal val="0"/>
                                          </p:val>
                                        </p:tav>
                                      </p:tavLst>
                                    </p:anim>
                                    <p:animEffect transition="in" filter="fade">
                                      <p:cBhvr>
                                        <p:cTn id="26" dur="500"/>
                                        <p:tgtEl>
                                          <p:spTgt spid="18"/>
                                        </p:tgtEl>
                                      </p:cBhvr>
                                    </p:animEffect>
                                  </p:childTnLst>
                                </p:cTn>
                              </p:par>
                              <p:par>
                                <p:cTn id="27" presetID="49" presetClass="entr" presetSubtype="0" decel="100000" fill="hold" grpId="0" nodeType="withEffect">
                                  <p:stCondLst>
                                    <p:cond delay="400"/>
                                  </p:stCondLst>
                                  <p:childTnLst>
                                    <p:set>
                                      <p:cBhvr>
                                        <p:cTn id="28" dur="1" fill="hold">
                                          <p:stCondLst>
                                            <p:cond delay="0"/>
                                          </p:stCondLst>
                                        </p:cTn>
                                        <p:tgtEl>
                                          <p:spTgt spid="31"/>
                                        </p:tgtEl>
                                        <p:attrNameLst>
                                          <p:attrName>style.visibility</p:attrName>
                                        </p:attrNameLst>
                                      </p:cBhvr>
                                      <p:to>
                                        <p:strVal val="visible"/>
                                      </p:to>
                                    </p:set>
                                    <p:anim calcmode="lin" valueType="num">
                                      <p:cBhvr>
                                        <p:cTn id="29" dur="500" fill="hold"/>
                                        <p:tgtEl>
                                          <p:spTgt spid="31"/>
                                        </p:tgtEl>
                                        <p:attrNameLst>
                                          <p:attrName>ppt_w</p:attrName>
                                        </p:attrNameLst>
                                      </p:cBhvr>
                                      <p:tavLst>
                                        <p:tav tm="0">
                                          <p:val>
                                            <p:fltVal val="0"/>
                                          </p:val>
                                        </p:tav>
                                        <p:tav tm="100000">
                                          <p:val>
                                            <p:strVal val="#ppt_w"/>
                                          </p:val>
                                        </p:tav>
                                      </p:tavLst>
                                    </p:anim>
                                    <p:anim calcmode="lin" valueType="num">
                                      <p:cBhvr>
                                        <p:cTn id="30" dur="500" fill="hold"/>
                                        <p:tgtEl>
                                          <p:spTgt spid="31"/>
                                        </p:tgtEl>
                                        <p:attrNameLst>
                                          <p:attrName>ppt_h</p:attrName>
                                        </p:attrNameLst>
                                      </p:cBhvr>
                                      <p:tavLst>
                                        <p:tav tm="0">
                                          <p:val>
                                            <p:fltVal val="0"/>
                                          </p:val>
                                        </p:tav>
                                        <p:tav tm="100000">
                                          <p:val>
                                            <p:strVal val="#ppt_h"/>
                                          </p:val>
                                        </p:tav>
                                      </p:tavLst>
                                    </p:anim>
                                    <p:anim calcmode="lin" valueType="num">
                                      <p:cBhvr>
                                        <p:cTn id="31" dur="500" fill="hold"/>
                                        <p:tgtEl>
                                          <p:spTgt spid="31"/>
                                        </p:tgtEl>
                                        <p:attrNameLst>
                                          <p:attrName>style.rotation</p:attrName>
                                        </p:attrNameLst>
                                      </p:cBhvr>
                                      <p:tavLst>
                                        <p:tav tm="0">
                                          <p:val>
                                            <p:fltVal val="360"/>
                                          </p:val>
                                        </p:tav>
                                        <p:tav tm="100000">
                                          <p:val>
                                            <p:fltVal val="0"/>
                                          </p:val>
                                        </p:tav>
                                      </p:tavLst>
                                    </p:anim>
                                    <p:animEffect transition="in" filter="fade">
                                      <p:cBhvr>
                                        <p:cTn id="32" dur="500"/>
                                        <p:tgtEl>
                                          <p:spTgt spid="31"/>
                                        </p:tgtEl>
                                      </p:cBhvr>
                                    </p:animEffect>
                                  </p:childTnLst>
                                </p:cTn>
                              </p:par>
                            </p:childTnLst>
                          </p:cTn>
                        </p:par>
                        <p:par>
                          <p:cTn id="33" fill="hold">
                            <p:stCondLst>
                              <p:cond delay="1900"/>
                            </p:stCondLst>
                            <p:childTnLst>
                              <p:par>
                                <p:cTn id="34" presetID="22" presetClass="entr" presetSubtype="8" fill="hold" grpId="0" nodeType="after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wipe(left)">
                                      <p:cBhvr>
                                        <p:cTn id="36" dur="500"/>
                                        <p:tgtEl>
                                          <p:spTgt spid="32"/>
                                        </p:tgtEl>
                                      </p:cBhvr>
                                    </p:animEffect>
                                  </p:childTnLst>
                                </p:cTn>
                              </p:par>
                            </p:childTnLst>
                          </p:cTn>
                        </p:par>
                        <p:par>
                          <p:cTn id="37" fill="hold">
                            <p:stCondLst>
                              <p:cond delay="2400"/>
                            </p:stCondLst>
                            <p:childTnLst>
                              <p:par>
                                <p:cTn id="38" presetID="45" presetClass="entr" presetSubtype="0" fill="hold" grpId="0" nodeType="afterEffect">
                                  <p:stCondLst>
                                    <p:cond delay="0"/>
                                  </p:stCondLst>
                                  <p:childTnLst>
                                    <p:set>
                                      <p:cBhvr>
                                        <p:cTn id="39" dur="1" fill="hold">
                                          <p:stCondLst>
                                            <p:cond delay="0"/>
                                          </p:stCondLst>
                                        </p:cTn>
                                        <p:tgtEl>
                                          <p:spTgt spid="35"/>
                                        </p:tgtEl>
                                        <p:attrNameLst>
                                          <p:attrName>style.visibility</p:attrName>
                                        </p:attrNameLst>
                                      </p:cBhvr>
                                      <p:to>
                                        <p:strVal val="visible"/>
                                      </p:to>
                                    </p:set>
                                    <p:animEffect transition="in" filter="fade">
                                      <p:cBhvr>
                                        <p:cTn id="40" dur="500"/>
                                        <p:tgtEl>
                                          <p:spTgt spid="35"/>
                                        </p:tgtEl>
                                      </p:cBhvr>
                                    </p:animEffect>
                                    <p:anim calcmode="lin" valueType="num">
                                      <p:cBhvr>
                                        <p:cTn id="41" dur="500" fill="hold"/>
                                        <p:tgtEl>
                                          <p:spTgt spid="35"/>
                                        </p:tgtEl>
                                        <p:attrNameLst>
                                          <p:attrName>ppt_w</p:attrName>
                                        </p:attrNameLst>
                                      </p:cBhvr>
                                      <p:tavLst>
                                        <p:tav tm="0" fmla="#ppt_w*sin(2.5*pi*$)">
                                          <p:val>
                                            <p:fltVal val="0"/>
                                          </p:val>
                                        </p:tav>
                                        <p:tav tm="100000">
                                          <p:val>
                                            <p:fltVal val="1"/>
                                          </p:val>
                                        </p:tav>
                                      </p:tavLst>
                                    </p:anim>
                                    <p:anim calcmode="lin" valueType="num">
                                      <p:cBhvr>
                                        <p:cTn id="42" dur="500" fill="hold"/>
                                        <p:tgtEl>
                                          <p:spTgt spid="35"/>
                                        </p:tgtEl>
                                        <p:attrNameLst>
                                          <p:attrName>ppt_h</p:attrName>
                                        </p:attrNameLst>
                                      </p:cBhvr>
                                      <p:tavLst>
                                        <p:tav tm="0">
                                          <p:val>
                                            <p:strVal val="#ppt_h"/>
                                          </p:val>
                                        </p:tav>
                                        <p:tav tm="100000">
                                          <p:val>
                                            <p:strVal val="#ppt_h"/>
                                          </p:val>
                                        </p:tav>
                                      </p:tavLst>
                                    </p:anim>
                                  </p:childTnLst>
                                </p:cTn>
                              </p:par>
                              <p:par>
                                <p:cTn id="43" presetID="22" presetClass="entr" presetSubtype="8" fill="hold" grpId="0" nodeType="withEffect">
                                  <p:stCondLst>
                                    <p:cond delay="0"/>
                                  </p:stCondLst>
                                  <p:childTnLst>
                                    <p:set>
                                      <p:cBhvr>
                                        <p:cTn id="44" dur="1" fill="hold">
                                          <p:stCondLst>
                                            <p:cond delay="0"/>
                                          </p:stCondLst>
                                        </p:cTn>
                                        <p:tgtEl>
                                          <p:spTgt spid="38"/>
                                        </p:tgtEl>
                                        <p:attrNameLst>
                                          <p:attrName>style.visibility</p:attrName>
                                        </p:attrNameLst>
                                      </p:cBhvr>
                                      <p:to>
                                        <p:strVal val="visible"/>
                                      </p:to>
                                    </p:set>
                                    <p:animEffect transition="in" filter="wipe(left)">
                                      <p:cBhvr>
                                        <p:cTn id="45" dur="500"/>
                                        <p:tgtEl>
                                          <p:spTgt spid="38"/>
                                        </p:tgtEl>
                                      </p:cBhvr>
                                    </p:animEffect>
                                  </p:childTnLst>
                                </p:cTn>
                              </p:par>
                            </p:childTnLst>
                          </p:cTn>
                        </p:par>
                        <p:par>
                          <p:cTn id="46" fill="hold">
                            <p:stCondLst>
                              <p:cond delay="2900"/>
                            </p:stCondLst>
                            <p:childTnLst>
                              <p:par>
                                <p:cTn id="47" presetID="22" presetClass="entr" presetSubtype="8" fill="hold" grpId="0" nodeType="after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wipe(left)">
                                      <p:cBhvr>
                                        <p:cTn id="49" dur="500"/>
                                        <p:tgtEl>
                                          <p:spTgt spid="33"/>
                                        </p:tgtEl>
                                      </p:cBhvr>
                                    </p:animEffect>
                                  </p:childTnLst>
                                </p:cTn>
                              </p:par>
                            </p:childTnLst>
                          </p:cTn>
                        </p:par>
                        <p:par>
                          <p:cTn id="50" fill="hold">
                            <p:stCondLst>
                              <p:cond delay="3400"/>
                            </p:stCondLst>
                            <p:childTnLst>
                              <p:par>
                                <p:cTn id="51" presetID="45" presetClass="entr" presetSubtype="0" fill="hold" grpId="0" nodeType="afterEffect">
                                  <p:stCondLst>
                                    <p:cond delay="0"/>
                                  </p:stCondLst>
                                  <p:childTnLst>
                                    <p:set>
                                      <p:cBhvr>
                                        <p:cTn id="52" dur="1" fill="hold">
                                          <p:stCondLst>
                                            <p:cond delay="0"/>
                                          </p:stCondLst>
                                        </p:cTn>
                                        <p:tgtEl>
                                          <p:spTgt spid="36"/>
                                        </p:tgtEl>
                                        <p:attrNameLst>
                                          <p:attrName>style.visibility</p:attrName>
                                        </p:attrNameLst>
                                      </p:cBhvr>
                                      <p:to>
                                        <p:strVal val="visible"/>
                                      </p:to>
                                    </p:set>
                                    <p:animEffect transition="in" filter="fade">
                                      <p:cBhvr>
                                        <p:cTn id="53" dur="500"/>
                                        <p:tgtEl>
                                          <p:spTgt spid="36"/>
                                        </p:tgtEl>
                                      </p:cBhvr>
                                    </p:animEffect>
                                    <p:anim calcmode="lin" valueType="num">
                                      <p:cBhvr>
                                        <p:cTn id="54" dur="500" fill="hold"/>
                                        <p:tgtEl>
                                          <p:spTgt spid="36"/>
                                        </p:tgtEl>
                                        <p:attrNameLst>
                                          <p:attrName>ppt_w</p:attrName>
                                        </p:attrNameLst>
                                      </p:cBhvr>
                                      <p:tavLst>
                                        <p:tav tm="0" fmla="#ppt_w*sin(2.5*pi*$)">
                                          <p:val>
                                            <p:fltVal val="0"/>
                                          </p:val>
                                        </p:tav>
                                        <p:tav tm="100000">
                                          <p:val>
                                            <p:fltVal val="1"/>
                                          </p:val>
                                        </p:tav>
                                      </p:tavLst>
                                    </p:anim>
                                    <p:anim calcmode="lin" valueType="num">
                                      <p:cBhvr>
                                        <p:cTn id="55" dur="500" fill="hold"/>
                                        <p:tgtEl>
                                          <p:spTgt spid="36"/>
                                        </p:tgtEl>
                                        <p:attrNameLst>
                                          <p:attrName>ppt_h</p:attrName>
                                        </p:attrNameLst>
                                      </p:cBhvr>
                                      <p:tavLst>
                                        <p:tav tm="0">
                                          <p:val>
                                            <p:strVal val="#ppt_h"/>
                                          </p:val>
                                        </p:tav>
                                        <p:tav tm="100000">
                                          <p:val>
                                            <p:strVal val="#ppt_h"/>
                                          </p:val>
                                        </p:tav>
                                      </p:tavLst>
                                    </p:anim>
                                  </p:childTnLst>
                                </p:cTn>
                              </p:par>
                              <p:par>
                                <p:cTn id="56" presetID="22" presetClass="entr" presetSubtype="8" fill="hold" grpId="0" nodeType="withEffect">
                                  <p:stCondLst>
                                    <p:cond delay="0"/>
                                  </p:stCondLst>
                                  <p:childTnLst>
                                    <p:set>
                                      <p:cBhvr>
                                        <p:cTn id="57" dur="1" fill="hold">
                                          <p:stCondLst>
                                            <p:cond delay="0"/>
                                          </p:stCondLst>
                                        </p:cTn>
                                        <p:tgtEl>
                                          <p:spTgt spid="39"/>
                                        </p:tgtEl>
                                        <p:attrNameLst>
                                          <p:attrName>style.visibility</p:attrName>
                                        </p:attrNameLst>
                                      </p:cBhvr>
                                      <p:to>
                                        <p:strVal val="visible"/>
                                      </p:to>
                                    </p:set>
                                    <p:animEffect transition="in" filter="wipe(left)">
                                      <p:cBhvr>
                                        <p:cTn id="58" dur="500"/>
                                        <p:tgtEl>
                                          <p:spTgt spid="39"/>
                                        </p:tgtEl>
                                      </p:cBhvr>
                                    </p:animEffect>
                                  </p:childTnLst>
                                </p:cTn>
                              </p:par>
                            </p:childTnLst>
                          </p:cTn>
                        </p:par>
                        <p:par>
                          <p:cTn id="59" fill="hold">
                            <p:stCondLst>
                              <p:cond delay="3900"/>
                            </p:stCondLst>
                            <p:childTnLst>
                              <p:par>
                                <p:cTn id="60" presetID="22" presetClass="entr" presetSubtype="8" fill="hold" grpId="0" nodeType="afterEffect">
                                  <p:stCondLst>
                                    <p:cond delay="0"/>
                                  </p:stCondLst>
                                  <p:childTnLst>
                                    <p:set>
                                      <p:cBhvr>
                                        <p:cTn id="61" dur="1" fill="hold">
                                          <p:stCondLst>
                                            <p:cond delay="0"/>
                                          </p:stCondLst>
                                        </p:cTn>
                                        <p:tgtEl>
                                          <p:spTgt spid="34"/>
                                        </p:tgtEl>
                                        <p:attrNameLst>
                                          <p:attrName>style.visibility</p:attrName>
                                        </p:attrNameLst>
                                      </p:cBhvr>
                                      <p:to>
                                        <p:strVal val="visible"/>
                                      </p:to>
                                    </p:set>
                                    <p:animEffect transition="in" filter="wipe(left)">
                                      <p:cBhvr>
                                        <p:cTn id="62" dur="500"/>
                                        <p:tgtEl>
                                          <p:spTgt spid="34"/>
                                        </p:tgtEl>
                                      </p:cBhvr>
                                    </p:animEffect>
                                  </p:childTnLst>
                                </p:cTn>
                              </p:par>
                            </p:childTnLst>
                          </p:cTn>
                        </p:par>
                        <p:par>
                          <p:cTn id="63" fill="hold">
                            <p:stCondLst>
                              <p:cond delay="4400"/>
                            </p:stCondLst>
                            <p:childTnLst>
                              <p:par>
                                <p:cTn id="64" presetID="45" presetClass="entr" presetSubtype="0" fill="hold" grpId="0" nodeType="afterEffect">
                                  <p:stCondLst>
                                    <p:cond delay="0"/>
                                  </p:stCondLst>
                                  <p:childTnLst>
                                    <p:set>
                                      <p:cBhvr>
                                        <p:cTn id="65" dur="1" fill="hold">
                                          <p:stCondLst>
                                            <p:cond delay="0"/>
                                          </p:stCondLst>
                                        </p:cTn>
                                        <p:tgtEl>
                                          <p:spTgt spid="37"/>
                                        </p:tgtEl>
                                        <p:attrNameLst>
                                          <p:attrName>style.visibility</p:attrName>
                                        </p:attrNameLst>
                                      </p:cBhvr>
                                      <p:to>
                                        <p:strVal val="visible"/>
                                      </p:to>
                                    </p:set>
                                    <p:animEffect transition="in" filter="fade">
                                      <p:cBhvr>
                                        <p:cTn id="66" dur="500"/>
                                        <p:tgtEl>
                                          <p:spTgt spid="37"/>
                                        </p:tgtEl>
                                      </p:cBhvr>
                                    </p:animEffect>
                                    <p:anim calcmode="lin" valueType="num">
                                      <p:cBhvr>
                                        <p:cTn id="67" dur="500" fill="hold"/>
                                        <p:tgtEl>
                                          <p:spTgt spid="37"/>
                                        </p:tgtEl>
                                        <p:attrNameLst>
                                          <p:attrName>ppt_w</p:attrName>
                                        </p:attrNameLst>
                                      </p:cBhvr>
                                      <p:tavLst>
                                        <p:tav tm="0" fmla="#ppt_w*sin(2.5*pi*$)">
                                          <p:val>
                                            <p:fltVal val="0"/>
                                          </p:val>
                                        </p:tav>
                                        <p:tav tm="100000">
                                          <p:val>
                                            <p:fltVal val="1"/>
                                          </p:val>
                                        </p:tav>
                                      </p:tavLst>
                                    </p:anim>
                                    <p:anim calcmode="lin" valueType="num">
                                      <p:cBhvr>
                                        <p:cTn id="68" dur="500" fill="hold"/>
                                        <p:tgtEl>
                                          <p:spTgt spid="37"/>
                                        </p:tgtEl>
                                        <p:attrNameLst>
                                          <p:attrName>ppt_h</p:attrName>
                                        </p:attrNameLst>
                                      </p:cBhvr>
                                      <p:tavLst>
                                        <p:tav tm="0">
                                          <p:val>
                                            <p:strVal val="#ppt_h"/>
                                          </p:val>
                                        </p:tav>
                                        <p:tav tm="100000">
                                          <p:val>
                                            <p:strVal val="#ppt_h"/>
                                          </p:val>
                                        </p:tav>
                                      </p:tavLst>
                                    </p:anim>
                                  </p:childTnLst>
                                </p:cTn>
                              </p:par>
                              <p:par>
                                <p:cTn id="69" presetID="22" presetClass="entr" presetSubtype="8" fill="hold" grpId="0" nodeType="withEffect">
                                  <p:stCondLst>
                                    <p:cond delay="0"/>
                                  </p:stCondLst>
                                  <p:childTnLst>
                                    <p:set>
                                      <p:cBhvr>
                                        <p:cTn id="70" dur="1" fill="hold">
                                          <p:stCondLst>
                                            <p:cond delay="0"/>
                                          </p:stCondLst>
                                        </p:cTn>
                                        <p:tgtEl>
                                          <p:spTgt spid="40"/>
                                        </p:tgtEl>
                                        <p:attrNameLst>
                                          <p:attrName>style.visibility</p:attrName>
                                        </p:attrNameLst>
                                      </p:cBhvr>
                                      <p:to>
                                        <p:strVal val="visible"/>
                                      </p:to>
                                    </p:set>
                                    <p:animEffect transition="in" filter="wipe(left)">
                                      <p:cBhvr>
                                        <p:cTn id="71"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31" grpId="0" animBg="1"/>
      <p:bldP spid="32" grpId="0" animBg="1"/>
      <p:bldP spid="33" grpId="0" animBg="1"/>
      <p:bldP spid="34" grpId="0" animBg="1"/>
      <p:bldP spid="35" grpId="0"/>
      <p:bldP spid="36" grpId="0"/>
      <p:bldP spid="37" grpId="0"/>
      <p:bldP spid="38" grpId="0"/>
      <p:bldP spid="39" grpId="0"/>
      <p:bldP spid="40"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 name="文本框 43"/>
          <p:cNvSpPr txBox="1"/>
          <p:nvPr/>
        </p:nvSpPr>
        <p:spPr>
          <a:xfrm>
            <a:off x="6762923"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论文总结</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19" name="矩形 18"/>
          <p:cNvSpPr/>
          <p:nvPr/>
        </p:nvSpPr>
        <p:spPr>
          <a:xfrm>
            <a:off x="0" y="-5822"/>
            <a:ext cx="9159240" cy="707886"/>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sz="2400">
              <a:solidFill>
                <a:schemeClr val="bg1"/>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7071361" y="0"/>
            <a:ext cx="2072640" cy="707886"/>
          </a:xfrm>
          <a:prstGeom prst="rect">
            <a:avLst/>
          </a:prstGeom>
          <a:noFill/>
        </p:spPr>
        <p:txBody>
          <a:bodyPr wrap="square" rtlCol="0">
            <a:spAutoFit/>
          </a:bodyPr>
          <a:lstStyle/>
          <a:p>
            <a:r>
              <a:rPr lang="en-US" altLang="zh-HK" sz="4000" b="1" spc="300" dirty="0" smtClean="0">
                <a:solidFill>
                  <a:schemeClr val="bg1"/>
                </a:solidFill>
                <a:latin typeface="Bradley Hand ITC" panose="03070402050302030203" pitchFamily="66" charset="0"/>
                <a:ea typeface="微软雅黑" panose="020B0503020204020204" pitchFamily="34" charset="-122"/>
              </a:rPr>
              <a:t>Trustie</a:t>
            </a:r>
            <a:endParaRPr lang="zh-HK" altLang="en-US" sz="4000" b="1" spc="300" dirty="0">
              <a:solidFill>
                <a:schemeClr val="bg1"/>
              </a:solidFill>
              <a:latin typeface="Bradley Hand ITC" panose="03070402050302030203" pitchFamily="66" charset="0"/>
              <a:ea typeface="微软雅黑" panose="020B0503020204020204" pitchFamily="34" charset="-122"/>
            </a:endParaRPr>
          </a:p>
        </p:txBody>
      </p:sp>
      <p:sp>
        <p:nvSpPr>
          <p:cNvPr id="21" name="文本框 20"/>
          <p:cNvSpPr txBox="1"/>
          <p:nvPr/>
        </p:nvSpPr>
        <p:spPr>
          <a:xfrm>
            <a:off x="1776011" y="175617"/>
            <a:ext cx="1364394" cy="400110"/>
          </a:xfrm>
          <a:prstGeom prst="rect">
            <a:avLst/>
          </a:prstGeom>
          <a:noFill/>
          <a:ln>
            <a:noFill/>
          </a:ln>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相关工作</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3588338" y="175617"/>
            <a:ext cx="1423025" cy="400110"/>
          </a:xfrm>
          <a:prstGeom prst="rect">
            <a:avLst/>
          </a:prstGeom>
          <a:solidFill>
            <a:schemeClr val="bg1"/>
          </a:solidFill>
        </p:spPr>
        <p:txBody>
          <a:bodyPr wrap="square" rtlCol="0">
            <a:spAutoFit/>
          </a:bodyPr>
          <a:lstStyle/>
          <a:p>
            <a:pPr algn="ctr"/>
            <a:r>
              <a:rPr lang="zh-CN" altLang="en-US" sz="2000" spc="300" dirty="0">
                <a:solidFill>
                  <a:srgbClr val="0174AB"/>
                </a:solidFill>
                <a:latin typeface="微软雅黑" panose="020B0503020204020204" pitchFamily="34" charset="-122"/>
                <a:ea typeface="微软雅黑" panose="020B0503020204020204" pitchFamily="34" charset="-122"/>
              </a:rPr>
              <a:t>研究</a:t>
            </a:r>
            <a:r>
              <a:rPr lang="zh-CN" altLang="en-US" sz="2000" spc="300" dirty="0" smtClean="0">
                <a:solidFill>
                  <a:srgbClr val="0174AB"/>
                </a:solidFill>
                <a:latin typeface="微软雅黑" panose="020B0503020204020204" pitchFamily="34" charset="-122"/>
                <a:ea typeface="微软雅黑" panose="020B0503020204020204" pitchFamily="34" charset="-122"/>
              </a:rPr>
              <a:t>内容</a:t>
            </a:r>
            <a:endParaRPr lang="zh-CN" altLang="en-US" sz="2000" spc="300" dirty="0">
              <a:solidFill>
                <a:srgbClr val="0174AB"/>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5360450" y="175617"/>
            <a:ext cx="1444344"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研究计划</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24" name="燕尾形 23"/>
          <p:cNvSpPr/>
          <p:nvPr/>
        </p:nvSpPr>
        <p:spPr>
          <a:xfrm>
            <a:off x="513648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5" name="燕尾形 24"/>
          <p:cNvSpPr/>
          <p:nvPr/>
        </p:nvSpPr>
        <p:spPr>
          <a:xfrm>
            <a:off x="336437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6" name="燕尾形 25"/>
          <p:cNvSpPr/>
          <p:nvPr/>
        </p:nvSpPr>
        <p:spPr>
          <a:xfrm>
            <a:off x="1552043" y="302394"/>
            <a:ext cx="98851" cy="14655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9" name="文本框 28"/>
          <p:cNvSpPr txBox="1"/>
          <p:nvPr/>
        </p:nvSpPr>
        <p:spPr>
          <a:xfrm>
            <a:off x="56536" y="175617"/>
            <a:ext cx="1370391" cy="400110"/>
          </a:xfrm>
          <a:prstGeom prst="rect">
            <a:avLst/>
          </a:prstGeom>
          <a:noFill/>
        </p:spPr>
        <p:txBody>
          <a:bodyPr wrap="square" rtlCol="0">
            <a:spAutoFit/>
          </a:bodyPr>
          <a:lstStyle/>
          <a:p>
            <a:r>
              <a:rPr lang="zh-CN" altLang="en-US" sz="2000" spc="300" dirty="0" smtClean="0">
                <a:solidFill>
                  <a:schemeClr val="bg1"/>
                </a:solidFill>
                <a:latin typeface="微软雅黑" panose="020B0503020204020204" pitchFamily="34" charset="-122"/>
                <a:ea typeface="微软雅黑" panose="020B0503020204020204" pitchFamily="34" charset="-122"/>
              </a:rPr>
              <a:t>研究背景</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a:off x="-2910" y="890698"/>
            <a:ext cx="3591247" cy="430879"/>
            <a:chOff x="484627" y="933159"/>
            <a:chExt cx="3591247" cy="430879"/>
          </a:xfrm>
        </p:grpSpPr>
        <p:sp>
          <p:nvSpPr>
            <p:cNvPr id="28" name="矩形 27"/>
            <p:cNvSpPr/>
            <p:nvPr/>
          </p:nvSpPr>
          <p:spPr>
            <a:xfrm>
              <a:off x="484627" y="933159"/>
              <a:ext cx="3591247" cy="430879"/>
            </a:xfrm>
            <a:prstGeom prst="rect">
              <a:avLst/>
            </a:prstGeom>
          </p:spPr>
          <p:txBody>
            <a:bodyPr wrap="square" lIns="91431" tIns="45716" rIns="91431" bIns="45716">
              <a:spAutoFit/>
            </a:bodyPr>
            <a:lstStyle/>
            <a:p>
              <a:r>
                <a:rPr lang="zh-CN" altLang="en-US" sz="2200" b="1" dirty="0" smtClean="0">
                  <a:solidFill>
                    <a:schemeClr val="tx1">
                      <a:lumMod val="65000"/>
                      <a:lumOff val="35000"/>
                    </a:schemeClr>
                  </a:solidFill>
                  <a:latin typeface="微软雅黑" pitchFamily="34" charset="-122"/>
                  <a:ea typeface="微软雅黑" pitchFamily="34" charset="-122"/>
                </a:rPr>
                <a:t>大众贡献的缺陷自动</a:t>
              </a:r>
              <a:r>
                <a:rPr lang="zh-CN" altLang="en-US" sz="2200" b="1" dirty="0">
                  <a:solidFill>
                    <a:schemeClr val="tx1">
                      <a:lumMod val="65000"/>
                      <a:lumOff val="35000"/>
                    </a:schemeClr>
                  </a:solidFill>
                  <a:latin typeface="微软雅黑" pitchFamily="34" charset="-122"/>
                  <a:ea typeface="微软雅黑" pitchFamily="34" charset="-122"/>
                </a:rPr>
                <a:t>发现</a:t>
              </a:r>
            </a:p>
          </p:txBody>
        </p:sp>
        <p:cxnSp>
          <p:nvCxnSpPr>
            <p:cNvPr id="30" name="直接连接符 29"/>
            <p:cNvCxnSpPr/>
            <p:nvPr/>
          </p:nvCxnSpPr>
          <p:spPr>
            <a:xfrm>
              <a:off x="499867" y="1009359"/>
              <a:ext cx="0" cy="297125"/>
            </a:xfrm>
            <a:prstGeom prst="line">
              <a:avLst/>
            </a:prstGeom>
            <a:ln w="28575">
              <a:solidFill>
                <a:srgbClr val="E74E3E"/>
              </a:solidFill>
            </a:ln>
          </p:spPr>
          <p:style>
            <a:lnRef idx="1">
              <a:schemeClr val="accent1"/>
            </a:lnRef>
            <a:fillRef idx="0">
              <a:schemeClr val="accent1"/>
            </a:fillRef>
            <a:effectRef idx="0">
              <a:schemeClr val="accent1"/>
            </a:effectRef>
            <a:fontRef idx="minor">
              <a:schemeClr val="tx1"/>
            </a:fontRef>
          </p:style>
        </p:cxnSp>
      </p:grpSp>
      <p:sp>
        <p:nvSpPr>
          <p:cNvPr id="5" name="灯片编号占位符 4"/>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pPr/>
              <a:t>26</a:t>
            </a:fld>
            <a:endParaRPr lang="zh-HK" altLang="en-US">
              <a:solidFill>
                <a:prstClr val="black">
                  <a:tint val="75000"/>
                </a:prstClr>
              </a:solidFill>
            </a:endParaRPr>
          </a:p>
        </p:txBody>
      </p:sp>
      <p:pic>
        <p:nvPicPr>
          <p:cNvPr id="3" name="图片 2"/>
          <p:cNvPicPr>
            <a:picLocks noChangeAspect="1"/>
          </p:cNvPicPr>
          <p:nvPr/>
        </p:nvPicPr>
        <p:blipFill>
          <a:blip r:embed="rId3"/>
          <a:stretch>
            <a:fillRect/>
          </a:stretch>
        </p:blipFill>
        <p:spPr>
          <a:xfrm>
            <a:off x="1650894" y="3929652"/>
            <a:ext cx="5899792" cy="2583241"/>
          </a:xfrm>
          <a:prstGeom prst="rect">
            <a:avLst/>
          </a:prstGeom>
          <a:effectLst>
            <a:outerShdw blurRad="63500" sx="102000" sy="102000" algn="ctr" rotWithShape="0">
              <a:prstClr val="black">
                <a:alpha val="40000"/>
              </a:prstClr>
            </a:outerShdw>
          </a:effectLst>
        </p:spPr>
      </p:pic>
      <p:sp>
        <p:nvSpPr>
          <p:cNvPr id="31" name="任意多边形 30"/>
          <p:cNvSpPr/>
          <p:nvPr/>
        </p:nvSpPr>
        <p:spPr>
          <a:xfrm>
            <a:off x="483311" y="1497853"/>
            <a:ext cx="7866605" cy="2299640"/>
          </a:xfrm>
          <a:custGeom>
            <a:avLst/>
            <a:gdLst>
              <a:gd name="connsiteX0" fmla="*/ 0 w 1991930"/>
              <a:gd name="connsiteY0" fmla="*/ 0 h 1327953"/>
              <a:gd name="connsiteX1" fmla="*/ 1991930 w 1991930"/>
              <a:gd name="connsiteY1" fmla="*/ 0 h 1327953"/>
              <a:gd name="connsiteX2" fmla="*/ 1991930 w 1991930"/>
              <a:gd name="connsiteY2" fmla="*/ 1327953 h 1327953"/>
              <a:gd name="connsiteX3" fmla="*/ 0 w 1991930"/>
              <a:gd name="connsiteY3" fmla="*/ 1327953 h 1327953"/>
              <a:gd name="connsiteX4" fmla="*/ 0 w 1991930"/>
              <a:gd name="connsiteY4" fmla="*/ 0 h 1327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1930" h="1327953">
                <a:moveTo>
                  <a:pt x="0" y="0"/>
                </a:moveTo>
                <a:lnTo>
                  <a:pt x="1991930" y="0"/>
                </a:lnTo>
                <a:lnTo>
                  <a:pt x="1991930" y="1327953"/>
                </a:lnTo>
                <a:lnTo>
                  <a:pt x="0" y="13279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342900" indent="-342900">
              <a:lnSpc>
                <a:spcPct val="90000"/>
              </a:lnSpc>
              <a:spcBef>
                <a:spcPct val="20000"/>
              </a:spcBef>
              <a:spcAft>
                <a:spcPct val="15000"/>
              </a:spcAft>
              <a:buClr>
                <a:schemeClr val="tx1"/>
              </a:buClr>
              <a:buSzPct val="70000"/>
              <a:buFont typeface="Wingdings" panose="05000000000000000000" pitchFamily="2" charset="2"/>
              <a:buChar char="n"/>
            </a:pPr>
            <a:r>
              <a:rPr lang="zh-CN" altLang="en-US" sz="2000" dirty="0" smtClean="0">
                <a:solidFill>
                  <a:schemeClr val="tx1"/>
                </a:solidFill>
                <a:latin typeface="微软雅黑" pitchFamily="34" charset="-122"/>
                <a:ea typeface="微软雅黑" pitchFamily="34" charset="-122"/>
              </a:rPr>
              <a:t>研究意义</a:t>
            </a:r>
            <a:endParaRPr lang="en-US" altLang="zh-CN" sz="2000" dirty="0" smtClean="0">
              <a:solidFill>
                <a:schemeClr val="tx1"/>
              </a:solidFill>
              <a:latin typeface="微软雅黑" pitchFamily="34" charset="-122"/>
              <a:ea typeface="微软雅黑" pitchFamily="34" charset="-122"/>
            </a:endParaRPr>
          </a:p>
          <a:p>
            <a:pPr marL="742950" lvl="1" indent="-285750">
              <a:lnSpc>
                <a:spcPct val="114000"/>
              </a:lnSpc>
              <a:spcBef>
                <a:spcPct val="20000"/>
              </a:spcBef>
              <a:spcAft>
                <a:spcPct val="15000"/>
              </a:spcAft>
              <a:buClr>
                <a:schemeClr val="tx1"/>
              </a:buClr>
              <a:buSzPct val="70000"/>
              <a:buFont typeface="Wingdings" panose="05000000000000000000" pitchFamily="2" charset="2"/>
              <a:buChar char="Ø"/>
            </a:pPr>
            <a:r>
              <a:rPr lang="zh-CN" altLang="en-US" sz="1600" dirty="0" smtClean="0">
                <a:solidFill>
                  <a:schemeClr val="tx1"/>
                </a:solidFill>
                <a:latin typeface="微软雅黑" pitchFamily="34" charset="-122"/>
                <a:ea typeface="微软雅黑" pitchFamily="34" charset="-122"/>
              </a:rPr>
              <a:t>大众</a:t>
            </a:r>
            <a:r>
              <a:rPr lang="zh-CN" altLang="en-US" sz="1600" dirty="0">
                <a:solidFill>
                  <a:schemeClr val="tx1"/>
                </a:solidFill>
                <a:latin typeface="微软雅黑" pitchFamily="34" charset="-122"/>
                <a:ea typeface="微软雅黑" pitchFamily="34" charset="-122"/>
              </a:rPr>
              <a:t>贡献者本身</a:t>
            </a:r>
            <a:r>
              <a:rPr lang="zh-CN" altLang="en-US" sz="1600" dirty="0" smtClean="0">
                <a:solidFill>
                  <a:schemeClr val="tx1"/>
                </a:solidFill>
                <a:latin typeface="微软雅黑" pitchFamily="34" charset="-122"/>
                <a:ea typeface="微软雅黑" pitchFamily="34" charset="-122"/>
              </a:rPr>
              <a:t>能力的局限性导致其贡献</a:t>
            </a:r>
            <a:r>
              <a:rPr lang="zh-CN" altLang="en-US" sz="1600" dirty="0">
                <a:solidFill>
                  <a:schemeClr val="tx1"/>
                </a:solidFill>
                <a:latin typeface="微软雅黑" pitchFamily="34" charset="-122"/>
                <a:ea typeface="微软雅黑" pitchFamily="34" charset="-122"/>
              </a:rPr>
              <a:t>的代码</a:t>
            </a:r>
            <a:r>
              <a:rPr lang="zh-CN" altLang="en-US" sz="1600" b="1" dirty="0">
                <a:solidFill>
                  <a:schemeClr val="tx1"/>
                </a:solidFill>
                <a:latin typeface="微软雅黑" pitchFamily="34" charset="-122"/>
                <a:ea typeface="微软雅黑" pitchFamily="34" charset="-122"/>
              </a:rPr>
              <a:t>质量</a:t>
            </a:r>
            <a:r>
              <a:rPr lang="zh-CN" altLang="en-US" sz="1600" b="1" dirty="0" smtClean="0">
                <a:solidFill>
                  <a:schemeClr val="tx1"/>
                </a:solidFill>
                <a:latin typeface="微软雅黑" pitchFamily="34" charset="-122"/>
                <a:ea typeface="微软雅黑" pitchFamily="34" charset="-122"/>
              </a:rPr>
              <a:t>参差不齐</a:t>
            </a:r>
            <a:endParaRPr lang="en-US" altLang="zh-CN" sz="1600" b="1" dirty="0" smtClean="0">
              <a:solidFill>
                <a:schemeClr val="tx1"/>
              </a:solidFill>
              <a:latin typeface="微软雅黑" pitchFamily="34" charset="-122"/>
              <a:ea typeface="微软雅黑" pitchFamily="34" charset="-122"/>
            </a:endParaRPr>
          </a:p>
          <a:p>
            <a:pPr marL="742950" lvl="1" indent="-285750">
              <a:lnSpc>
                <a:spcPct val="114000"/>
              </a:lnSpc>
              <a:spcBef>
                <a:spcPct val="20000"/>
              </a:spcBef>
              <a:spcAft>
                <a:spcPct val="15000"/>
              </a:spcAft>
              <a:buClr>
                <a:schemeClr val="tx1"/>
              </a:buClr>
              <a:buSzPct val="70000"/>
              <a:buFont typeface="Wingdings" panose="05000000000000000000" pitchFamily="2" charset="2"/>
              <a:buChar char="Ø"/>
            </a:pPr>
            <a:r>
              <a:rPr lang="zh-CN" altLang="en-US" sz="1600" dirty="0">
                <a:solidFill>
                  <a:schemeClr val="tx1"/>
                </a:solidFill>
                <a:latin typeface="微软雅黑" pitchFamily="34" charset="-122"/>
                <a:ea typeface="微软雅黑" pitchFamily="34" charset="-122"/>
              </a:rPr>
              <a:t>高效地质量评估</a:t>
            </a:r>
            <a:r>
              <a:rPr lang="zh-CN" altLang="en-US" sz="1600" dirty="0" smtClean="0">
                <a:solidFill>
                  <a:schemeClr val="tx1"/>
                </a:solidFill>
                <a:latin typeface="微软雅黑" pitchFamily="34" charset="-122"/>
                <a:ea typeface="微软雅黑" pitchFamily="34" charset="-122"/>
              </a:rPr>
              <a:t>机制是软件</a:t>
            </a:r>
            <a:r>
              <a:rPr lang="zh-CN" altLang="en-US" sz="1600" dirty="0">
                <a:solidFill>
                  <a:schemeClr val="tx1"/>
                </a:solidFill>
                <a:latin typeface="微软雅黑" pitchFamily="34" charset="-122"/>
                <a:ea typeface="微软雅黑" pitchFamily="34" charset="-122"/>
              </a:rPr>
              <a:t>高质量演化成长的</a:t>
            </a:r>
            <a:r>
              <a:rPr lang="zh-CN" altLang="en-US" sz="1600" dirty="0" smtClean="0">
                <a:solidFill>
                  <a:schemeClr val="tx1"/>
                </a:solidFill>
                <a:latin typeface="微软雅黑" pitchFamily="34" charset="-122"/>
                <a:ea typeface="微软雅黑" pitchFamily="34" charset="-122"/>
              </a:rPr>
              <a:t>关键性技术</a:t>
            </a:r>
            <a:endParaRPr lang="en-US" altLang="zh-CN" sz="1600" dirty="0">
              <a:solidFill>
                <a:schemeClr val="tx1"/>
              </a:solidFill>
              <a:latin typeface="微软雅黑" pitchFamily="34" charset="-122"/>
              <a:ea typeface="微软雅黑" pitchFamily="34" charset="-122"/>
            </a:endParaRPr>
          </a:p>
          <a:p>
            <a:pPr marL="342900" indent="-342900">
              <a:lnSpc>
                <a:spcPct val="90000"/>
              </a:lnSpc>
              <a:spcBef>
                <a:spcPct val="20000"/>
              </a:spcBef>
              <a:spcAft>
                <a:spcPct val="15000"/>
              </a:spcAft>
              <a:buClr>
                <a:schemeClr val="tx1"/>
              </a:buClr>
              <a:buSzPct val="70000"/>
              <a:buFont typeface="Wingdings" panose="05000000000000000000" pitchFamily="2" charset="2"/>
              <a:buChar char="n"/>
            </a:pPr>
            <a:r>
              <a:rPr lang="zh-CN" altLang="en-US" sz="2000" dirty="0">
                <a:solidFill>
                  <a:schemeClr val="tx1"/>
                </a:solidFill>
                <a:latin typeface="微软雅黑" pitchFamily="34" charset="-122"/>
                <a:ea typeface="微软雅黑" pitchFamily="34" charset="-122"/>
              </a:rPr>
              <a:t>解决</a:t>
            </a:r>
            <a:r>
              <a:rPr lang="zh-CN" altLang="en-US" sz="2000" dirty="0" smtClean="0">
                <a:solidFill>
                  <a:schemeClr val="tx1"/>
                </a:solidFill>
                <a:latin typeface="微软雅黑" pitchFamily="34" charset="-122"/>
                <a:ea typeface="微软雅黑" pitchFamily="34" charset="-122"/>
              </a:rPr>
              <a:t>思路</a:t>
            </a:r>
            <a:endParaRPr lang="en-US" altLang="zh-CN" sz="2000" dirty="0" smtClean="0">
              <a:solidFill>
                <a:schemeClr val="tx1"/>
              </a:solidFill>
              <a:latin typeface="微软雅黑" pitchFamily="34" charset="-122"/>
              <a:ea typeface="微软雅黑" pitchFamily="34" charset="-122"/>
            </a:endParaRPr>
          </a:p>
          <a:p>
            <a:pPr marL="742950" lvl="1" indent="-285750">
              <a:lnSpc>
                <a:spcPct val="114000"/>
              </a:lnSpc>
              <a:spcBef>
                <a:spcPct val="20000"/>
              </a:spcBef>
              <a:spcAft>
                <a:spcPct val="15000"/>
              </a:spcAft>
              <a:buClr>
                <a:schemeClr val="tx1"/>
              </a:buClr>
              <a:buSzPct val="70000"/>
              <a:buFont typeface="Wingdings" panose="05000000000000000000" pitchFamily="2" charset="2"/>
              <a:buChar char="Ø"/>
            </a:pPr>
            <a:r>
              <a:rPr lang="zh-CN" altLang="en-US" sz="1600" dirty="0" smtClean="0">
                <a:solidFill>
                  <a:schemeClr val="tx1"/>
                </a:solidFill>
                <a:latin typeface="微软雅黑" pitchFamily="34" charset="-122"/>
                <a:ea typeface="微软雅黑" pitchFamily="34" charset="-122"/>
              </a:rPr>
              <a:t>基于</a:t>
            </a:r>
            <a:r>
              <a:rPr lang="zh-CN" altLang="en-US" sz="1600" dirty="0">
                <a:solidFill>
                  <a:schemeClr val="tx1"/>
                </a:solidFill>
                <a:latin typeface="微软雅黑" pitchFamily="34" charset="-122"/>
                <a:ea typeface="微软雅黑" pitchFamily="34" charset="-122"/>
              </a:rPr>
              <a:t>代码审阅历史的</a:t>
            </a:r>
            <a:r>
              <a:rPr lang="zh-CN" altLang="en-US" sz="1600" b="1" dirty="0">
                <a:solidFill>
                  <a:schemeClr val="tx1"/>
                </a:solidFill>
                <a:latin typeface="微软雅黑" pitchFamily="34" charset="-122"/>
                <a:ea typeface="微软雅黑" pitchFamily="34" charset="-122"/>
              </a:rPr>
              <a:t>多维</a:t>
            </a:r>
            <a:r>
              <a:rPr lang="zh-CN" altLang="en-US" sz="1600" b="1" dirty="0" smtClean="0">
                <a:solidFill>
                  <a:schemeClr val="tx1"/>
                </a:solidFill>
                <a:latin typeface="微软雅黑" pitchFamily="34" charset="-122"/>
                <a:ea typeface="微软雅黑" pitchFamily="34" charset="-122"/>
              </a:rPr>
              <a:t>特征</a:t>
            </a:r>
            <a:r>
              <a:rPr lang="zh-CN" altLang="en-US" sz="1600" dirty="0" smtClean="0">
                <a:solidFill>
                  <a:schemeClr val="tx1"/>
                </a:solidFill>
                <a:latin typeface="微软雅黑" pitchFamily="34" charset="-122"/>
                <a:ea typeface="微软雅黑" pitchFamily="34" charset="-122"/>
              </a:rPr>
              <a:t>（代码结构、开发过程、开发者），</a:t>
            </a:r>
            <a:r>
              <a:rPr lang="zh-CN" altLang="en-US" sz="1600" dirty="0">
                <a:solidFill>
                  <a:schemeClr val="tx1"/>
                </a:solidFill>
                <a:latin typeface="微软雅黑" pitchFamily="34" charset="-122"/>
                <a:ea typeface="微软雅黑" pitchFamily="34" charset="-122"/>
              </a:rPr>
              <a:t>建立贡献缺陷的预测模型</a:t>
            </a:r>
            <a:endParaRPr lang="en-US" altLang="zh-CN" sz="1600" dirty="0">
              <a:solidFill>
                <a:schemeClr val="tx1"/>
              </a:solidFill>
              <a:latin typeface="微软雅黑" pitchFamily="34" charset="-122"/>
              <a:ea typeface="微软雅黑" pitchFamily="34" charset="-122"/>
            </a:endParaRPr>
          </a:p>
          <a:p>
            <a:pPr marL="342900" indent="-342900">
              <a:lnSpc>
                <a:spcPct val="90000"/>
              </a:lnSpc>
              <a:spcBef>
                <a:spcPct val="20000"/>
              </a:spcBef>
              <a:spcAft>
                <a:spcPct val="15000"/>
              </a:spcAft>
              <a:buClr>
                <a:schemeClr val="tx1"/>
              </a:buClr>
              <a:buSzPct val="70000"/>
              <a:buFont typeface="Wingdings" panose="05000000000000000000" pitchFamily="2" charset="2"/>
              <a:buChar char="n"/>
            </a:pPr>
            <a:endParaRPr lang="en-US" altLang="zh-CN" sz="1200" dirty="0" smtClean="0">
              <a:solidFill>
                <a:schemeClr val="tx1"/>
              </a:solidFill>
              <a:latin typeface="微软雅黑" pitchFamily="34" charset="-122"/>
              <a:ea typeface="微软雅黑" pitchFamily="34" charset="-122"/>
            </a:endParaRPr>
          </a:p>
        </p:txBody>
      </p:sp>
    </p:spTree>
    <p:extLst>
      <p:ext uri="{BB962C8B-B14F-4D97-AF65-F5344CB8AC3E}">
        <p14:creationId xmlns:p14="http://schemas.microsoft.com/office/powerpoint/2010/main" val="3427477137"/>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1">
                                            <p:txEl>
                                              <p:pRg st="3" end="3"/>
                                            </p:txEl>
                                          </p:spTgt>
                                        </p:tgtEl>
                                        <p:attrNameLst>
                                          <p:attrName>style.visibility</p:attrName>
                                        </p:attrNameLst>
                                      </p:cBhvr>
                                      <p:to>
                                        <p:strVal val="visible"/>
                                      </p:to>
                                    </p:set>
                                    <p:animEffect transition="in" filter="wipe(up)">
                                      <p:cBhvr>
                                        <p:cTn id="7" dur="500"/>
                                        <p:tgtEl>
                                          <p:spTgt spid="31">
                                            <p:txEl>
                                              <p:pRg st="3" end="3"/>
                                            </p:txEl>
                                          </p:spTgt>
                                        </p:tgtEl>
                                      </p:cBhvr>
                                    </p:animEffect>
                                  </p:childTnLst>
                                </p:cTn>
                              </p:par>
                              <p:par>
                                <p:cTn id="8" presetID="22" presetClass="entr" presetSubtype="1" fill="hold" nodeType="withEffect">
                                  <p:stCondLst>
                                    <p:cond delay="0"/>
                                  </p:stCondLst>
                                  <p:childTnLst>
                                    <p:set>
                                      <p:cBhvr>
                                        <p:cTn id="9" dur="1" fill="hold">
                                          <p:stCondLst>
                                            <p:cond delay="0"/>
                                          </p:stCondLst>
                                        </p:cTn>
                                        <p:tgtEl>
                                          <p:spTgt spid="31">
                                            <p:txEl>
                                              <p:pRg st="4" end="4"/>
                                            </p:txEl>
                                          </p:spTgt>
                                        </p:tgtEl>
                                        <p:attrNameLst>
                                          <p:attrName>style.visibility</p:attrName>
                                        </p:attrNameLst>
                                      </p:cBhvr>
                                      <p:to>
                                        <p:strVal val="visible"/>
                                      </p:to>
                                    </p:set>
                                    <p:animEffect transition="in" filter="wipe(up)">
                                      <p:cBhvr>
                                        <p:cTn id="10" dur="500"/>
                                        <p:tgtEl>
                                          <p:spTgt spid="31">
                                            <p:txEl>
                                              <p:pRg st="4" end="4"/>
                                            </p:txEl>
                                          </p:spTgt>
                                        </p:tgtEl>
                                      </p:cBhvr>
                                    </p:animEffect>
                                  </p:childTnLst>
                                </p:cTn>
                              </p:par>
                              <p:par>
                                <p:cTn id="11" presetID="22" presetClass="entr" presetSubtype="1"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up)">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 name="文本框 43"/>
          <p:cNvSpPr txBox="1"/>
          <p:nvPr/>
        </p:nvSpPr>
        <p:spPr>
          <a:xfrm>
            <a:off x="6762923"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论文总结</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19" name="矩形 18"/>
          <p:cNvSpPr/>
          <p:nvPr/>
        </p:nvSpPr>
        <p:spPr>
          <a:xfrm>
            <a:off x="0" y="-5822"/>
            <a:ext cx="9159240" cy="707886"/>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sz="2400">
              <a:solidFill>
                <a:schemeClr val="bg1"/>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7071361" y="0"/>
            <a:ext cx="2072640" cy="707886"/>
          </a:xfrm>
          <a:prstGeom prst="rect">
            <a:avLst/>
          </a:prstGeom>
          <a:noFill/>
        </p:spPr>
        <p:txBody>
          <a:bodyPr wrap="square" rtlCol="0">
            <a:spAutoFit/>
          </a:bodyPr>
          <a:lstStyle/>
          <a:p>
            <a:r>
              <a:rPr lang="en-US" altLang="zh-HK" sz="4000" b="1" spc="300" dirty="0" smtClean="0">
                <a:solidFill>
                  <a:schemeClr val="bg1"/>
                </a:solidFill>
                <a:latin typeface="Bradley Hand ITC" panose="03070402050302030203" pitchFamily="66" charset="0"/>
                <a:ea typeface="微软雅黑" panose="020B0503020204020204" pitchFamily="34" charset="-122"/>
              </a:rPr>
              <a:t>Trustie</a:t>
            </a:r>
            <a:endParaRPr lang="zh-HK" altLang="en-US" sz="4000" b="1" spc="300" dirty="0">
              <a:solidFill>
                <a:schemeClr val="bg1"/>
              </a:solidFill>
              <a:latin typeface="Bradley Hand ITC" panose="03070402050302030203" pitchFamily="66" charset="0"/>
              <a:ea typeface="微软雅黑" panose="020B0503020204020204" pitchFamily="34" charset="-122"/>
            </a:endParaRPr>
          </a:p>
        </p:txBody>
      </p:sp>
      <p:sp>
        <p:nvSpPr>
          <p:cNvPr id="21" name="文本框 20"/>
          <p:cNvSpPr txBox="1"/>
          <p:nvPr/>
        </p:nvSpPr>
        <p:spPr>
          <a:xfrm>
            <a:off x="1776011" y="175617"/>
            <a:ext cx="1364394" cy="400110"/>
          </a:xfrm>
          <a:prstGeom prst="rect">
            <a:avLst/>
          </a:prstGeom>
          <a:noFill/>
          <a:ln>
            <a:noFill/>
          </a:ln>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相关工作</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3588338" y="175617"/>
            <a:ext cx="1423025" cy="400110"/>
          </a:xfrm>
          <a:prstGeom prst="rect">
            <a:avLst/>
          </a:prstGeom>
          <a:solidFill>
            <a:schemeClr val="bg1"/>
          </a:solidFill>
        </p:spPr>
        <p:txBody>
          <a:bodyPr wrap="square" rtlCol="0">
            <a:spAutoFit/>
          </a:bodyPr>
          <a:lstStyle/>
          <a:p>
            <a:pPr algn="ctr"/>
            <a:r>
              <a:rPr lang="zh-CN" altLang="en-US" sz="2000" spc="300" dirty="0">
                <a:solidFill>
                  <a:srgbClr val="0174AB"/>
                </a:solidFill>
                <a:latin typeface="微软雅黑" panose="020B0503020204020204" pitchFamily="34" charset="-122"/>
                <a:ea typeface="微软雅黑" panose="020B0503020204020204" pitchFamily="34" charset="-122"/>
              </a:rPr>
              <a:t>研究</a:t>
            </a:r>
            <a:r>
              <a:rPr lang="zh-CN" altLang="en-US" sz="2000" spc="300" dirty="0" smtClean="0">
                <a:solidFill>
                  <a:srgbClr val="0174AB"/>
                </a:solidFill>
                <a:latin typeface="微软雅黑" panose="020B0503020204020204" pitchFamily="34" charset="-122"/>
                <a:ea typeface="微软雅黑" panose="020B0503020204020204" pitchFamily="34" charset="-122"/>
              </a:rPr>
              <a:t>内容</a:t>
            </a:r>
            <a:endParaRPr lang="zh-CN" altLang="en-US" sz="2000" spc="300" dirty="0">
              <a:solidFill>
                <a:srgbClr val="0174AB"/>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5360450" y="175617"/>
            <a:ext cx="1444344"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研究计划</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24" name="燕尾形 23"/>
          <p:cNvSpPr/>
          <p:nvPr/>
        </p:nvSpPr>
        <p:spPr>
          <a:xfrm>
            <a:off x="513648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5" name="燕尾形 24"/>
          <p:cNvSpPr/>
          <p:nvPr/>
        </p:nvSpPr>
        <p:spPr>
          <a:xfrm>
            <a:off x="336437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6" name="燕尾形 25"/>
          <p:cNvSpPr/>
          <p:nvPr/>
        </p:nvSpPr>
        <p:spPr>
          <a:xfrm>
            <a:off x="1552043" y="302394"/>
            <a:ext cx="98851" cy="14655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9" name="文本框 28"/>
          <p:cNvSpPr txBox="1"/>
          <p:nvPr/>
        </p:nvSpPr>
        <p:spPr>
          <a:xfrm>
            <a:off x="56536" y="175617"/>
            <a:ext cx="1370391" cy="400110"/>
          </a:xfrm>
          <a:prstGeom prst="rect">
            <a:avLst/>
          </a:prstGeom>
          <a:noFill/>
        </p:spPr>
        <p:txBody>
          <a:bodyPr wrap="square" rtlCol="0">
            <a:spAutoFit/>
          </a:bodyPr>
          <a:lstStyle/>
          <a:p>
            <a:r>
              <a:rPr lang="zh-CN" altLang="en-US" sz="2000" spc="300" dirty="0" smtClean="0">
                <a:solidFill>
                  <a:schemeClr val="bg1"/>
                </a:solidFill>
                <a:latin typeface="微软雅黑" panose="020B0503020204020204" pitchFamily="34" charset="-122"/>
                <a:ea typeface="微软雅黑" panose="020B0503020204020204" pitchFamily="34" charset="-122"/>
              </a:rPr>
              <a:t>研究背景</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a:off x="-2910" y="890698"/>
            <a:ext cx="3591247" cy="769433"/>
            <a:chOff x="484627" y="933159"/>
            <a:chExt cx="3591247" cy="769433"/>
          </a:xfrm>
        </p:grpSpPr>
        <p:sp>
          <p:nvSpPr>
            <p:cNvPr id="28" name="矩形 27"/>
            <p:cNvSpPr/>
            <p:nvPr/>
          </p:nvSpPr>
          <p:spPr>
            <a:xfrm>
              <a:off x="484627" y="933159"/>
              <a:ext cx="3591247" cy="769433"/>
            </a:xfrm>
            <a:prstGeom prst="rect">
              <a:avLst/>
            </a:prstGeom>
          </p:spPr>
          <p:txBody>
            <a:bodyPr wrap="square" lIns="91431" tIns="45716" rIns="91431" bIns="45716">
              <a:spAutoFit/>
            </a:bodyPr>
            <a:lstStyle/>
            <a:p>
              <a:r>
                <a:rPr lang="zh-CN" altLang="en-US" sz="2200" b="1" dirty="0" smtClean="0">
                  <a:solidFill>
                    <a:schemeClr val="tx1">
                      <a:lumMod val="65000"/>
                      <a:lumOff val="35000"/>
                    </a:schemeClr>
                  </a:solidFill>
                  <a:latin typeface="微软雅黑" pitchFamily="34" charset="-122"/>
                  <a:ea typeface="微软雅黑" pitchFamily="34" charset="-122"/>
                </a:rPr>
                <a:t>大众贡献的质量持续优化</a:t>
              </a:r>
              <a:endParaRPr lang="zh-CN" altLang="en-US" sz="2200" b="1" dirty="0">
                <a:solidFill>
                  <a:schemeClr val="tx1">
                    <a:lumMod val="65000"/>
                    <a:lumOff val="35000"/>
                  </a:schemeClr>
                </a:solidFill>
                <a:latin typeface="微软雅黑" pitchFamily="34" charset="-122"/>
                <a:ea typeface="微软雅黑" pitchFamily="34" charset="-122"/>
              </a:endParaRPr>
            </a:p>
            <a:p>
              <a:endParaRPr lang="en-US" altLang="zh-CN" sz="2200" b="1" dirty="0">
                <a:solidFill>
                  <a:schemeClr val="tx1">
                    <a:lumMod val="65000"/>
                    <a:lumOff val="35000"/>
                  </a:schemeClr>
                </a:solidFill>
                <a:latin typeface="微软雅黑" pitchFamily="34" charset="-122"/>
                <a:ea typeface="微软雅黑" pitchFamily="34" charset="-122"/>
              </a:endParaRPr>
            </a:p>
          </p:txBody>
        </p:sp>
        <p:cxnSp>
          <p:nvCxnSpPr>
            <p:cNvPr id="30" name="直接连接符 29"/>
            <p:cNvCxnSpPr/>
            <p:nvPr/>
          </p:nvCxnSpPr>
          <p:spPr>
            <a:xfrm>
              <a:off x="499867" y="1009359"/>
              <a:ext cx="0" cy="297125"/>
            </a:xfrm>
            <a:prstGeom prst="line">
              <a:avLst/>
            </a:prstGeom>
            <a:ln w="28575">
              <a:solidFill>
                <a:srgbClr val="E74E3E"/>
              </a:solidFill>
            </a:ln>
          </p:spPr>
          <p:style>
            <a:lnRef idx="1">
              <a:schemeClr val="accent1"/>
            </a:lnRef>
            <a:fillRef idx="0">
              <a:schemeClr val="accent1"/>
            </a:fillRef>
            <a:effectRef idx="0">
              <a:schemeClr val="accent1"/>
            </a:effectRef>
            <a:fontRef idx="minor">
              <a:schemeClr val="tx1"/>
            </a:fontRef>
          </p:style>
        </p:cxnSp>
      </p:grpSp>
      <p:sp>
        <p:nvSpPr>
          <p:cNvPr id="4" name="灯片编号占位符 3"/>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pPr/>
              <a:t>27</a:t>
            </a:fld>
            <a:endParaRPr lang="zh-HK" altLang="en-US">
              <a:solidFill>
                <a:prstClr val="black">
                  <a:tint val="75000"/>
                </a:prstClr>
              </a:solidFill>
            </a:endParaRPr>
          </a:p>
        </p:txBody>
      </p:sp>
      <p:sp>
        <p:nvSpPr>
          <p:cNvPr id="31" name="任意多边形 30"/>
          <p:cNvSpPr/>
          <p:nvPr/>
        </p:nvSpPr>
        <p:spPr>
          <a:xfrm>
            <a:off x="483311" y="1507814"/>
            <a:ext cx="7866605" cy="2470015"/>
          </a:xfrm>
          <a:custGeom>
            <a:avLst/>
            <a:gdLst>
              <a:gd name="connsiteX0" fmla="*/ 0 w 1991930"/>
              <a:gd name="connsiteY0" fmla="*/ 0 h 1327953"/>
              <a:gd name="connsiteX1" fmla="*/ 1991930 w 1991930"/>
              <a:gd name="connsiteY1" fmla="*/ 0 h 1327953"/>
              <a:gd name="connsiteX2" fmla="*/ 1991930 w 1991930"/>
              <a:gd name="connsiteY2" fmla="*/ 1327953 h 1327953"/>
              <a:gd name="connsiteX3" fmla="*/ 0 w 1991930"/>
              <a:gd name="connsiteY3" fmla="*/ 1327953 h 1327953"/>
              <a:gd name="connsiteX4" fmla="*/ 0 w 1991930"/>
              <a:gd name="connsiteY4" fmla="*/ 0 h 1327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1930" h="1327953">
                <a:moveTo>
                  <a:pt x="0" y="0"/>
                </a:moveTo>
                <a:lnTo>
                  <a:pt x="1991930" y="0"/>
                </a:lnTo>
                <a:lnTo>
                  <a:pt x="1991930" y="1327953"/>
                </a:lnTo>
                <a:lnTo>
                  <a:pt x="0" y="13279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342900" indent="-342900">
              <a:lnSpc>
                <a:spcPct val="90000"/>
              </a:lnSpc>
              <a:spcBef>
                <a:spcPct val="20000"/>
              </a:spcBef>
              <a:spcAft>
                <a:spcPct val="15000"/>
              </a:spcAft>
              <a:buClr>
                <a:schemeClr val="tx1"/>
              </a:buClr>
              <a:buSzPct val="70000"/>
              <a:buFont typeface="Wingdings" panose="05000000000000000000" pitchFamily="2" charset="2"/>
              <a:buChar char="n"/>
            </a:pPr>
            <a:r>
              <a:rPr lang="zh-CN" altLang="en-US" sz="2000" dirty="0" smtClean="0">
                <a:solidFill>
                  <a:schemeClr val="tx1"/>
                </a:solidFill>
                <a:latin typeface="微软雅黑" pitchFamily="34" charset="-122"/>
                <a:ea typeface="微软雅黑" pitchFamily="34" charset="-122"/>
              </a:rPr>
              <a:t>研究意义</a:t>
            </a:r>
            <a:endParaRPr lang="en-US" altLang="zh-CN" sz="2000" dirty="0" smtClean="0">
              <a:solidFill>
                <a:schemeClr val="tx1"/>
              </a:solidFill>
              <a:latin typeface="微软雅黑" pitchFamily="34" charset="-122"/>
              <a:ea typeface="微软雅黑" pitchFamily="34" charset="-122"/>
            </a:endParaRPr>
          </a:p>
          <a:p>
            <a:pPr marL="742950" lvl="1" indent="-285750">
              <a:lnSpc>
                <a:spcPct val="114000"/>
              </a:lnSpc>
              <a:spcBef>
                <a:spcPct val="20000"/>
              </a:spcBef>
              <a:spcAft>
                <a:spcPct val="15000"/>
              </a:spcAft>
              <a:buClr>
                <a:schemeClr val="tx1"/>
              </a:buClr>
              <a:buSzPct val="70000"/>
              <a:buFont typeface="Wingdings" panose="05000000000000000000" pitchFamily="2" charset="2"/>
              <a:buChar char="Ø"/>
            </a:pPr>
            <a:r>
              <a:rPr lang="zh-CN" altLang="en-US" sz="1600" dirty="0" smtClean="0">
                <a:solidFill>
                  <a:schemeClr val="tx1"/>
                </a:solidFill>
                <a:latin typeface="微软雅黑" pitchFamily="34" charset="-122"/>
                <a:ea typeface="微软雅黑" pitchFamily="34" charset="-122"/>
              </a:rPr>
              <a:t>大众贡献者在代码审阅的驱动下</a:t>
            </a:r>
            <a:r>
              <a:rPr lang="zh-CN" altLang="en-US" sz="1600" b="1" dirty="0" smtClean="0">
                <a:solidFill>
                  <a:schemeClr val="tx1"/>
                </a:solidFill>
                <a:latin typeface="微软雅黑" pitchFamily="34" charset="-122"/>
                <a:ea typeface="微软雅黑" pitchFamily="34" charset="-122"/>
              </a:rPr>
              <a:t>动态更新</a:t>
            </a:r>
            <a:r>
              <a:rPr lang="zh-CN" altLang="en-US" sz="1600" dirty="0" smtClean="0">
                <a:solidFill>
                  <a:schemeClr val="tx1"/>
                </a:solidFill>
                <a:latin typeface="微软雅黑" pitchFamily="34" charset="-122"/>
                <a:ea typeface="微软雅黑" pitchFamily="34" charset="-122"/>
              </a:rPr>
              <a:t>其代码修改</a:t>
            </a:r>
            <a:endParaRPr lang="en-US" altLang="zh-CN" sz="1600" b="1" dirty="0" smtClean="0">
              <a:solidFill>
                <a:schemeClr val="tx1"/>
              </a:solidFill>
              <a:latin typeface="微软雅黑" pitchFamily="34" charset="-122"/>
              <a:ea typeface="微软雅黑" pitchFamily="34" charset="-122"/>
            </a:endParaRPr>
          </a:p>
          <a:p>
            <a:pPr marL="742950" lvl="1" indent="-285750">
              <a:lnSpc>
                <a:spcPct val="114000"/>
              </a:lnSpc>
              <a:spcBef>
                <a:spcPct val="20000"/>
              </a:spcBef>
              <a:spcAft>
                <a:spcPct val="15000"/>
              </a:spcAft>
              <a:buClr>
                <a:schemeClr val="tx1"/>
              </a:buClr>
              <a:buSzPct val="70000"/>
              <a:buFont typeface="Wingdings" panose="05000000000000000000" pitchFamily="2" charset="2"/>
              <a:buChar char="Ø"/>
            </a:pPr>
            <a:r>
              <a:rPr lang="zh-CN" altLang="en-US" sz="1600" dirty="0">
                <a:solidFill>
                  <a:schemeClr val="tx1"/>
                </a:solidFill>
                <a:latin typeface="微软雅黑" pitchFamily="34" charset="-122"/>
                <a:ea typeface="微软雅黑" pitchFamily="34" charset="-122"/>
              </a:rPr>
              <a:t>良好组织的审阅过程</a:t>
            </a:r>
            <a:r>
              <a:rPr lang="zh-CN" altLang="en-US" sz="1600" dirty="0" smtClean="0">
                <a:solidFill>
                  <a:schemeClr val="tx1"/>
                </a:solidFill>
                <a:latin typeface="微软雅黑" pitchFamily="34" charset="-122"/>
                <a:ea typeface="微软雅黑" pitchFamily="34" charset="-122"/>
              </a:rPr>
              <a:t>能够提高</a:t>
            </a:r>
            <a:r>
              <a:rPr lang="zh-CN" altLang="en-US" sz="1600" dirty="0">
                <a:solidFill>
                  <a:schemeClr val="tx1"/>
                </a:solidFill>
                <a:latin typeface="微软雅黑" pitchFamily="34" charset="-122"/>
                <a:ea typeface="微软雅黑" pitchFamily="34" charset="-122"/>
              </a:rPr>
              <a:t>大众贡献的</a:t>
            </a:r>
            <a:r>
              <a:rPr lang="zh-CN" altLang="en-US" sz="1600" dirty="0" smtClean="0">
                <a:solidFill>
                  <a:schemeClr val="tx1"/>
                </a:solidFill>
                <a:latin typeface="微软雅黑" pitchFamily="34" charset="-122"/>
                <a:ea typeface="微软雅黑" pitchFamily="34" charset="-122"/>
              </a:rPr>
              <a:t>汇聚质量和效率</a:t>
            </a:r>
            <a:endParaRPr lang="en-US" altLang="zh-CN" sz="1600" dirty="0" smtClean="0">
              <a:solidFill>
                <a:schemeClr val="tx1"/>
              </a:solidFill>
              <a:latin typeface="微软雅黑" pitchFamily="34" charset="-122"/>
              <a:ea typeface="微软雅黑" pitchFamily="34" charset="-122"/>
            </a:endParaRPr>
          </a:p>
          <a:p>
            <a:pPr marL="342900" lvl="1" indent="-342900">
              <a:lnSpc>
                <a:spcPct val="90000"/>
              </a:lnSpc>
              <a:spcBef>
                <a:spcPct val="20000"/>
              </a:spcBef>
              <a:spcAft>
                <a:spcPct val="15000"/>
              </a:spcAft>
              <a:buClr>
                <a:schemeClr val="tx1"/>
              </a:buClr>
              <a:buSzPct val="70000"/>
              <a:buFont typeface="Wingdings" panose="05000000000000000000" pitchFamily="2" charset="2"/>
              <a:buChar char="n"/>
            </a:pPr>
            <a:r>
              <a:rPr lang="zh-CN" altLang="en-US" sz="2000" dirty="0">
                <a:solidFill>
                  <a:schemeClr val="tx1"/>
                </a:solidFill>
                <a:latin typeface="微软雅黑" pitchFamily="34" charset="-122"/>
                <a:ea typeface="微软雅黑" pitchFamily="34" charset="-122"/>
              </a:rPr>
              <a:t>解决思路</a:t>
            </a:r>
            <a:endParaRPr lang="en-US" altLang="zh-CN" sz="2000" dirty="0">
              <a:solidFill>
                <a:schemeClr val="tx1"/>
              </a:solidFill>
              <a:latin typeface="微软雅黑" pitchFamily="34" charset="-122"/>
              <a:ea typeface="微软雅黑" pitchFamily="34" charset="-122"/>
            </a:endParaRPr>
          </a:p>
          <a:p>
            <a:pPr marL="742950" lvl="1" indent="-285750">
              <a:lnSpc>
                <a:spcPct val="114000"/>
              </a:lnSpc>
              <a:spcBef>
                <a:spcPct val="20000"/>
              </a:spcBef>
              <a:spcAft>
                <a:spcPct val="15000"/>
              </a:spcAft>
              <a:buClr>
                <a:schemeClr val="tx1"/>
              </a:buClr>
              <a:buSzPct val="70000"/>
              <a:buFont typeface="Wingdings" panose="05000000000000000000" pitchFamily="2" charset="2"/>
              <a:buChar char="Ø"/>
            </a:pPr>
            <a:r>
              <a:rPr lang="zh-CN" altLang="en-US" sz="1600" dirty="0" smtClean="0">
                <a:solidFill>
                  <a:schemeClr val="tx1"/>
                </a:solidFill>
                <a:latin typeface="微软雅黑" pitchFamily="34" charset="-122"/>
                <a:ea typeface="微软雅黑" pitchFamily="34" charset="-122"/>
              </a:rPr>
              <a:t>“评论</a:t>
            </a:r>
            <a:r>
              <a:rPr lang="en-US" altLang="zh-CN" sz="1600" dirty="0">
                <a:solidFill>
                  <a:schemeClr val="tx1"/>
                </a:solidFill>
                <a:latin typeface="微软雅黑" pitchFamily="34" charset="-122"/>
                <a:ea typeface="微软雅黑" pitchFamily="34" charset="-122"/>
              </a:rPr>
              <a:t>-</a:t>
            </a:r>
            <a:r>
              <a:rPr lang="zh-CN" altLang="en-US" sz="1600" dirty="0">
                <a:solidFill>
                  <a:schemeClr val="tx1"/>
                </a:solidFill>
                <a:latin typeface="微软雅黑" pitchFamily="34" charset="-122"/>
                <a:ea typeface="微软雅黑" pitchFamily="34" charset="-122"/>
              </a:rPr>
              <a:t>质量变化 ”关联模式</a:t>
            </a:r>
            <a:r>
              <a:rPr lang="zh-CN" altLang="en-US" sz="1600" dirty="0" smtClean="0">
                <a:solidFill>
                  <a:schemeClr val="tx1"/>
                </a:solidFill>
                <a:latin typeface="微软雅黑" pitchFamily="34" charset="-122"/>
                <a:ea typeface="微软雅黑" pitchFamily="34" charset="-122"/>
              </a:rPr>
              <a:t>挖掘</a:t>
            </a:r>
            <a:endParaRPr lang="en-US" altLang="zh-CN" sz="1600" dirty="0" smtClean="0">
              <a:solidFill>
                <a:schemeClr val="tx1"/>
              </a:solidFill>
              <a:latin typeface="微软雅黑" pitchFamily="34" charset="-122"/>
              <a:ea typeface="微软雅黑" pitchFamily="34" charset="-122"/>
            </a:endParaRPr>
          </a:p>
          <a:p>
            <a:pPr marL="742950" lvl="1" indent="-285750">
              <a:lnSpc>
                <a:spcPct val="114000"/>
              </a:lnSpc>
              <a:spcBef>
                <a:spcPct val="20000"/>
              </a:spcBef>
              <a:spcAft>
                <a:spcPct val="15000"/>
              </a:spcAft>
              <a:buClr>
                <a:schemeClr val="tx1"/>
              </a:buClr>
              <a:buSzPct val="70000"/>
              <a:buFont typeface="Wingdings" panose="05000000000000000000" pitchFamily="2" charset="2"/>
              <a:buChar char="Ø"/>
            </a:pPr>
            <a:r>
              <a:rPr lang="zh-CN" altLang="en-US" sz="1600" dirty="0" smtClean="0">
                <a:solidFill>
                  <a:schemeClr val="tx1"/>
                </a:solidFill>
                <a:latin typeface="微软雅黑" pitchFamily="34" charset="-122"/>
                <a:ea typeface="微软雅黑" pitchFamily="34" charset="-122"/>
              </a:rPr>
              <a:t>实时代码评估与审阅行为检测</a:t>
            </a:r>
            <a:endParaRPr lang="en-US" altLang="zh-CN" sz="1600" dirty="0" smtClean="0">
              <a:solidFill>
                <a:schemeClr val="tx1"/>
              </a:solidFill>
              <a:latin typeface="微软雅黑" pitchFamily="34" charset="-122"/>
              <a:ea typeface="微软雅黑" pitchFamily="34" charset="-122"/>
            </a:endParaRPr>
          </a:p>
          <a:p>
            <a:pPr marL="742950" lvl="1" indent="-285750">
              <a:lnSpc>
                <a:spcPct val="114000"/>
              </a:lnSpc>
              <a:spcBef>
                <a:spcPct val="20000"/>
              </a:spcBef>
              <a:spcAft>
                <a:spcPct val="15000"/>
              </a:spcAft>
              <a:buClr>
                <a:schemeClr val="tx1"/>
              </a:buClr>
              <a:buSzPct val="70000"/>
              <a:buFont typeface="Wingdings" panose="05000000000000000000" pitchFamily="2" charset="2"/>
              <a:buChar char="Ø"/>
            </a:pPr>
            <a:r>
              <a:rPr lang="zh-CN" altLang="en-US" sz="1600" dirty="0" smtClean="0">
                <a:solidFill>
                  <a:schemeClr val="tx1"/>
                </a:solidFill>
                <a:latin typeface="微软雅黑" pitchFamily="34" charset="-122"/>
                <a:ea typeface="微软雅黑" pitchFamily="34" charset="-122"/>
              </a:rPr>
              <a:t>审阅过程积极引导</a:t>
            </a:r>
            <a:endParaRPr lang="zh-CN" altLang="en-US" sz="1600" dirty="0">
              <a:solidFill>
                <a:schemeClr val="tx1"/>
              </a:solidFill>
              <a:latin typeface="微软雅黑" pitchFamily="34" charset="-122"/>
              <a:ea typeface="微软雅黑" pitchFamily="34" charset="-122"/>
            </a:endParaRPr>
          </a:p>
        </p:txBody>
      </p:sp>
      <p:pic>
        <p:nvPicPr>
          <p:cNvPr id="2" name="图片 1"/>
          <p:cNvPicPr>
            <a:picLocks noChangeAspect="1"/>
          </p:cNvPicPr>
          <p:nvPr/>
        </p:nvPicPr>
        <p:blipFill>
          <a:blip r:embed="rId3"/>
          <a:stretch>
            <a:fillRect/>
          </a:stretch>
        </p:blipFill>
        <p:spPr>
          <a:xfrm>
            <a:off x="2458208" y="4181256"/>
            <a:ext cx="4592661" cy="2552804"/>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1090822941"/>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1">
                                            <p:txEl>
                                              <p:pRg st="3" end="3"/>
                                            </p:txEl>
                                          </p:spTgt>
                                        </p:tgtEl>
                                        <p:attrNameLst>
                                          <p:attrName>style.visibility</p:attrName>
                                        </p:attrNameLst>
                                      </p:cBhvr>
                                      <p:to>
                                        <p:strVal val="visible"/>
                                      </p:to>
                                    </p:set>
                                    <p:animEffect transition="in" filter="wipe(up)">
                                      <p:cBhvr>
                                        <p:cTn id="7" dur="500"/>
                                        <p:tgtEl>
                                          <p:spTgt spid="31">
                                            <p:txEl>
                                              <p:pRg st="3" end="3"/>
                                            </p:txEl>
                                          </p:spTgt>
                                        </p:tgtEl>
                                      </p:cBhvr>
                                    </p:animEffect>
                                  </p:childTnLst>
                                </p:cTn>
                              </p:par>
                              <p:par>
                                <p:cTn id="8" presetID="22" presetClass="entr" presetSubtype="1" fill="hold" nodeType="withEffect">
                                  <p:stCondLst>
                                    <p:cond delay="0"/>
                                  </p:stCondLst>
                                  <p:childTnLst>
                                    <p:set>
                                      <p:cBhvr>
                                        <p:cTn id="9" dur="1" fill="hold">
                                          <p:stCondLst>
                                            <p:cond delay="0"/>
                                          </p:stCondLst>
                                        </p:cTn>
                                        <p:tgtEl>
                                          <p:spTgt spid="31">
                                            <p:txEl>
                                              <p:pRg st="4" end="4"/>
                                            </p:txEl>
                                          </p:spTgt>
                                        </p:tgtEl>
                                        <p:attrNameLst>
                                          <p:attrName>style.visibility</p:attrName>
                                        </p:attrNameLst>
                                      </p:cBhvr>
                                      <p:to>
                                        <p:strVal val="visible"/>
                                      </p:to>
                                    </p:set>
                                    <p:animEffect transition="in" filter="wipe(up)">
                                      <p:cBhvr>
                                        <p:cTn id="10" dur="500"/>
                                        <p:tgtEl>
                                          <p:spTgt spid="31">
                                            <p:txEl>
                                              <p:pRg st="4" end="4"/>
                                            </p:txEl>
                                          </p:spTgt>
                                        </p:tgtEl>
                                      </p:cBhvr>
                                    </p:animEffect>
                                  </p:childTnLst>
                                </p:cTn>
                              </p:par>
                              <p:par>
                                <p:cTn id="11" presetID="22" presetClass="entr" presetSubtype="1" fill="hold" nodeType="withEffect">
                                  <p:stCondLst>
                                    <p:cond delay="0"/>
                                  </p:stCondLst>
                                  <p:childTnLst>
                                    <p:set>
                                      <p:cBhvr>
                                        <p:cTn id="12" dur="1" fill="hold">
                                          <p:stCondLst>
                                            <p:cond delay="0"/>
                                          </p:stCondLst>
                                        </p:cTn>
                                        <p:tgtEl>
                                          <p:spTgt spid="31">
                                            <p:txEl>
                                              <p:pRg st="5" end="5"/>
                                            </p:txEl>
                                          </p:spTgt>
                                        </p:tgtEl>
                                        <p:attrNameLst>
                                          <p:attrName>style.visibility</p:attrName>
                                        </p:attrNameLst>
                                      </p:cBhvr>
                                      <p:to>
                                        <p:strVal val="visible"/>
                                      </p:to>
                                    </p:set>
                                    <p:animEffect transition="in" filter="wipe(up)">
                                      <p:cBhvr>
                                        <p:cTn id="13" dur="500"/>
                                        <p:tgtEl>
                                          <p:spTgt spid="31">
                                            <p:txEl>
                                              <p:pRg st="5" end="5"/>
                                            </p:txEl>
                                          </p:spTgt>
                                        </p:tgtEl>
                                      </p:cBhvr>
                                    </p:animEffect>
                                  </p:childTnLst>
                                </p:cTn>
                              </p:par>
                              <p:par>
                                <p:cTn id="14" presetID="22" presetClass="entr" presetSubtype="1" fill="hold" nodeType="withEffect">
                                  <p:stCondLst>
                                    <p:cond delay="0"/>
                                  </p:stCondLst>
                                  <p:childTnLst>
                                    <p:set>
                                      <p:cBhvr>
                                        <p:cTn id="15" dur="1" fill="hold">
                                          <p:stCondLst>
                                            <p:cond delay="0"/>
                                          </p:stCondLst>
                                        </p:cTn>
                                        <p:tgtEl>
                                          <p:spTgt spid="31">
                                            <p:txEl>
                                              <p:pRg st="6" end="6"/>
                                            </p:txEl>
                                          </p:spTgt>
                                        </p:tgtEl>
                                        <p:attrNameLst>
                                          <p:attrName>style.visibility</p:attrName>
                                        </p:attrNameLst>
                                      </p:cBhvr>
                                      <p:to>
                                        <p:strVal val="visible"/>
                                      </p:to>
                                    </p:set>
                                    <p:animEffect transition="in" filter="wipe(up)">
                                      <p:cBhvr>
                                        <p:cTn id="16" dur="500"/>
                                        <p:tgtEl>
                                          <p:spTgt spid="31">
                                            <p:txEl>
                                              <p:pRg st="6" end="6"/>
                                            </p:txEl>
                                          </p:spTgt>
                                        </p:tgtEl>
                                      </p:cBhvr>
                                    </p:animEffect>
                                  </p:childTnLst>
                                </p:cTn>
                              </p:par>
                              <p:par>
                                <p:cTn id="17" presetID="22" presetClass="entr" presetSubtype="1" fill="hold"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up)">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 name="文本框 43"/>
          <p:cNvSpPr txBox="1"/>
          <p:nvPr/>
        </p:nvSpPr>
        <p:spPr>
          <a:xfrm>
            <a:off x="6762923"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论文总结</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19" name="矩形 18"/>
          <p:cNvSpPr/>
          <p:nvPr/>
        </p:nvSpPr>
        <p:spPr>
          <a:xfrm>
            <a:off x="0" y="-5822"/>
            <a:ext cx="9159240" cy="707886"/>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sz="2400">
              <a:solidFill>
                <a:schemeClr val="bg1"/>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7071361" y="0"/>
            <a:ext cx="2072640" cy="707886"/>
          </a:xfrm>
          <a:prstGeom prst="rect">
            <a:avLst/>
          </a:prstGeom>
          <a:noFill/>
        </p:spPr>
        <p:txBody>
          <a:bodyPr wrap="square" rtlCol="0">
            <a:spAutoFit/>
          </a:bodyPr>
          <a:lstStyle/>
          <a:p>
            <a:r>
              <a:rPr lang="en-US" altLang="zh-HK" sz="4000" b="1" spc="300" dirty="0" smtClean="0">
                <a:solidFill>
                  <a:schemeClr val="bg1"/>
                </a:solidFill>
                <a:latin typeface="Bradley Hand ITC" panose="03070402050302030203" pitchFamily="66" charset="0"/>
                <a:ea typeface="微软雅黑" panose="020B0503020204020204" pitchFamily="34" charset="-122"/>
              </a:rPr>
              <a:t>Trustie</a:t>
            </a:r>
            <a:endParaRPr lang="zh-HK" altLang="en-US" sz="4000" b="1" spc="300" dirty="0">
              <a:solidFill>
                <a:schemeClr val="bg1"/>
              </a:solidFill>
              <a:latin typeface="Bradley Hand ITC" panose="03070402050302030203" pitchFamily="66" charset="0"/>
              <a:ea typeface="微软雅黑" panose="020B0503020204020204" pitchFamily="34" charset="-122"/>
            </a:endParaRPr>
          </a:p>
        </p:txBody>
      </p:sp>
      <p:sp>
        <p:nvSpPr>
          <p:cNvPr id="21" name="文本框 20"/>
          <p:cNvSpPr txBox="1"/>
          <p:nvPr/>
        </p:nvSpPr>
        <p:spPr>
          <a:xfrm>
            <a:off x="1776011" y="175617"/>
            <a:ext cx="1364394" cy="400110"/>
          </a:xfrm>
          <a:prstGeom prst="rect">
            <a:avLst/>
          </a:prstGeom>
          <a:noFill/>
          <a:ln>
            <a:noFill/>
          </a:ln>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相关工作</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3588338" y="175617"/>
            <a:ext cx="1423025" cy="400110"/>
          </a:xfrm>
          <a:prstGeom prst="rect">
            <a:avLst/>
          </a:prstGeom>
          <a:solidFill>
            <a:schemeClr val="bg1"/>
          </a:solidFill>
        </p:spPr>
        <p:txBody>
          <a:bodyPr wrap="square" rtlCol="0">
            <a:spAutoFit/>
          </a:bodyPr>
          <a:lstStyle/>
          <a:p>
            <a:pPr algn="ctr"/>
            <a:r>
              <a:rPr lang="zh-CN" altLang="en-US" sz="2000" spc="300" dirty="0">
                <a:solidFill>
                  <a:srgbClr val="0174AB"/>
                </a:solidFill>
                <a:latin typeface="微软雅黑" panose="020B0503020204020204" pitchFamily="34" charset="-122"/>
                <a:ea typeface="微软雅黑" panose="020B0503020204020204" pitchFamily="34" charset="-122"/>
              </a:rPr>
              <a:t>研究</a:t>
            </a:r>
            <a:r>
              <a:rPr lang="zh-CN" altLang="en-US" sz="2000" spc="300" dirty="0" smtClean="0">
                <a:solidFill>
                  <a:srgbClr val="0174AB"/>
                </a:solidFill>
                <a:latin typeface="微软雅黑" panose="020B0503020204020204" pitchFamily="34" charset="-122"/>
                <a:ea typeface="微软雅黑" panose="020B0503020204020204" pitchFamily="34" charset="-122"/>
              </a:rPr>
              <a:t>内容</a:t>
            </a:r>
            <a:endParaRPr lang="zh-CN" altLang="en-US" sz="2000" spc="300" dirty="0">
              <a:solidFill>
                <a:srgbClr val="0174AB"/>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5360450" y="175617"/>
            <a:ext cx="1444344"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研究计划</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24" name="燕尾形 23"/>
          <p:cNvSpPr/>
          <p:nvPr/>
        </p:nvSpPr>
        <p:spPr>
          <a:xfrm>
            <a:off x="513648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5" name="燕尾形 24"/>
          <p:cNvSpPr/>
          <p:nvPr/>
        </p:nvSpPr>
        <p:spPr>
          <a:xfrm>
            <a:off x="336437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6" name="燕尾形 25"/>
          <p:cNvSpPr/>
          <p:nvPr/>
        </p:nvSpPr>
        <p:spPr>
          <a:xfrm>
            <a:off x="1552043" y="302394"/>
            <a:ext cx="98851" cy="14655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9" name="文本框 28"/>
          <p:cNvSpPr txBox="1"/>
          <p:nvPr/>
        </p:nvSpPr>
        <p:spPr>
          <a:xfrm>
            <a:off x="56536" y="175617"/>
            <a:ext cx="1370391" cy="400110"/>
          </a:xfrm>
          <a:prstGeom prst="rect">
            <a:avLst/>
          </a:prstGeom>
          <a:noFill/>
        </p:spPr>
        <p:txBody>
          <a:bodyPr wrap="square" rtlCol="0">
            <a:spAutoFit/>
          </a:bodyPr>
          <a:lstStyle/>
          <a:p>
            <a:r>
              <a:rPr lang="zh-CN" altLang="en-US" sz="2000" spc="300" dirty="0" smtClean="0">
                <a:solidFill>
                  <a:schemeClr val="bg1"/>
                </a:solidFill>
                <a:latin typeface="微软雅黑" panose="020B0503020204020204" pitchFamily="34" charset="-122"/>
                <a:ea typeface="微软雅黑" panose="020B0503020204020204" pitchFamily="34" charset="-122"/>
              </a:rPr>
              <a:t>研究背景</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a:off x="-2909" y="890698"/>
            <a:ext cx="2347964" cy="430879"/>
            <a:chOff x="484628" y="933159"/>
            <a:chExt cx="2347964" cy="430879"/>
          </a:xfrm>
        </p:grpSpPr>
        <p:sp>
          <p:nvSpPr>
            <p:cNvPr id="28" name="矩形 27"/>
            <p:cNvSpPr/>
            <p:nvPr/>
          </p:nvSpPr>
          <p:spPr>
            <a:xfrm>
              <a:off x="484628" y="933159"/>
              <a:ext cx="2347964" cy="430879"/>
            </a:xfrm>
            <a:prstGeom prst="rect">
              <a:avLst/>
            </a:prstGeom>
          </p:spPr>
          <p:txBody>
            <a:bodyPr wrap="square" lIns="91431" tIns="45716" rIns="91431" bIns="45716">
              <a:spAutoFit/>
            </a:bodyPr>
            <a:lstStyle/>
            <a:p>
              <a:r>
                <a:rPr lang="zh-CN" altLang="en-US" sz="2200" b="1" dirty="0" smtClean="0">
                  <a:solidFill>
                    <a:schemeClr val="tx1">
                      <a:lumMod val="65000"/>
                      <a:lumOff val="35000"/>
                    </a:schemeClr>
                  </a:solidFill>
                  <a:latin typeface="微软雅黑" pitchFamily="34" charset="-122"/>
                  <a:ea typeface="微软雅黑" pitchFamily="34" charset="-122"/>
                </a:rPr>
                <a:t>预期创新点</a:t>
              </a:r>
              <a:endParaRPr lang="en-US" altLang="zh-CN" sz="2200" b="1" dirty="0">
                <a:solidFill>
                  <a:schemeClr val="tx1">
                    <a:lumMod val="65000"/>
                    <a:lumOff val="35000"/>
                  </a:schemeClr>
                </a:solidFill>
                <a:latin typeface="微软雅黑" pitchFamily="34" charset="-122"/>
                <a:ea typeface="微软雅黑" pitchFamily="34" charset="-122"/>
              </a:endParaRPr>
            </a:p>
          </p:txBody>
        </p:sp>
        <p:cxnSp>
          <p:nvCxnSpPr>
            <p:cNvPr id="30" name="直接连接符 29"/>
            <p:cNvCxnSpPr/>
            <p:nvPr/>
          </p:nvCxnSpPr>
          <p:spPr>
            <a:xfrm>
              <a:off x="499867" y="1009359"/>
              <a:ext cx="0" cy="297125"/>
            </a:xfrm>
            <a:prstGeom prst="line">
              <a:avLst/>
            </a:prstGeom>
            <a:ln w="28575">
              <a:solidFill>
                <a:srgbClr val="E74E3E"/>
              </a:solidFill>
            </a:ln>
          </p:spPr>
          <p:style>
            <a:lnRef idx="1">
              <a:schemeClr val="accent1"/>
            </a:lnRef>
            <a:fillRef idx="0">
              <a:schemeClr val="accent1"/>
            </a:fillRef>
            <a:effectRef idx="0">
              <a:schemeClr val="accent1"/>
            </a:effectRef>
            <a:fontRef idx="minor">
              <a:schemeClr val="tx1"/>
            </a:fontRef>
          </p:style>
        </p:cxnSp>
      </p:grpSp>
      <p:sp>
        <p:nvSpPr>
          <p:cNvPr id="15" name="Oval 22"/>
          <p:cNvSpPr>
            <a:spLocks noChangeArrowheads="1"/>
          </p:cNvSpPr>
          <p:nvPr/>
        </p:nvSpPr>
        <p:spPr bwMode="auto">
          <a:xfrm>
            <a:off x="3943193" y="2194357"/>
            <a:ext cx="1118419" cy="1078424"/>
          </a:xfrm>
          <a:prstGeom prst="ellipse">
            <a:avLst/>
          </a:prstGeom>
          <a:solidFill>
            <a:srgbClr val="E74E3E"/>
          </a:solidFill>
          <a:ln>
            <a:noFill/>
          </a:ln>
        </p:spPr>
        <p:txBody>
          <a:bodyPr vert="horz" wrap="square" lIns="75493" tIns="37746" rIns="75493" bIns="37746" numCol="1" anchor="ctr" anchorCtr="0" compatLnSpc="1">
            <a:prstTxWarp prst="textNoShape">
              <a:avLst/>
            </a:prstTxWarp>
          </a:bodyPr>
          <a:lstStyle/>
          <a:p>
            <a:pPr algn="ctr"/>
            <a:r>
              <a:rPr lang="zh-CN" altLang="en-US" sz="2400" b="1" dirty="0" smtClean="0">
                <a:solidFill>
                  <a:schemeClr val="bg1"/>
                </a:solidFill>
                <a:latin typeface="微软雅黑" pitchFamily="34" charset="-122"/>
                <a:ea typeface="微软雅黑" pitchFamily="34" charset="-122"/>
              </a:rPr>
              <a:t>创新</a:t>
            </a:r>
            <a:endParaRPr lang="zh-CN" altLang="en-US" sz="2400" b="1" baseline="-3000" dirty="0">
              <a:solidFill>
                <a:schemeClr val="bg1"/>
              </a:solidFill>
              <a:latin typeface="微软雅黑" pitchFamily="34" charset="-122"/>
              <a:ea typeface="微软雅黑" pitchFamily="34" charset="-122"/>
            </a:endParaRPr>
          </a:p>
        </p:txBody>
      </p:sp>
      <p:sp>
        <p:nvSpPr>
          <p:cNvPr id="16" name="Line 23"/>
          <p:cNvSpPr>
            <a:spLocks noChangeShapeType="1"/>
          </p:cNvSpPr>
          <p:nvPr/>
        </p:nvSpPr>
        <p:spPr bwMode="auto">
          <a:xfrm flipH="1">
            <a:off x="936085" y="2728855"/>
            <a:ext cx="2406153" cy="24143"/>
          </a:xfrm>
          <a:prstGeom prst="line">
            <a:avLst/>
          </a:prstGeom>
          <a:noFill/>
          <a:ln w="5" cap="flat">
            <a:solidFill>
              <a:srgbClr val="333333"/>
            </a:solidFill>
            <a:prstDash val="dash"/>
            <a:miter lim="800000"/>
            <a:headEnd type="none" w="med" len="med"/>
            <a:tailEnd type="arrow" w="med" len="med"/>
          </a:ln>
          <a:extLst>
            <a:ext uri="{909E8E84-426E-40DD-AFC4-6F175D3DCCD1}">
              <a14:hiddenFill xmlns:a14="http://schemas.microsoft.com/office/drawing/2010/main">
                <a:noFill/>
              </a14:hiddenFill>
            </a:ext>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7" name="Freeform 24"/>
          <p:cNvSpPr>
            <a:spLocks noEditPoints="1"/>
          </p:cNvSpPr>
          <p:nvPr/>
        </p:nvSpPr>
        <p:spPr bwMode="auto">
          <a:xfrm>
            <a:off x="3059208" y="2574985"/>
            <a:ext cx="283031" cy="303051"/>
          </a:xfrm>
          <a:custGeom>
            <a:avLst/>
            <a:gdLst>
              <a:gd name="T0" fmla="*/ 23 w 47"/>
              <a:gd name="T1" fmla="*/ 0 h 47"/>
              <a:gd name="T2" fmla="*/ 47 w 47"/>
              <a:gd name="T3" fmla="*/ 24 h 47"/>
              <a:gd name="T4" fmla="*/ 23 w 47"/>
              <a:gd name="T5" fmla="*/ 47 h 47"/>
              <a:gd name="T6" fmla="*/ 0 w 47"/>
              <a:gd name="T7" fmla="*/ 24 h 47"/>
              <a:gd name="T8" fmla="*/ 23 w 47"/>
              <a:gd name="T9" fmla="*/ 0 h 47"/>
              <a:gd name="T10" fmla="*/ 23 w 47"/>
              <a:gd name="T11" fmla="*/ 15 h 47"/>
              <a:gd name="T12" fmla="*/ 15 w 47"/>
              <a:gd name="T13" fmla="*/ 24 h 47"/>
              <a:gd name="T14" fmla="*/ 23 w 47"/>
              <a:gd name="T15" fmla="*/ 32 h 47"/>
              <a:gd name="T16" fmla="*/ 32 w 47"/>
              <a:gd name="T17" fmla="*/ 24 h 47"/>
              <a:gd name="T18" fmla="*/ 23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36" y="0"/>
                  <a:pt x="47" y="11"/>
                  <a:pt x="47" y="24"/>
                </a:cubicBezTo>
                <a:cubicBezTo>
                  <a:pt x="47" y="37"/>
                  <a:pt x="36" y="47"/>
                  <a:pt x="23" y="47"/>
                </a:cubicBezTo>
                <a:cubicBezTo>
                  <a:pt x="10" y="47"/>
                  <a:pt x="0" y="37"/>
                  <a:pt x="0" y="24"/>
                </a:cubicBezTo>
                <a:cubicBezTo>
                  <a:pt x="0" y="11"/>
                  <a:pt x="10" y="0"/>
                  <a:pt x="23" y="0"/>
                </a:cubicBezTo>
                <a:close/>
                <a:moveTo>
                  <a:pt x="23" y="15"/>
                </a:moveTo>
                <a:cubicBezTo>
                  <a:pt x="19" y="15"/>
                  <a:pt x="15" y="19"/>
                  <a:pt x="15" y="24"/>
                </a:cubicBezTo>
                <a:cubicBezTo>
                  <a:pt x="15" y="28"/>
                  <a:pt x="19" y="32"/>
                  <a:pt x="23" y="32"/>
                </a:cubicBezTo>
                <a:cubicBezTo>
                  <a:pt x="28" y="32"/>
                  <a:pt x="32" y="28"/>
                  <a:pt x="32" y="24"/>
                </a:cubicBezTo>
                <a:cubicBezTo>
                  <a:pt x="32" y="19"/>
                  <a:pt x="28" y="15"/>
                  <a:pt x="23" y="15"/>
                </a:cubicBezTo>
                <a:close/>
              </a:path>
            </a:pathLst>
          </a:custGeom>
          <a:solidFill>
            <a:srgbClr val="333333"/>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31" name="Freeform 26"/>
          <p:cNvSpPr>
            <a:spLocks noEditPoints="1"/>
          </p:cNvSpPr>
          <p:nvPr/>
        </p:nvSpPr>
        <p:spPr bwMode="auto">
          <a:xfrm>
            <a:off x="1836828" y="2574985"/>
            <a:ext cx="288130" cy="303051"/>
          </a:xfrm>
          <a:custGeom>
            <a:avLst/>
            <a:gdLst>
              <a:gd name="T0" fmla="*/ 24 w 48"/>
              <a:gd name="T1" fmla="*/ 0 h 47"/>
              <a:gd name="T2" fmla="*/ 48 w 48"/>
              <a:gd name="T3" fmla="*/ 24 h 47"/>
              <a:gd name="T4" fmla="*/ 24 w 48"/>
              <a:gd name="T5" fmla="*/ 47 h 47"/>
              <a:gd name="T6" fmla="*/ 0 w 48"/>
              <a:gd name="T7" fmla="*/ 24 h 47"/>
              <a:gd name="T8" fmla="*/ 24 w 48"/>
              <a:gd name="T9" fmla="*/ 0 h 47"/>
              <a:gd name="T10" fmla="*/ 24 w 48"/>
              <a:gd name="T11" fmla="*/ 15 h 47"/>
              <a:gd name="T12" fmla="*/ 15 w 48"/>
              <a:gd name="T13" fmla="*/ 24 h 47"/>
              <a:gd name="T14" fmla="*/ 24 w 48"/>
              <a:gd name="T15" fmla="*/ 32 h 47"/>
              <a:gd name="T16" fmla="*/ 32 w 48"/>
              <a:gd name="T17" fmla="*/ 24 h 47"/>
              <a:gd name="T18" fmla="*/ 24 w 48"/>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7">
                <a:moveTo>
                  <a:pt x="24" y="0"/>
                </a:moveTo>
                <a:cubicBezTo>
                  <a:pt x="37" y="0"/>
                  <a:pt x="48" y="11"/>
                  <a:pt x="48" y="24"/>
                </a:cubicBezTo>
                <a:cubicBezTo>
                  <a:pt x="48"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9" y="32"/>
                  <a:pt x="32" y="28"/>
                  <a:pt x="32" y="24"/>
                </a:cubicBezTo>
                <a:cubicBezTo>
                  <a:pt x="32" y="19"/>
                  <a:pt x="29" y="15"/>
                  <a:pt x="24" y="15"/>
                </a:cubicBezTo>
                <a:close/>
              </a:path>
            </a:pathLst>
          </a:custGeom>
          <a:solidFill>
            <a:srgbClr val="333333"/>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32" name="Freeform 27"/>
          <p:cNvSpPr>
            <a:spLocks/>
          </p:cNvSpPr>
          <p:nvPr/>
        </p:nvSpPr>
        <p:spPr bwMode="auto">
          <a:xfrm>
            <a:off x="3138458" y="2847038"/>
            <a:ext cx="1084451" cy="1086578"/>
          </a:xfrm>
          <a:custGeom>
            <a:avLst/>
            <a:gdLst>
              <a:gd name="T0" fmla="*/ 172 w 223"/>
              <a:gd name="T1" fmla="*/ 172 h 190"/>
              <a:gd name="T2" fmla="*/ 50 w 223"/>
              <a:gd name="T3" fmla="*/ 122 h 190"/>
              <a:gd name="T4" fmla="*/ 0 w 223"/>
              <a:gd name="T5" fmla="*/ 0 h 190"/>
              <a:gd name="T6" fmla="*/ 22 w 223"/>
              <a:gd name="T7" fmla="*/ 0 h 190"/>
              <a:gd name="T8" fmla="*/ 66 w 223"/>
              <a:gd name="T9" fmla="*/ 106 h 190"/>
              <a:gd name="T10" fmla="*/ 172 w 223"/>
              <a:gd name="T11" fmla="*/ 150 h 190"/>
              <a:gd name="T12" fmla="*/ 172 w 223"/>
              <a:gd name="T13" fmla="*/ 132 h 190"/>
              <a:gd name="T14" fmla="*/ 223 w 223"/>
              <a:gd name="T15" fmla="*/ 163 h 190"/>
              <a:gd name="T16" fmla="*/ 172 w 223"/>
              <a:gd name="T17" fmla="*/ 190 h 190"/>
              <a:gd name="T18" fmla="*/ 172 w 223"/>
              <a:gd name="T19" fmla="*/ 17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190">
                <a:moveTo>
                  <a:pt x="172" y="172"/>
                </a:moveTo>
                <a:cubicBezTo>
                  <a:pt x="124" y="172"/>
                  <a:pt x="81" y="153"/>
                  <a:pt x="50" y="122"/>
                </a:cubicBezTo>
                <a:cubicBezTo>
                  <a:pt x="19" y="91"/>
                  <a:pt x="0" y="48"/>
                  <a:pt x="0" y="0"/>
                </a:cubicBezTo>
                <a:cubicBezTo>
                  <a:pt x="22" y="0"/>
                  <a:pt x="22" y="0"/>
                  <a:pt x="22" y="0"/>
                </a:cubicBezTo>
                <a:cubicBezTo>
                  <a:pt x="22" y="41"/>
                  <a:pt x="39" y="79"/>
                  <a:pt x="66" y="106"/>
                </a:cubicBezTo>
                <a:cubicBezTo>
                  <a:pt x="93" y="133"/>
                  <a:pt x="131" y="150"/>
                  <a:pt x="172" y="150"/>
                </a:cubicBezTo>
                <a:cubicBezTo>
                  <a:pt x="172" y="132"/>
                  <a:pt x="172" y="132"/>
                  <a:pt x="172" y="132"/>
                </a:cubicBezTo>
                <a:cubicBezTo>
                  <a:pt x="223" y="163"/>
                  <a:pt x="223" y="163"/>
                  <a:pt x="223" y="163"/>
                </a:cubicBezTo>
                <a:cubicBezTo>
                  <a:pt x="172" y="190"/>
                  <a:pt x="172" y="190"/>
                  <a:pt x="172" y="190"/>
                </a:cubicBezTo>
                <a:lnTo>
                  <a:pt x="172" y="172"/>
                </a:lnTo>
                <a:close/>
              </a:path>
            </a:pathLst>
          </a:custGeom>
          <a:solidFill>
            <a:srgbClr val="333333"/>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34" name="Freeform 29"/>
          <p:cNvSpPr>
            <a:spLocks/>
          </p:cNvSpPr>
          <p:nvPr/>
        </p:nvSpPr>
        <p:spPr bwMode="auto">
          <a:xfrm>
            <a:off x="1901780" y="2855192"/>
            <a:ext cx="2256177" cy="2284584"/>
          </a:xfrm>
          <a:custGeom>
            <a:avLst/>
            <a:gdLst>
              <a:gd name="T0" fmla="*/ 395 w 446"/>
              <a:gd name="T1" fmla="*/ 395 h 413"/>
              <a:gd name="T2" fmla="*/ 116 w 446"/>
              <a:gd name="T3" fmla="*/ 279 h 413"/>
              <a:gd name="T4" fmla="*/ 0 w 446"/>
              <a:gd name="T5" fmla="*/ 0 h 413"/>
              <a:gd name="T6" fmla="*/ 23 w 446"/>
              <a:gd name="T7" fmla="*/ 0 h 413"/>
              <a:gd name="T8" fmla="*/ 132 w 446"/>
              <a:gd name="T9" fmla="*/ 263 h 413"/>
              <a:gd name="T10" fmla="*/ 395 w 446"/>
              <a:gd name="T11" fmla="*/ 373 h 413"/>
              <a:gd name="T12" fmla="*/ 395 w 446"/>
              <a:gd name="T13" fmla="*/ 355 h 413"/>
              <a:gd name="T14" fmla="*/ 446 w 446"/>
              <a:gd name="T15" fmla="*/ 385 h 413"/>
              <a:gd name="T16" fmla="*/ 395 w 446"/>
              <a:gd name="T17" fmla="*/ 413 h 413"/>
              <a:gd name="T18" fmla="*/ 395 w 446"/>
              <a:gd name="T19" fmla="*/ 395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413">
                <a:moveTo>
                  <a:pt x="395" y="395"/>
                </a:moveTo>
                <a:cubicBezTo>
                  <a:pt x="286" y="395"/>
                  <a:pt x="187" y="351"/>
                  <a:pt x="116" y="279"/>
                </a:cubicBezTo>
                <a:cubicBezTo>
                  <a:pt x="44" y="208"/>
                  <a:pt x="0" y="109"/>
                  <a:pt x="0" y="0"/>
                </a:cubicBezTo>
                <a:cubicBezTo>
                  <a:pt x="23" y="0"/>
                  <a:pt x="23" y="0"/>
                  <a:pt x="23" y="0"/>
                </a:cubicBezTo>
                <a:cubicBezTo>
                  <a:pt x="23" y="103"/>
                  <a:pt x="64" y="196"/>
                  <a:pt x="132" y="263"/>
                </a:cubicBezTo>
                <a:cubicBezTo>
                  <a:pt x="199" y="331"/>
                  <a:pt x="292" y="372"/>
                  <a:pt x="395" y="373"/>
                </a:cubicBezTo>
                <a:cubicBezTo>
                  <a:pt x="395" y="355"/>
                  <a:pt x="395" y="355"/>
                  <a:pt x="395" y="355"/>
                </a:cubicBezTo>
                <a:cubicBezTo>
                  <a:pt x="446" y="385"/>
                  <a:pt x="446" y="385"/>
                  <a:pt x="446" y="385"/>
                </a:cubicBezTo>
                <a:cubicBezTo>
                  <a:pt x="395" y="413"/>
                  <a:pt x="395" y="413"/>
                  <a:pt x="395" y="413"/>
                </a:cubicBezTo>
                <a:lnTo>
                  <a:pt x="395" y="395"/>
                </a:lnTo>
                <a:close/>
              </a:path>
            </a:pathLst>
          </a:custGeom>
          <a:solidFill>
            <a:srgbClr val="333333"/>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35" name="TextBox 17"/>
          <p:cNvSpPr txBox="1"/>
          <p:nvPr/>
        </p:nvSpPr>
        <p:spPr>
          <a:xfrm>
            <a:off x="4372272" y="3430609"/>
            <a:ext cx="430249" cy="768726"/>
          </a:xfrm>
          <a:prstGeom prst="rect">
            <a:avLst/>
          </a:prstGeom>
          <a:noFill/>
        </p:spPr>
        <p:txBody>
          <a:bodyPr wrap="square" lIns="75493" tIns="37746" rIns="75493" bIns="37746" rtlCol="0" anchor="ctr">
            <a:spAutoFit/>
          </a:bodyPr>
          <a:lstStyle/>
          <a:p>
            <a:r>
              <a:rPr lang="en-US" altLang="zh-CN" sz="4500" dirty="0">
                <a:solidFill>
                  <a:srgbClr val="21AB82"/>
                </a:solidFill>
                <a:latin typeface="微软雅黑" pitchFamily="34" charset="-122"/>
                <a:ea typeface="微软雅黑" pitchFamily="34" charset="-122"/>
              </a:rPr>
              <a:t>A</a:t>
            </a:r>
            <a:endParaRPr lang="zh-CN" altLang="en-US" sz="4500" dirty="0">
              <a:solidFill>
                <a:srgbClr val="21AB82"/>
              </a:solidFill>
              <a:latin typeface="微软雅黑" pitchFamily="34" charset="-122"/>
              <a:ea typeface="微软雅黑" pitchFamily="34" charset="-122"/>
            </a:endParaRPr>
          </a:p>
        </p:txBody>
      </p:sp>
      <p:sp>
        <p:nvSpPr>
          <p:cNvPr id="36" name="TextBox 18"/>
          <p:cNvSpPr txBox="1"/>
          <p:nvPr/>
        </p:nvSpPr>
        <p:spPr>
          <a:xfrm>
            <a:off x="4383151" y="4640425"/>
            <a:ext cx="396877" cy="768726"/>
          </a:xfrm>
          <a:prstGeom prst="rect">
            <a:avLst/>
          </a:prstGeom>
          <a:noFill/>
        </p:spPr>
        <p:txBody>
          <a:bodyPr wrap="square" lIns="75493" tIns="37746" rIns="75493" bIns="37746" rtlCol="0" anchor="ctr">
            <a:spAutoFit/>
          </a:bodyPr>
          <a:lstStyle/>
          <a:p>
            <a:r>
              <a:rPr lang="en-US" altLang="zh-CN" sz="4500" dirty="0">
                <a:solidFill>
                  <a:srgbClr val="F14124"/>
                </a:solidFill>
                <a:latin typeface="微软雅黑" pitchFamily="34" charset="-122"/>
                <a:ea typeface="微软雅黑" pitchFamily="34" charset="-122"/>
              </a:rPr>
              <a:t>B</a:t>
            </a:r>
            <a:endParaRPr lang="zh-CN" altLang="en-US" sz="4500" dirty="0">
              <a:solidFill>
                <a:srgbClr val="F14124"/>
              </a:solidFill>
              <a:latin typeface="微软雅黑" pitchFamily="34" charset="-122"/>
              <a:ea typeface="微软雅黑" pitchFamily="34" charset="-122"/>
            </a:endParaRPr>
          </a:p>
        </p:txBody>
      </p:sp>
      <p:sp>
        <p:nvSpPr>
          <p:cNvPr id="38" name="TextBox 20"/>
          <p:cNvSpPr txBox="1"/>
          <p:nvPr/>
        </p:nvSpPr>
        <p:spPr>
          <a:xfrm>
            <a:off x="5005222" y="4618903"/>
            <a:ext cx="2990137" cy="814893"/>
          </a:xfrm>
          <a:prstGeom prst="rect">
            <a:avLst/>
          </a:prstGeom>
          <a:noFill/>
        </p:spPr>
        <p:txBody>
          <a:bodyPr wrap="square" lIns="75493" tIns="37746" rIns="75493" bIns="37746" rtlCol="0">
            <a:spAutoFit/>
          </a:bodyPr>
          <a:lstStyle/>
          <a:p>
            <a:pPr>
              <a:lnSpc>
                <a:spcPct val="150000"/>
              </a:lnSpc>
              <a:spcBef>
                <a:spcPct val="20000"/>
              </a:spcBef>
              <a:spcAft>
                <a:spcPct val="15000"/>
              </a:spcAft>
              <a:buClr>
                <a:srgbClr val="CC9900"/>
              </a:buClr>
              <a:buSzPct val="70000"/>
            </a:pPr>
            <a:r>
              <a:rPr lang="zh-CN" altLang="en-US" sz="1600" dirty="0" smtClean="0">
                <a:latin typeface="微软雅黑" pitchFamily="34" charset="-122"/>
                <a:ea typeface="微软雅黑" pitchFamily="34" charset="-122"/>
                <a:sym typeface="微软雅黑" pitchFamily="34" charset="-122"/>
              </a:rPr>
              <a:t>提升人工审查的自动化水平，降低人工成本</a:t>
            </a:r>
            <a:endParaRPr lang="zh-CN" altLang="en-US" sz="1600" dirty="0">
              <a:solidFill>
                <a:schemeClr val="tx1">
                  <a:lumMod val="65000"/>
                  <a:lumOff val="35000"/>
                </a:schemeClr>
              </a:solidFill>
              <a:latin typeface="微软雅黑" pitchFamily="34" charset="-122"/>
              <a:ea typeface="微软雅黑" pitchFamily="34" charset="-122"/>
              <a:sym typeface="微软雅黑" pitchFamily="34" charset="-122"/>
            </a:endParaRPr>
          </a:p>
        </p:txBody>
      </p:sp>
      <p:sp>
        <p:nvSpPr>
          <p:cNvPr id="39" name="TextBox 21"/>
          <p:cNvSpPr txBox="1"/>
          <p:nvPr/>
        </p:nvSpPr>
        <p:spPr>
          <a:xfrm>
            <a:off x="4999395" y="3438629"/>
            <a:ext cx="3108286" cy="814893"/>
          </a:xfrm>
          <a:prstGeom prst="rect">
            <a:avLst/>
          </a:prstGeom>
          <a:noFill/>
        </p:spPr>
        <p:txBody>
          <a:bodyPr wrap="square" lIns="75493" tIns="37746" rIns="75493" bIns="37746" rtlCol="0">
            <a:spAutoFit/>
          </a:bodyPr>
          <a:lstStyle/>
          <a:p>
            <a:pPr>
              <a:lnSpc>
                <a:spcPct val="150000"/>
              </a:lnSpc>
              <a:spcBef>
                <a:spcPct val="20000"/>
              </a:spcBef>
              <a:spcAft>
                <a:spcPct val="15000"/>
              </a:spcAft>
              <a:buClr>
                <a:srgbClr val="CC9900"/>
              </a:buClr>
              <a:buSzPct val="70000"/>
            </a:pPr>
            <a:r>
              <a:rPr lang="zh-CN" altLang="en-US" sz="1600" dirty="0" smtClean="0">
                <a:latin typeface="微软雅黑" pitchFamily="34" charset="-122"/>
                <a:ea typeface="微软雅黑" pitchFamily="34" charset="-122"/>
                <a:sym typeface="微软雅黑" pitchFamily="34" charset="-122"/>
              </a:rPr>
              <a:t>代码审阅过程的最佳实践模式，提高协同效率</a:t>
            </a:r>
            <a:endParaRPr lang="zh-CN" altLang="en-US" sz="1600" dirty="0">
              <a:latin typeface="微软雅黑" pitchFamily="34" charset="-122"/>
              <a:ea typeface="微软雅黑" pitchFamily="34" charset="-122"/>
              <a:sym typeface="微软雅黑" pitchFamily="34" charset="-122"/>
            </a:endParaRPr>
          </a:p>
        </p:txBody>
      </p:sp>
      <p:sp>
        <p:nvSpPr>
          <p:cNvPr id="4" name="灯片编号占位符 3"/>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pPr/>
              <a:t>28</a:t>
            </a:fld>
            <a:endParaRPr lang="zh-HK" altLang="en-US">
              <a:solidFill>
                <a:prstClr val="black">
                  <a:tint val="75000"/>
                </a:prstClr>
              </a:solidFill>
            </a:endParaRPr>
          </a:p>
        </p:txBody>
      </p:sp>
    </p:spTree>
    <p:extLst>
      <p:ext uri="{BB962C8B-B14F-4D97-AF65-F5344CB8AC3E}">
        <p14:creationId xmlns:p14="http://schemas.microsoft.com/office/powerpoint/2010/main" val="2838341005"/>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22" presetClass="entr" presetSubtype="2"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right)">
                                      <p:cBhvr>
                                        <p:cTn id="13" dur="500"/>
                                        <p:tgtEl>
                                          <p:spTgt spid="16"/>
                                        </p:tgtEl>
                                      </p:cBhvr>
                                    </p:animEffect>
                                  </p:childTnLst>
                                </p:cTn>
                              </p:par>
                            </p:childTnLst>
                          </p:cTn>
                        </p:par>
                        <p:par>
                          <p:cTn id="14" fill="hold">
                            <p:stCondLst>
                              <p:cond delay="1000"/>
                            </p:stCondLst>
                            <p:childTnLst>
                              <p:par>
                                <p:cTn id="15" presetID="49" presetClass="entr" presetSubtype="0" decel="100000"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ppt_w</p:attrName>
                                        </p:attrNameLst>
                                      </p:cBhvr>
                                      <p:tavLst>
                                        <p:tav tm="0">
                                          <p:val>
                                            <p:fltVal val="0"/>
                                          </p:val>
                                        </p:tav>
                                        <p:tav tm="100000">
                                          <p:val>
                                            <p:strVal val="#ppt_w"/>
                                          </p:val>
                                        </p:tav>
                                      </p:tavLst>
                                    </p:anim>
                                    <p:anim calcmode="lin" valueType="num">
                                      <p:cBhvr>
                                        <p:cTn id="18" dur="500" fill="hold"/>
                                        <p:tgtEl>
                                          <p:spTgt spid="17"/>
                                        </p:tgtEl>
                                        <p:attrNameLst>
                                          <p:attrName>ppt_h</p:attrName>
                                        </p:attrNameLst>
                                      </p:cBhvr>
                                      <p:tavLst>
                                        <p:tav tm="0">
                                          <p:val>
                                            <p:fltVal val="0"/>
                                          </p:val>
                                        </p:tav>
                                        <p:tav tm="100000">
                                          <p:val>
                                            <p:strVal val="#ppt_h"/>
                                          </p:val>
                                        </p:tav>
                                      </p:tavLst>
                                    </p:anim>
                                    <p:anim calcmode="lin" valueType="num">
                                      <p:cBhvr>
                                        <p:cTn id="19" dur="500" fill="hold"/>
                                        <p:tgtEl>
                                          <p:spTgt spid="17"/>
                                        </p:tgtEl>
                                        <p:attrNameLst>
                                          <p:attrName>style.rotation</p:attrName>
                                        </p:attrNameLst>
                                      </p:cBhvr>
                                      <p:tavLst>
                                        <p:tav tm="0">
                                          <p:val>
                                            <p:fltVal val="360"/>
                                          </p:val>
                                        </p:tav>
                                        <p:tav tm="100000">
                                          <p:val>
                                            <p:fltVal val="0"/>
                                          </p:val>
                                        </p:tav>
                                      </p:tavLst>
                                    </p:anim>
                                    <p:animEffect transition="in" filter="fade">
                                      <p:cBhvr>
                                        <p:cTn id="20" dur="500"/>
                                        <p:tgtEl>
                                          <p:spTgt spid="17"/>
                                        </p:tgtEl>
                                      </p:cBhvr>
                                    </p:animEffect>
                                  </p:childTnLst>
                                </p:cTn>
                              </p:par>
                              <p:par>
                                <p:cTn id="21" presetID="49" presetClass="entr" presetSubtype="0" decel="100000" fill="hold" grpId="0" nodeType="withEffect">
                                  <p:stCondLst>
                                    <p:cond delay="400"/>
                                  </p:stCondLst>
                                  <p:childTnLst>
                                    <p:set>
                                      <p:cBhvr>
                                        <p:cTn id="22" dur="1" fill="hold">
                                          <p:stCondLst>
                                            <p:cond delay="0"/>
                                          </p:stCondLst>
                                        </p:cTn>
                                        <p:tgtEl>
                                          <p:spTgt spid="31"/>
                                        </p:tgtEl>
                                        <p:attrNameLst>
                                          <p:attrName>style.visibility</p:attrName>
                                        </p:attrNameLst>
                                      </p:cBhvr>
                                      <p:to>
                                        <p:strVal val="visible"/>
                                      </p:to>
                                    </p:set>
                                    <p:anim calcmode="lin" valueType="num">
                                      <p:cBhvr>
                                        <p:cTn id="23" dur="500" fill="hold"/>
                                        <p:tgtEl>
                                          <p:spTgt spid="31"/>
                                        </p:tgtEl>
                                        <p:attrNameLst>
                                          <p:attrName>ppt_w</p:attrName>
                                        </p:attrNameLst>
                                      </p:cBhvr>
                                      <p:tavLst>
                                        <p:tav tm="0">
                                          <p:val>
                                            <p:fltVal val="0"/>
                                          </p:val>
                                        </p:tav>
                                        <p:tav tm="100000">
                                          <p:val>
                                            <p:strVal val="#ppt_w"/>
                                          </p:val>
                                        </p:tav>
                                      </p:tavLst>
                                    </p:anim>
                                    <p:anim calcmode="lin" valueType="num">
                                      <p:cBhvr>
                                        <p:cTn id="24" dur="500" fill="hold"/>
                                        <p:tgtEl>
                                          <p:spTgt spid="31"/>
                                        </p:tgtEl>
                                        <p:attrNameLst>
                                          <p:attrName>ppt_h</p:attrName>
                                        </p:attrNameLst>
                                      </p:cBhvr>
                                      <p:tavLst>
                                        <p:tav tm="0">
                                          <p:val>
                                            <p:fltVal val="0"/>
                                          </p:val>
                                        </p:tav>
                                        <p:tav tm="100000">
                                          <p:val>
                                            <p:strVal val="#ppt_h"/>
                                          </p:val>
                                        </p:tav>
                                      </p:tavLst>
                                    </p:anim>
                                    <p:anim calcmode="lin" valueType="num">
                                      <p:cBhvr>
                                        <p:cTn id="25" dur="500" fill="hold"/>
                                        <p:tgtEl>
                                          <p:spTgt spid="31"/>
                                        </p:tgtEl>
                                        <p:attrNameLst>
                                          <p:attrName>style.rotation</p:attrName>
                                        </p:attrNameLst>
                                      </p:cBhvr>
                                      <p:tavLst>
                                        <p:tav tm="0">
                                          <p:val>
                                            <p:fltVal val="360"/>
                                          </p:val>
                                        </p:tav>
                                        <p:tav tm="100000">
                                          <p:val>
                                            <p:fltVal val="0"/>
                                          </p:val>
                                        </p:tav>
                                      </p:tavLst>
                                    </p:anim>
                                    <p:animEffect transition="in" filter="fade">
                                      <p:cBhvr>
                                        <p:cTn id="26" dur="500"/>
                                        <p:tgtEl>
                                          <p:spTgt spid="31"/>
                                        </p:tgtEl>
                                      </p:cBhvr>
                                    </p:animEffect>
                                  </p:childTnLst>
                                </p:cTn>
                              </p:par>
                            </p:childTnLst>
                          </p:cTn>
                        </p:par>
                        <p:par>
                          <p:cTn id="27" fill="hold">
                            <p:stCondLst>
                              <p:cond delay="1900"/>
                            </p:stCondLst>
                            <p:childTnLst>
                              <p:par>
                                <p:cTn id="28" presetID="22" presetClass="entr" presetSubtype="8" fill="hold" grpId="0" nodeType="afterEffect">
                                  <p:stCondLst>
                                    <p:cond delay="0"/>
                                  </p:stCondLst>
                                  <p:childTnLst>
                                    <p:set>
                                      <p:cBhvr>
                                        <p:cTn id="29" dur="1" fill="hold">
                                          <p:stCondLst>
                                            <p:cond delay="0"/>
                                          </p:stCondLst>
                                        </p:cTn>
                                        <p:tgtEl>
                                          <p:spTgt spid="32"/>
                                        </p:tgtEl>
                                        <p:attrNameLst>
                                          <p:attrName>style.visibility</p:attrName>
                                        </p:attrNameLst>
                                      </p:cBhvr>
                                      <p:to>
                                        <p:strVal val="visible"/>
                                      </p:to>
                                    </p:set>
                                    <p:animEffect transition="in" filter="wipe(left)">
                                      <p:cBhvr>
                                        <p:cTn id="30" dur="500"/>
                                        <p:tgtEl>
                                          <p:spTgt spid="32"/>
                                        </p:tgtEl>
                                      </p:cBhvr>
                                    </p:animEffect>
                                  </p:childTnLst>
                                </p:cTn>
                              </p:par>
                            </p:childTnLst>
                          </p:cTn>
                        </p:par>
                        <p:par>
                          <p:cTn id="31" fill="hold">
                            <p:stCondLst>
                              <p:cond delay="2400"/>
                            </p:stCondLst>
                            <p:childTnLst>
                              <p:par>
                                <p:cTn id="32" presetID="45" presetClass="entr" presetSubtype="0" fill="hold" grpId="0" nodeType="after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fade">
                                      <p:cBhvr>
                                        <p:cTn id="34" dur="500"/>
                                        <p:tgtEl>
                                          <p:spTgt spid="35"/>
                                        </p:tgtEl>
                                      </p:cBhvr>
                                    </p:animEffect>
                                    <p:anim calcmode="lin" valueType="num">
                                      <p:cBhvr>
                                        <p:cTn id="35" dur="500" fill="hold"/>
                                        <p:tgtEl>
                                          <p:spTgt spid="35"/>
                                        </p:tgtEl>
                                        <p:attrNameLst>
                                          <p:attrName>ppt_w</p:attrName>
                                        </p:attrNameLst>
                                      </p:cBhvr>
                                      <p:tavLst>
                                        <p:tav tm="0" fmla="#ppt_w*sin(2.5*pi*$)">
                                          <p:val>
                                            <p:fltVal val="0"/>
                                          </p:val>
                                        </p:tav>
                                        <p:tav tm="100000">
                                          <p:val>
                                            <p:fltVal val="1"/>
                                          </p:val>
                                        </p:tav>
                                      </p:tavLst>
                                    </p:anim>
                                    <p:anim calcmode="lin" valueType="num">
                                      <p:cBhvr>
                                        <p:cTn id="36" dur="500" fill="hold"/>
                                        <p:tgtEl>
                                          <p:spTgt spid="35"/>
                                        </p:tgtEl>
                                        <p:attrNameLst>
                                          <p:attrName>ppt_h</p:attrName>
                                        </p:attrNameLst>
                                      </p:cBhvr>
                                      <p:tavLst>
                                        <p:tav tm="0">
                                          <p:val>
                                            <p:strVal val="#ppt_h"/>
                                          </p:val>
                                        </p:tav>
                                        <p:tav tm="100000">
                                          <p:val>
                                            <p:strVal val="#ppt_h"/>
                                          </p:val>
                                        </p:tav>
                                      </p:tavLst>
                                    </p:anim>
                                  </p:childTnLst>
                                </p:cTn>
                              </p:par>
                              <p:par>
                                <p:cTn id="37" presetID="22" presetClass="entr" presetSubtype="8" fill="hold" grpId="0" nodeType="with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wipe(left)">
                                      <p:cBhvr>
                                        <p:cTn id="39" dur="500"/>
                                        <p:tgtEl>
                                          <p:spTgt spid="38"/>
                                        </p:tgtEl>
                                      </p:cBhvr>
                                    </p:animEffect>
                                  </p:childTnLst>
                                </p:cTn>
                              </p:par>
                            </p:childTnLst>
                          </p:cTn>
                        </p:par>
                        <p:par>
                          <p:cTn id="40" fill="hold">
                            <p:stCondLst>
                              <p:cond delay="2900"/>
                            </p:stCondLst>
                            <p:childTnLst>
                              <p:par>
                                <p:cTn id="41" presetID="45" presetClass="entr" presetSubtype="0" fill="hold" grpId="0" nodeType="afterEffect">
                                  <p:stCondLst>
                                    <p:cond delay="0"/>
                                  </p:stCondLst>
                                  <p:childTnLst>
                                    <p:set>
                                      <p:cBhvr>
                                        <p:cTn id="42" dur="1" fill="hold">
                                          <p:stCondLst>
                                            <p:cond delay="0"/>
                                          </p:stCondLst>
                                        </p:cTn>
                                        <p:tgtEl>
                                          <p:spTgt spid="36"/>
                                        </p:tgtEl>
                                        <p:attrNameLst>
                                          <p:attrName>style.visibility</p:attrName>
                                        </p:attrNameLst>
                                      </p:cBhvr>
                                      <p:to>
                                        <p:strVal val="visible"/>
                                      </p:to>
                                    </p:set>
                                    <p:animEffect transition="in" filter="fade">
                                      <p:cBhvr>
                                        <p:cTn id="43" dur="500"/>
                                        <p:tgtEl>
                                          <p:spTgt spid="36"/>
                                        </p:tgtEl>
                                      </p:cBhvr>
                                    </p:animEffect>
                                    <p:anim calcmode="lin" valueType="num">
                                      <p:cBhvr>
                                        <p:cTn id="44" dur="500" fill="hold"/>
                                        <p:tgtEl>
                                          <p:spTgt spid="36"/>
                                        </p:tgtEl>
                                        <p:attrNameLst>
                                          <p:attrName>ppt_w</p:attrName>
                                        </p:attrNameLst>
                                      </p:cBhvr>
                                      <p:tavLst>
                                        <p:tav tm="0" fmla="#ppt_w*sin(2.5*pi*$)">
                                          <p:val>
                                            <p:fltVal val="0"/>
                                          </p:val>
                                        </p:tav>
                                        <p:tav tm="100000">
                                          <p:val>
                                            <p:fltVal val="1"/>
                                          </p:val>
                                        </p:tav>
                                      </p:tavLst>
                                    </p:anim>
                                    <p:anim calcmode="lin" valueType="num">
                                      <p:cBhvr>
                                        <p:cTn id="45" dur="500" fill="hold"/>
                                        <p:tgtEl>
                                          <p:spTgt spid="36"/>
                                        </p:tgtEl>
                                        <p:attrNameLst>
                                          <p:attrName>ppt_h</p:attrName>
                                        </p:attrNameLst>
                                      </p:cBhvr>
                                      <p:tavLst>
                                        <p:tav tm="0">
                                          <p:val>
                                            <p:strVal val="#ppt_h"/>
                                          </p:val>
                                        </p:tav>
                                        <p:tav tm="100000">
                                          <p:val>
                                            <p:strVal val="#ppt_h"/>
                                          </p:val>
                                        </p:tav>
                                      </p:tavLst>
                                    </p:anim>
                                  </p:childTnLst>
                                </p:cTn>
                              </p:par>
                              <p:par>
                                <p:cTn id="46" presetID="22" presetClass="entr" presetSubtype="8" fill="hold" grpId="0" nodeType="withEffect">
                                  <p:stCondLst>
                                    <p:cond delay="0"/>
                                  </p:stCondLst>
                                  <p:childTnLst>
                                    <p:set>
                                      <p:cBhvr>
                                        <p:cTn id="47" dur="1" fill="hold">
                                          <p:stCondLst>
                                            <p:cond delay="0"/>
                                          </p:stCondLst>
                                        </p:cTn>
                                        <p:tgtEl>
                                          <p:spTgt spid="39"/>
                                        </p:tgtEl>
                                        <p:attrNameLst>
                                          <p:attrName>style.visibility</p:attrName>
                                        </p:attrNameLst>
                                      </p:cBhvr>
                                      <p:to>
                                        <p:strVal val="visible"/>
                                      </p:to>
                                    </p:set>
                                    <p:animEffect transition="in" filter="wipe(left)">
                                      <p:cBhvr>
                                        <p:cTn id="48" dur="500"/>
                                        <p:tgtEl>
                                          <p:spTgt spid="39"/>
                                        </p:tgtEl>
                                      </p:cBhvr>
                                    </p:animEffect>
                                  </p:childTnLst>
                                </p:cTn>
                              </p:par>
                            </p:childTnLst>
                          </p:cTn>
                        </p:par>
                        <p:par>
                          <p:cTn id="49" fill="hold">
                            <p:stCondLst>
                              <p:cond delay="3400"/>
                            </p:stCondLst>
                            <p:childTnLst>
                              <p:par>
                                <p:cTn id="50" presetID="22" presetClass="entr" presetSubtype="8" fill="hold" grpId="0" nodeType="after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wipe(left)">
                                      <p:cBhvr>
                                        <p:cTn id="52"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31" grpId="0" animBg="1"/>
      <p:bldP spid="32" grpId="0" animBg="1"/>
      <p:bldP spid="34" grpId="0" animBg="1"/>
      <p:bldP spid="35" grpId="0"/>
      <p:bldP spid="36" grpId="0"/>
      <p:bldP spid="38" grpId="0"/>
      <p:bldP spid="39"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 name="文本框 43"/>
          <p:cNvSpPr txBox="1"/>
          <p:nvPr/>
        </p:nvSpPr>
        <p:spPr>
          <a:xfrm>
            <a:off x="6762923"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论文总结</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19" name="矩形 18"/>
          <p:cNvSpPr/>
          <p:nvPr/>
        </p:nvSpPr>
        <p:spPr>
          <a:xfrm>
            <a:off x="0" y="-5822"/>
            <a:ext cx="9159240" cy="707886"/>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sz="2400">
              <a:solidFill>
                <a:schemeClr val="bg1"/>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7071361" y="0"/>
            <a:ext cx="2072640" cy="707886"/>
          </a:xfrm>
          <a:prstGeom prst="rect">
            <a:avLst/>
          </a:prstGeom>
          <a:noFill/>
        </p:spPr>
        <p:txBody>
          <a:bodyPr wrap="square" rtlCol="0">
            <a:spAutoFit/>
          </a:bodyPr>
          <a:lstStyle/>
          <a:p>
            <a:r>
              <a:rPr lang="en-US" altLang="zh-HK" sz="4000" b="1" spc="300" dirty="0" smtClean="0">
                <a:solidFill>
                  <a:schemeClr val="bg1"/>
                </a:solidFill>
                <a:latin typeface="Bradley Hand ITC" panose="03070402050302030203" pitchFamily="66" charset="0"/>
                <a:ea typeface="微软雅黑" panose="020B0503020204020204" pitchFamily="34" charset="-122"/>
              </a:rPr>
              <a:t>Trustie</a:t>
            </a:r>
            <a:endParaRPr lang="zh-HK" altLang="en-US" sz="4000" b="1" spc="300" dirty="0">
              <a:solidFill>
                <a:schemeClr val="bg1"/>
              </a:solidFill>
              <a:latin typeface="Bradley Hand ITC" panose="03070402050302030203" pitchFamily="66" charset="0"/>
              <a:ea typeface="微软雅黑" panose="020B0503020204020204" pitchFamily="34" charset="-122"/>
            </a:endParaRPr>
          </a:p>
        </p:txBody>
      </p:sp>
      <p:sp>
        <p:nvSpPr>
          <p:cNvPr id="21" name="文本框 20"/>
          <p:cNvSpPr txBox="1"/>
          <p:nvPr/>
        </p:nvSpPr>
        <p:spPr>
          <a:xfrm>
            <a:off x="1776011" y="175617"/>
            <a:ext cx="1364394" cy="400110"/>
          </a:xfrm>
          <a:prstGeom prst="rect">
            <a:avLst/>
          </a:prstGeom>
          <a:noFill/>
          <a:ln>
            <a:noFill/>
          </a:ln>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相关工作</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3588338" y="175617"/>
            <a:ext cx="1423025" cy="400110"/>
          </a:xfrm>
          <a:prstGeom prst="rect">
            <a:avLst/>
          </a:prstGeom>
          <a:solidFill>
            <a:schemeClr val="bg1"/>
          </a:solidFill>
        </p:spPr>
        <p:txBody>
          <a:bodyPr wrap="square" rtlCol="0">
            <a:spAutoFit/>
          </a:bodyPr>
          <a:lstStyle/>
          <a:p>
            <a:pPr algn="ctr"/>
            <a:r>
              <a:rPr lang="zh-CN" altLang="en-US" sz="2000" spc="300" dirty="0">
                <a:solidFill>
                  <a:srgbClr val="0174AB"/>
                </a:solidFill>
                <a:latin typeface="微软雅黑" panose="020B0503020204020204" pitchFamily="34" charset="-122"/>
                <a:ea typeface="微软雅黑" panose="020B0503020204020204" pitchFamily="34" charset="-122"/>
              </a:rPr>
              <a:t>研究</a:t>
            </a:r>
            <a:r>
              <a:rPr lang="zh-CN" altLang="en-US" sz="2000" spc="300" dirty="0" smtClean="0">
                <a:solidFill>
                  <a:srgbClr val="0174AB"/>
                </a:solidFill>
                <a:latin typeface="微软雅黑" panose="020B0503020204020204" pitchFamily="34" charset="-122"/>
                <a:ea typeface="微软雅黑" panose="020B0503020204020204" pitchFamily="34" charset="-122"/>
              </a:rPr>
              <a:t>内容</a:t>
            </a:r>
            <a:endParaRPr lang="zh-CN" altLang="en-US" sz="2000" spc="300" dirty="0">
              <a:solidFill>
                <a:srgbClr val="0174AB"/>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5360450" y="175617"/>
            <a:ext cx="1444344"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研究计划</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24" name="燕尾形 23"/>
          <p:cNvSpPr/>
          <p:nvPr/>
        </p:nvSpPr>
        <p:spPr>
          <a:xfrm>
            <a:off x="513648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5" name="燕尾形 24"/>
          <p:cNvSpPr/>
          <p:nvPr/>
        </p:nvSpPr>
        <p:spPr>
          <a:xfrm>
            <a:off x="336437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6" name="燕尾形 25"/>
          <p:cNvSpPr/>
          <p:nvPr/>
        </p:nvSpPr>
        <p:spPr>
          <a:xfrm>
            <a:off x="1552043" y="302394"/>
            <a:ext cx="98851" cy="14655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9" name="文本框 28"/>
          <p:cNvSpPr txBox="1"/>
          <p:nvPr/>
        </p:nvSpPr>
        <p:spPr>
          <a:xfrm>
            <a:off x="56536" y="175617"/>
            <a:ext cx="1370391" cy="400110"/>
          </a:xfrm>
          <a:prstGeom prst="rect">
            <a:avLst/>
          </a:prstGeom>
          <a:noFill/>
        </p:spPr>
        <p:txBody>
          <a:bodyPr wrap="square" rtlCol="0">
            <a:spAutoFit/>
          </a:bodyPr>
          <a:lstStyle/>
          <a:p>
            <a:r>
              <a:rPr lang="zh-CN" altLang="en-US" sz="2000" spc="300" dirty="0" smtClean="0">
                <a:solidFill>
                  <a:schemeClr val="bg1"/>
                </a:solidFill>
                <a:latin typeface="微软雅黑" panose="020B0503020204020204" pitchFamily="34" charset="-122"/>
                <a:ea typeface="微软雅黑" panose="020B0503020204020204" pitchFamily="34" charset="-122"/>
              </a:rPr>
              <a:t>研究背景</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a:off x="-2909" y="890698"/>
            <a:ext cx="2347964" cy="430879"/>
            <a:chOff x="484628" y="933159"/>
            <a:chExt cx="2347964" cy="430879"/>
          </a:xfrm>
        </p:grpSpPr>
        <p:sp>
          <p:nvSpPr>
            <p:cNvPr id="28" name="矩形 27"/>
            <p:cNvSpPr/>
            <p:nvPr/>
          </p:nvSpPr>
          <p:spPr>
            <a:xfrm>
              <a:off x="484628" y="933159"/>
              <a:ext cx="2347964" cy="430879"/>
            </a:xfrm>
            <a:prstGeom prst="rect">
              <a:avLst/>
            </a:prstGeom>
          </p:spPr>
          <p:txBody>
            <a:bodyPr wrap="square" lIns="91431" tIns="45716" rIns="91431" bIns="45716">
              <a:spAutoFit/>
            </a:bodyPr>
            <a:lstStyle/>
            <a:p>
              <a:r>
                <a:rPr lang="zh-CN" altLang="en-US" sz="2200" b="1" smtClean="0">
                  <a:solidFill>
                    <a:schemeClr val="tx1">
                      <a:lumMod val="65000"/>
                      <a:lumOff val="35000"/>
                    </a:schemeClr>
                  </a:solidFill>
                  <a:latin typeface="微软雅黑" pitchFamily="34" charset="-122"/>
                  <a:ea typeface="微软雅黑" pitchFamily="34" charset="-122"/>
                </a:rPr>
                <a:t>初步研究</a:t>
              </a:r>
              <a:r>
                <a:rPr lang="zh-CN" altLang="en-US" sz="2200" b="1" dirty="0" smtClean="0">
                  <a:solidFill>
                    <a:schemeClr val="tx1">
                      <a:lumMod val="65000"/>
                      <a:lumOff val="35000"/>
                    </a:schemeClr>
                  </a:solidFill>
                  <a:latin typeface="微软雅黑" pitchFamily="34" charset="-122"/>
                  <a:ea typeface="微软雅黑" pitchFamily="34" charset="-122"/>
                </a:rPr>
                <a:t>成果</a:t>
              </a:r>
              <a:endParaRPr lang="en-US" altLang="zh-CN" sz="2200" b="1" dirty="0">
                <a:solidFill>
                  <a:schemeClr val="tx1">
                    <a:lumMod val="65000"/>
                    <a:lumOff val="35000"/>
                  </a:schemeClr>
                </a:solidFill>
                <a:latin typeface="微软雅黑" pitchFamily="34" charset="-122"/>
                <a:ea typeface="微软雅黑" pitchFamily="34" charset="-122"/>
              </a:endParaRPr>
            </a:p>
          </p:txBody>
        </p:sp>
        <p:cxnSp>
          <p:nvCxnSpPr>
            <p:cNvPr id="30" name="直接连接符 29"/>
            <p:cNvCxnSpPr/>
            <p:nvPr/>
          </p:nvCxnSpPr>
          <p:spPr>
            <a:xfrm>
              <a:off x="499867" y="1009359"/>
              <a:ext cx="0" cy="297125"/>
            </a:xfrm>
            <a:prstGeom prst="line">
              <a:avLst/>
            </a:prstGeom>
            <a:ln w="28575">
              <a:solidFill>
                <a:srgbClr val="E74E3E"/>
              </a:solidFill>
            </a:ln>
          </p:spPr>
          <p:style>
            <a:lnRef idx="1">
              <a:schemeClr val="accent1"/>
            </a:lnRef>
            <a:fillRef idx="0">
              <a:schemeClr val="accent1"/>
            </a:fillRef>
            <a:effectRef idx="0">
              <a:schemeClr val="accent1"/>
            </a:effectRef>
            <a:fontRef idx="minor">
              <a:schemeClr val="tx1"/>
            </a:fontRef>
          </p:style>
        </p:cxnSp>
      </p:grpSp>
      <p:sp>
        <p:nvSpPr>
          <p:cNvPr id="4" name="灯片编号占位符 3"/>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pPr/>
              <a:t>29</a:t>
            </a:fld>
            <a:endParaRPr lang="zh-HK" altLang="en-US">
              <a:solidFill>
                <a:prstClr val="black">
                  <a:tint val="75000"/>
                </a:prstClr>
              </a:solidFill>
            </a:endParaRPr>
          </a:p>
        </p:txBody>
      </p:sp>
      <p:sp>
        <p:nvSpPr>
          <p:cNvPr id="33" name="任意多边形 32"/>
          <p:cNvSpPr/>
          <p:nvPr/>
        </p:nvSpPr>
        <p:spPr>
          <a:xfrm>
            <a:off x="410922" y="1606464"/>
            <a:ext cx="7563180" cy="3964157"/>
          </a:xfrm>
          <a:custGeom>
            <a:avLst/>
            <a:gdLst>
              <a:gd name="connsiteX0" fmla="*/ 0 w 1991930"/>
              <a:gd name="connsiteY0" fmla="*/ 0 h 1327953"/>
              <a:gd name="connsiteX1" fmla="*/ 1991930 w 1991930"/>
              <a:gd name="connsiteY1" fmla="*/ 0 h 1327953"/>
              <a:gd name="connsiteX2" fmla="*/ 1991930 w 1991930"/>
              <a:gd name="connsiteY2" fmla="*/ 1327953 h 1327953"/>
              <a:gd name="connsiteX3" fmla="*/ 0 w 1991930"/>
              <a:gd name="connsiteY3" fmla="*/ 1327953 h 1327953"/>
              <a:gd name="connsiteX4" fmla="*/ 0 w 1991930"/>
              <a:gd name="connsiteY4" fmla="*/ 0 h 1327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1930" h="1327953">
                <a:moveTo>
                  <a:pt x="0" y="0"/>
                </a:moveTo>
                <a:lnTo>
                  <a:pt x="1991930" y="0"/>
                </a:lnTo>
                <a:lnTo>
                  <a:pt x="1991930" y="1327953"/>
                </a:lnTo>
                <a:lnTo>
                  <a:pt x="0" y="13279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285750" indent="-285750">
              <a:buFont typeface="Wingdings" panose="05000000000000000000" pitchFamily="2" charset="2"/>
              <a:buChar char="ü"/>
            </a:pPr>
            <a:r>
              <a:rPr lang="zh-CN" altLang="en-US" sz="1600" dirty="0">
                <a:latin typeface="Times New Roman" panose="02020603050405020304" pitchFamily="18" charset="0"/>
                <a:ea typeface="微软雅黑" panose="020B0503020204020204" pitchFamily="34" charset="-122"/>
                <a:cs typeface="Times New Roman" panose="02020603050405020304" pitchFamily="18" charset="0"/>
              </a:rPr>
              <a:t>已</a:t>
            </a:r>
            <a:r>
              <a:rPr lang="zh-CN" altLang="en-US" sz="1600" dirty="0" smtClean="0">
                <a:latin typeface="Times New Roman" panose="02020603050405020304" pitchFamily="18" charset="0"/>
                <a:ea typeface="微软雅黑" panose="020B0503020204020204" pitchFamily="34" charset="-122"/>
                <a:cs typeface="Times New Roman" panose="02020603050405020304" pitchFamily="18" charset="0"/>
              </a:rPr>
              <a:t>发表</a:t>
            </a:r>
            <a:endParaRPr lang="en-US" altLang="zh-CN" sz="1600" dirty="0" smtClean="0">
              <a:latin typeface="Times New Roman" panose="02020603050405020304" pitchFamily="18" charset="0"/>
              <a:ea typeface="微软雅黑" panose="020B0503020204020204" pitchFamily="34" charset="-122"/>
              <a:cs typeface="Times New Roman" panose="02020603050405020304" pitchFamily="18" charset="0"/>
            </a:endParaRPr>
          </a:p>
          <a:p>
            <a:endParaRPr lang="en-US" altLang="zh-CN" sz="1600" dirty="0" smtClean="0">
              <a:latin typeface="Times New Roman" panose="02020603050405020304" pitchFamily="18" charset="0"/>
              <a:ea typeface="微软雅黑" panose="020B0503020204020204" pitchFamily="34" charset="-122"/>
              <a:cs typeface="Times New Roman" panose="02020603050405020304" pitchFamily="18" charset="0"/>
            </a:endParaRPr>
          </a:p>
          <a:p>
            <a:pPr marL="628650" lvl="1" indent="-171450">
              <a:buFont typeface="Wingdings" panose="05000000000000000000" pitchFamily="2" charset="2"/>
              <a:buChar char="Ø"/>
            </a:pPr>
            <a:r>
              <a:rPr lang="en-US" altLang="zh-CN" sz="1200" b="1" dirty="0" err="1" smtClean="0">
                <a:latin typeface="Times New Roman" panose="02020603050405020304" pitchFamily="18" charset="0"/>
                <a:ea typeface="微软雅黑" panose="020B0503020204020204" pitchFamily="34" charset="-122"/>
                <a:cs typeface="Times New Roman" panose="02020603050405020304" pitchFamily="18" charset="0"/>
              </a:rPr>
              <a:t>Zhixing</a:t>
            </a:r>
            <a:r>
              <a:rPr lang="en-US" altLang="zh-CN" sz="1200" b="1"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1200" b="1" dirty="0">
                <a:latin typeface="Times New Roman" panose="02020603050405020304" pitchFamily="18" charset="0"/>
                <a:ea typeface="微软雅黑" panose="020B0503020204020204" pitchFamily="34" charset="-122"/>
                <a:cs typeface="Times New Roman" panose="02020603050405020304" pitchFamily="18" charset="0"/>
              </a:rPr>
              <a:t>Li</a:t>
            </a:r>
            <a:r>
              <a:rPr lang="en-US" altLang="zh-CN" sz="1200" dirty="0">
                <a:latin typeface="Times New Roman" panose="02020603050405020304" pitchFamily="18" charset="0"/>
                <a:ea typeface="微软雅黑" panose="020B0503020204020204" pitchFamily="34" charset="-122"/>
                <a:cs typeface="Times New Roman" panose="02020603050405020304" pitchFamily="18" charset="0"/>
              </a:rPr>
              <a:t>, Tao Wang, Yang Zhang, Yun Zhan, and Gang Yin. Query reformulation by leveraging crowd wisdom for scenario-based software search [C]. In Proceedings of the 8th Asia-Pacific Symposium on </a:t>
            </a:r>
            <a:r>
              <a:rPr lang="en-US" altLang="zh-CN" sz="1200" dirty="0" err="1" smtClean="0">
                <a:latin typeface="Times New Roman" panose="02020603050405020304" pitchFamily="18" charset="0"/>
                <a:ea typeface="微软雅黑" panose="020B0503020204020204" pitchFamily="34" charset="-122"/>
                <a:cs typeface="Times New Roman" panose="02020603050405020304" pitchFamily="18" charset="0"/>
              </a:rPr>
              <a:t>Internetware</a:t>
            </a:r>
            <a:r>
              <a:rPr lang="en-US" altLang="zh-CN" sz="1200" dirty="0" smtClean="0">
                <a:latin typeface="Times New Roman" panose="02020603050405020304" pitchFamily="18" charset="0"/>
                <a:ea typeface="微软雅黑" panose="020B0503020204020204" pitchFamily="34" charset="-122"/>
                <a:cs typeface="Times New Roman" panose="02020603050405020304" pitchFamily="18" charset="0"/>
              </a:rPr>
              <a:t>. EI</a:t>
            </a:r>
            <a:endParaRPr lang="en-US" altLang="zh-CN" sz="1200" dirty="0">
              <a:latin typeface="Times New Roman" panose="02020603050405020304" pitchFamily="18" charset="0"/>
              <a:ea typeface="微软雅黑" panose="020B0503020204020204" pitchFamily="34" charset="-122"/>
              <a:cs typeface="Times New Roman" panose="02020603050405020304" pitchFamily="18" charset="0"/>
            </a:endParaRPr>
          </a:p>
          <a:p>
            <a:pPr marL="628650" lvl="1" indent="-171450">
              <a:buFont typeface="Wingdings" panose="05000000000000000000" pitchFamily="2" charset="2"/>
              <a:buChar char="Ø"/>
            </a:pPr>
            <a:endParaRPr lang="en-US" altLang="zh-CN" sz="1200" dirty="0">
              <a:latin typeface="Times New Roman" panose="02020603050405020304" pitchFamily="18" charset="0"/>
              <a:ea typeface="微软雅黑" panose="020B0503020204020204" pitchFamily="34" charset="-122"/>
              <a:cs typeface="Times New Roman" panose="02020603050405020304" pitchFamily="18" charset="0"/>
            </a:endParaRPr>
          </a:p>
          <a:p>
            <a:pPr marL="628650" lvl="1" indent="-171450">
              <a:buFont typeface="Wingdings" panose="05000000000000000000" pitchFamily="2" charset="2"/>
              <a:buChar char="Ø"/>
            </a:pPr>
            <a:r>
              <a:rPr lang="en-US" altLang="zh-CN" sz="1200" b="1" dirty="0" err="1" smtClean="0">
                <a:latin typeface="Times New Roman" panose="02020603050405020304" pitchFamily="18" charset="0"/>
                <a:ea typeface="微软雅黑" panose="020B0503020204020204" pitchFamily="34" charset="-122"/>
                <a:cs typeface="Times New Roman" panose="02020603050405020304" pitchFamily="18" charset="0"/>
              </a:rPr>
              <a:t>Zhixing</a:t>
            </a:r>
            <a:r>
              <a:rPr lang="en-US" altLang="zh-CN" sz="1200" b="1"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1200" b="1" dirty="0">
                <a:latin typeface="Times New Roman" panose="02020603050405020304" pitchFamily="18" charset="0"/>
                <a:ea typeface="微软雅黑" panose="020B0503020204020204" pitchFamily="34" charset="-122"/>
                <a:cs typeface="Times New Roman" panose="02020603050405020304" pitchFamily="18" charset="0"/>
              </a:rPr>
              <a:t>Li</a:t>
            </a:r>
            <a:r>
              <a:rPr lang="en-US" altLang="zh-CN" sz="1200" dirty="0">
                <a:latin typeface="Times New Roman" panose="02020603050405020304" pitchFamily="18" charset="0"/>
                <a:ea typeface="微软雅黑" panose="020B0503020204020204" pitchFamily="34" charset="-122"/>
                <a:cs typeface="Times New Roman" panose="02020603050405020304" pitchFamily="18" charset="0"/>
              </a:rPr>
              <a:t>, Gang Yin, Tao Wang, </a:t>
            </a:r>
            <a:r>
              <a:rPr lang="en-US" altLang="zh-CN" sz="1200" dirty="0" err="1" smtClean="0">
                <a:latin typeface="Times New Roman" panose="02020603050405020304" pitchFamily="18" charset="0"/>
                <a:ea typeface="微软雅黑" panose="020B0503020204020204" pitchFamily="34" charset="-122"/>
                <a:cs typeface="Times New Roman" panose="02020603050405020304" pitchFamily="18" charset="0"/>
              </a:rPr>
              <a:t>Yiang</a:t>
            </a:r>
            <a:r>
              <a:rPr lang="en-US" altLang="zh-CN" sz="12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1200" dirty="0" err="1">
                <a:latin typeface="Times New Roman" panose="02020603050405020304" pitchFamily="18" charset="0"/>
                <a:ea typeface="微软雅黑" panose="020B0503020204020204" pitchFamily="34" charset="-122"/>
                <a:cs typeface="Times New Roman" panose="02020603050405020304" pitchFamily="18" charset="0"/>
              </a:rPr>
              <a:t>Gan</a:t>
            </a:r>
            <a:r>
              <a:rPr lang="en-US" altLang="zh-CN" sz="1200" dirty="0">
                <a:latin typeface="Times New Roman" panose="02020603050405020304" pitchFamily="18" charset="0"/>
                <a:ea typeface="微软雅黑" panose="020B0503020204020204" pitchFamily="34" charset="-122"/>
                <a:cs typeface="Times New Roman" panose="02020603050405020304" pitchFamily="18" charset="0"/>
              </a:rPr>
              <a:t>, Yun </a:t>
            </a:r>
            <a:r>
              <a:rPr lang="en-US" altLang="zh-CN" sz="1200" dirty="0" smtClean="0">
                <a:latin typeface="Times New Roman" panose="02020603050405020304" pitchFamily="18" charset="0"/>
                <a:ea typeface="微软雅黑" panose="020B0503020204020204" pitchFamily="34" charset="-122"/>
                <a:cs typeface="Times New Roman" panose="02020603050405020304" pitchFamily="18" charset="0"/>
              </a:rPr>
              <a:t>Zhan and Yang </a:t>
            </a:r>
            <a:r>
              <a:rPr lang="en-US" altLang="zh-CN" sz="1200" dirty="0">
                <a:latin typeface="Times New Roman" panose="02020603050405020304" pitchFamily="18" charset="0"/>
                <a:ea typeface="微软雅黑" panose="020B0503020204020204" pitchFamily="34" charset="-122"/>
                <a:cs typeface="Times New Roman" panose="02020603050405020304" pitchFamily="18" charset="0"/>
              </a:rPr>
              <a:t>Zhang. Octopus: a data acquisition system for open source software communities [C]. In Proceedings of the 2016 International Conference on Software Engineering and </a:t>
            </a:r>
            <a:r>
              <a:rPr lang="en-US" altLang="zh-CN" sz="1200" dirty="0" smtClean="0">
                <a:latin typeface="Times New Roman" panose="02020603050405020304" pitchFamily="18" charset="0"/>
                <a:ea typeface="微软雅黑" panose="020B0503020204020204" pitchFamily="34" charset="-122"/>
                <a:cs typeface="Times New Roman" panose="02020603050405020304" pitchFamily="18" charset="0"/>
              </a:rPr>
              <a:t>Application. EI</a:t>
            </a:r>
          </a:p>
          <a:p>
            <a:endParaRPr lang="en-US" altLang="zh-CN" sz="16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p>
            <a:endParaRPr lang="en-US" altLang="zh-CN" sz="16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p>
            <a:pPr marL="285750" indent="-285750">
              <a:buFont typeface="微软雅黑" panose="020B0503020204020204" pitchFamily="34" charset="-122"/>
              <a:buChar char="☆"/>
            </a:pPr>
            <a:r>
              <a:rPr lang="zh-CN" altLang="en-US" sz="16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在审</a:t>
            </a:r>
            <a:endParaRPr lang="en-US" altLang="zh-CN" sz="16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p>
            <a:pPr marL="742950" lvl="1" indent="-285750">
              <a:buFont typeface="微软雅黑" panose="020B0503020204020204" pitchFamily="34" charset="-122"/>
              <a:buChar char="☆"/>
            </a:pPr>
            <a:endParaRPr lang="en-US" altLang="zh-CN" sz="16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p>
            <a:pPr marL="628650" lvl="1" indent="-171450">
              <a:buFont typeface="Wingdings" panose="05000000000000000000" pitchFamily="2" charset="2"/>
              <a:buChar char="Ø"/>
            </a:pPr>
            <a:r>
              <a:rPr lang="en-US" altLang="zh-CN" sz="1200" b="1" dirty="0" err="1" smtClean="0">
                <a:latin typeface="Times New Roman" panose="02020603050405020304" pitchFamily="18" charset="0"/>
                <a:ea typeface="微软雅黑" panose="020B0503020204020204" pitchFamily="34" charset="-122"/>
                <a:cs typeface="Times New Roman" panose="02020603050405020304" pitchFamily="18" charset="0"/>
              </a:rPr>
              <a:t>Zhixing</a:t>
            </a:r>
            <a:r>
              <a:rPr lang="en-US" altLang="zh-CN" sz="1200" b="1"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1200" b="1" dirty="0">
                <a:latin typeface="Times New Roman" panose="02020603050405020304" pitchFamily="18" charset="0"/>
                <a:ea typeface="微软雅黑" panose="020B0503020204020204" pitchFamily="34" charset="-122"/>
                <a:cs typeface="Times New Roman" panose="02020603050405020304" pitchFamily="18" charset="0"/>
              </a:rPr>
              <a:t>Li</a:t>
            </a:r>
            <a:r>
              <a:rPr lang="en-US" altLang="zh-CN" sz="1200" dirty="0">
                <a:latin typeface="Times New Roman" panose="02020603050405020304" pitchFamily="18" charset="0"/>
                <a:ea typeface="微软雅黑" panose="020B0503020204020204" pitchFamily="34" charset="-122"/>
                <a:cs typeface="Times New Roman" panose="02020603050405020304" pitchFamily="18" charset="0"/>
              </a:rPr>
              <a:t>, Gang Yin, Tao Wang, Yang Zhang, Yue Yu, and </a:t>
            </a:r>
            <a:r>
              <a:rPr lang="en-US" altLang="zh-CN" sz="1200" dirty="0" err="1">
                <a:latin typeface="Times New Roman" panose="02020603050405020304" pitchFamily="18" charset="0"/>
                <a:ea typeface="微软雅黑" panose="020B0503020204020204" pitchFamily="34" charset="-122"/>
                <a:cs typeface="Times New Roman" panose="02020603050405020304" pitchFamily="18" charset="0"/>
              </a:rPr>
              <a:t>Huaimin</a:t>
            </a:r>
            <a:r>
              <a:rPr lang="en-US" altLang="zh-CN" sz="1200" dirty="0">
                <a:latin typeface="Times New Roman" panose="02020603050405020304" pitchFamily="18" charset="0"/>
                <a:ea typeface="微软雅黑" panose="020B0503020204020204" pitchFamily="34" charset="-122"/>
                <a:cs typeface="Times New Roman" panose="02020603050405020304" pitchFamily="18" charset="0"/>
              </a:rPr>
              <a:t> Wang. (2016). Correlation-based software search by leveraging software term database[J]. Frontiers of Computer Science. SCI, CCF-C</a:t>
            </a:r>
            <a:r>
              <a:rPr lang="zh-CN" altLang="en-US" sz="1200" dirty="0">
                <a:latin typeface="Times New Roman" panose="02020603050405020304" pitchFamily="18" charset="0"/>
                <a:ea typeface="微软雅黑" panose="020B0503020204020204" pitchFamily="34" charset="-122"/>
                <a:cs typeface="Times New Roman" panose="02020603050405020304" pitchFamily="18" charset="0"/>
              </a:rPr>
              <a:t>类</a:t>
            </a:r>
            <a:endParaRPr lang="en-US" altLang="zh-CN" sz="1200" dirty="0">
              <a:latin typeface="Times New Roman" panose="02020603050405020304" pitchFamily="18" charset="0"/>
              <a:ea typeface="微软雅黑" panose="020B0503020204020204" pitchFamily="34" charset="-122"/>
              <a:cs typeface="Times New Roman" panose="02020603050405020304" pitchFamily="18" charset="0"/>
            </a:endParaRPr>
          </a:p>
          <a:p>
            <a:pPr marL="628650" lvl="1" indent="-171450">
              <a:buFont typeface="Wingdings" panose="05000000000000000000" pitchFamily="2" charset="2"/>
              <a:buChar char="Ø"/>
            </a:pPr>
            <a:endParaRPr lang="en-US" altLang="zh-CN" sz="1200" dirty="0">
              <a:latin typeface="Times New Roman" panose="02020603050405020304" pitchFamily="18" charset="0"/>
              <a:ea typeface="微软雅黑" panose="020B0503020204020204" pitchFamily="34" charset="-122"/>
              <a:cs typeface="Times New Roman" panose="02020603050405020304" pitchFamily="18" charset="0"/>
            </a:endParaRPr>
          </a:p>
          <a:p>
            <a:pPr marL="628650" lvl="1" indent="-171450">
              <a:buFont typeface="Wingdings" panose="05000000000000000000" pitchFamily="2" charset="2"/>
              <a:buChar char="Ø"/>
            </a:pPr>
            <a:r>
              <a:rPr lang="en-US" altLang="zh-CN" sz="1200" b="1" dirty="0" err="1">
                <a:latin typeface="Times New Roman" panose="02020603050405020304" pitchFamily="18" charset="0"/>
                <a:ea typeface="微软雅黑" panose="020B0503020204020204" pitchFamily="34" charset="-122"/>
                <a:cs typeface="Times New Roman" panose="02020603050405020304" pitchFamily="18" charset="0"/>
              </a:rPr>
              <a:t>Zhixing</a:t>
            </a:r>
            <a:r>
              <a:rPr lang="en-US" altLang="zh-CN" sz="1200" b="1" dirty="0">
                <a:latin typeface="Times New Roman" panose="02020603050405020304" pitchFamily="18" charset="0"/>
                <a:ea typeface="微软雅黑" panose="020B0503020204020204" pitchFamily="34" charset="-122"/>
                <a:cs typeface="Times New Roman" panose="02020603050405020304" pitchFamily="18" charset="0"/>
              </a:rPr>
              <a:t> Li, </a:t>
            </a:r>
            <a:r>
              <a:rPr lang="en-US" altLang="zh-CN" sz="1200" dirty="0">
                <a:latin typeface="Times New Roman" panose="02020603050405020304" pitchFamily="18" charset="0"/>
                <a:ea typeface="微软雅黑" panose="020B0503020204020204" pitchFamily="34" charset="-122"/>
                <a:cs typeface="Times New Roman" panose="02020603050405020304" pitchFamily="18" charset="0"/>
              </a:rPr>
              <a:t>Yue Yu, Gang Yin, Tao Wang, </a:t>
            </a:r>
            <a:r>
              <a:rPr lang="en-US" altLang="zh-CN" sz="1200" dirty="0" err="1">
                <a:latin typeface="Times New Roman" panose="02020603050405020304" pitchFamily="18" charset="0"/>
                <a:ea typeface="微软雅黑" panose="020B0503020204020204" pitchFamily="34" charset="-122"/>
                <a:cs typeface="Times New Roman" panose="02020603050405020304" pitchFamily="18" charset="0"/>
              </a:rPr>
              <a:t>Qiang</a:t>
            </a:r>
            <a:r>
              <a:rPr lang="en-US" altLang="zh-CN" sz="1200" dirty="0">
                <a:latin typeface="Times New Roman" panose="02020603050405020304" pitchFamily="18" charset="0"/>
                <a:ea typeface="微软雅黑" panose="020B0503020204020204" pitchFamily="34" charset="-122"/>
                <a:cs typeface="Times New Roman" panose="02020603050405020304" pitchFamily="18" charset="0"/>
              </a:rPr>
              <a:t> Fan and </a:t>
            </a:r>
            <a:r>
              <a:rPr lang="en-US" altLang="zh-CN" sz="1200" dirty="0" err="1">
                <a:latin typeface="Times New Roman" panose="02020603050405020304" pitchFamily="18" charset="0"/>
                <a:ea typeface="微软雅黑" panose="020B0503020204020204" pitchFamily="34" charset="-122"/>
                <a:cs typeface="Times New Roman" panose="02020603050405020304" pitchFamily="18" charset="0"/>
              </a:rPr>
              <a:t>Huaimin</a:t>
            </a:r>
            <a:r>
              <a:rPr lang="en-US" altLang="zh-CN" sz="1200" dirty="0">
                <a:latin typeface="Times New Roman" panose="02020603050405020304" pitchFamily="18" charset="0"/>
                <a:ea typeface="微软雅黑" panose="020B0503020204020204" pitchFamily="34" charset="-122"/>
                <a:cs typeface="Times New Roman" panose="02020603050405020304" pitchFamily="18" charset="0"/>
              </a:rPr>
              <a:t> Wang. What are they talking about? Analyzing Code Reviews in Pull-based Development Model. The 29th International Conference on Software Engineering &amp; Knowledge </a:t>
            </a:r>
            <a:r>
              <a:rPr lang="en-US" altLang="zh-CN" sz="1200" dirty="0" smtClean="0">
                <a:latin typeface="Times New Roman" panose="02020603050405020304" pitchFamily="18" charset="0"/>
                <a:ea typeface="微软雅黑" panose="020B0503020204020204" pitchFamily="34" charset="-122"/>
                <a:cs typeface="Times New Roman" panose="02020603050405020304" pitchFamily="18" charset="0"/>
              </a:rPr>
              <a:t>Engineering[C]. </a:t>
            </a:r>
            <a:r>
              <a:rPr lang="en-US" altLang="zh-CN" sz="1200" dirty="0">
                <a:latin typeface="Times New Roman" panose="02020603050405020304" pitchFamily="18" charset="0"/>
                <a:ea typeface="微软雅黑" panose="020B0503020204020204" pitchFamily="34" charset="-122"/>
                <a:cs typeface="Times New Roman" panose="02020603050405020304" pitchFamily="18" charset="0"/>
              </a:rPr>
              <a:t>EI, CCF-C</a:t>
            </a:r>
            <a:r>
              <a:rPr lang="zh-CN" altLang="en-US" sz="1200" dirty="0">
                <a:latin typeface="Times New Roman" panose="02020603050405020304" pitchFamily="18" charset="0"/>
                <a:ea typeface="微软雅黑" panose="020B0503020204020204" pitchFamily="34" charset="-122"/>
                <a:cs typeface="Times New Roman" panose="02020603050405020304" pitchFamily="18" charset="0"/>
              </a:rPr>
              <a:t>类</a:t>
            </a:r>
            <a:endParaRPr lang="en-US" altLang="zh-CN" sz="12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1998060051"/>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up)">
                                      <p:cBhvr>
                                        <p:cTn id="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31" name="直接连接符 30"/>
          <p:cNvCxnSpPr/>
          <p:nvPr/>
        </p:nvCxnSpPr>
        <p:spPr>
          <a:xfrm>
            <a:off x="12048767" y="1551265"/>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5003007" y="1735931"/>
            <a:ext cx="0" cy="3386138"/>
          </a:xfrm>
          <a:prstGeom prst="line">
            <a:avLst/>
          </a:prstGeom>
          <a:ln>
            <a:solidFill>
              <a:srgbClr val="0174AB"/>
            </a:solidFill>
            <a:prstDash val="dash"/>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6067427" y="2074744"/>
            <a:ext cx="1795461" cy="523220"/>
          </a:xfrm>
          <a:prstGeom prst="rect">
            <a:avLst/>
          </a:prstGeom>
          <a:noFill/>
        </p:spPr>
        <p:txBody>
          <a:bodyPr wrap="square" rtlCol="0">
            <a:spAutoFit/>
          </a:bodyPr>
          <a:lstStyle/>
          <a:p>
            <a:r>
              <a:rPr lang="zh-CN" altLang="en-US" sz="2800" b="1" spc="300" dirty="0" smtClean="0">
                <a:solidFill>
                  <a:srgbClr val="666666"/>
                </a:solidFill>
                <a:latin typeface="微软雅黑" panose="020B0503020204020204" pitchFamily="34" charset="-122"/>
                <a:ea typeface="微软雅黑" panose="020B0503020204020204" pitchFamily="34" charset="-122"/>
              </a:rPr>
              <a:t>研究背景</a:t>
            </a:r>
            <a:endParaRPr lang="zh-HK" altLang="en-US" sz="2800" b="1" spc="300" dirty="0">
              <a:solidFill>
                <a:srgbClr val="666666"/>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6067427" y="2757622"/>
            <a:ext cx="1795461" cy="523220"/>
          </a:xfrm>
          <a:prstGeom prst="rect">
            <a:avLst/>
          </a:prstGeom>
          <a:noFill/>
        </p:spPr>
        <p:txBody>
          <a:bodyPr wrap="square" rtlCol="0">
            <a:spAutoFit/>
          </a:bodyPr>
          <a:lstStyle/>
          <a:p>
            <a:r>
              <a:rPr lang="zh-CN" altLang="en-US" sz="2800" b="1" spc="300" dirty="0" smtClean="0">
                <a:solidFill>
                  <a:srgbClr val="666666"/>
                </a:solidFill>
                <a:latin typeface="微软雅黑" panose="020B0503020204020204" pitchFamily="34" charset="-122"/>
                <a:ea typeface="微软雅黑" panose="020B0503020204020204" pitchFamily="34" charset="-122"/>
              </a:rPr>
              <a:t>相关工作</a:t>
            </a:r>
            <a:endParaRPr lang="zh-HK" altLang="en-US" sz="2800" b="1" spc="300" dirty="0">
              <a:solidFill>
                <a:srgbClr val="666666"/>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6067427" y="3440500"/>
            <a:ext cx="1795461" cy="523220"/>
          </a:xfrm>
          <a:prstGeom prst="rect">
            <a:avLst/>
          </a:prstGeom>
          <a:noFill/>
        </p:spPr>
        <p:txBody>
          <a:bodyPr wrap="square" rtlCol="0">
            <a:spAutoFit/>
          </a:bodyPr>
          <a:lstStyle/>
          <a:p>
            <a:r>
              <a:rPr lang="zh-CN" altLang="en-US" sz="2800" b="1" spc="300" dirty="0" smtClean="0">
                <a:solidFill>
                  <a:srgbClr val="666666"/>
                </a:solidFill>
                <a:latin typeface="微软雅黑" panose="020B0503020204020204" pitchFamily="34" charset="-122"/>
                <a:ea typeface="微软雅黑" panose="020B0503020204020204" pitchFamily="34" charset="-122"/>
              </a:rPr>
              <a:t>研究内容</a:t>
            </a:r>
            <a:endParaRPr lang="zh-HK" altLang="en-US" sz="2800" b="1" spc="300" dirty="0">
              <a:solidFill>
                <a:srgbClr val="666666"/>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6067426" y="4123377"/>
            <a:ext cx="1795461" cy="523220"/>
          </a:xfrm>
          <a:prstGeom prst="rect">
            <a:avLst/>
          </a:prstGeom>
          <a:noFill/>
        </p:spPr>
        <p:txBody>
          <a:bodyPr wrap="square" rtlCol="0">
            <a:spAutoFit/>
          </a:bodyPr>
          <a:lstStyle/>
          <a:p>
            <a:r>
              <a:rPr lang="zh-CN" altLang="en-US" sz="2800" b="1" spc="300" dirty="0">
                <a:solidFill>
                  <a:srgbClr val="666666"/>
                </a:solidFill>
                <a:latin typeface="微软雅黑" panose="020B0503020204020204" pitchFamily="34" charset="-122"/>
                <a:ea typeface="微软雅黑" panose="020B0503020204020204" pitchFamily="34" charset="-122"/>
              </a:rPr>
              <a:t>研究计划</a:t>
            </a:r>
            <a:endParaRPr lang="zh-HK" altLang="en-US" sz="2800" b="1" spc="300" dirty="0">
              <a:solidFill>
                <a:srgbClr val="666666"/>
              </a:solidFill>
              <a:latin typeface="微软雅黑" panose="020B0503020204020204" pitchFamily="34" charset="-122"/>
              <a:ea typeface="微软雅黑" panose="020B0503020204020204" pitchFamily="34" charset="-122"/>
            </a:endParaRPr>
          </a:p>
        </p:txBody>
      </p:sp>
      <p:grpSp>
        <p:nvGrpSpPr>
          <p:cNvPr id="19" name="组合 18"/>
          <p:cNvGrpSpPr/>
          <p:nvPr/>
        </p:nvGrpSpPr>
        <p:grpSpPr>
          <a:xfrm>
            <a:off x="1635920" y="2197034"/>
            <a:ext cx="1947861" cy="1940713"/>
            <a:chOff x="1709739" y="2636838"/>
            <a:chExt cx="1590160" cy="1584325"/>
          </a:xfrm>
          <a:solidFill>
            <a:srgbClr val="E74E3E"/>
          </a:solidFill>
          <a:effectLst/>
        </p:grpSpPr>
        <p:sp>
          <p:nvSpPr>
            <p:cNvPr id="9" name="Freeform 6"/>
            <p:cNvSpPr>
              <a:spLocks/>
            </p:cNvSpPr>
            <p:nvPr/>
          </p:nvSpPr>
          <p:spPr bwMode="auto">
            <a:xfrm>
              <a:off x="1709739" y="2636838"/>
              <a:ext cx="1468102" cy="1467130"/>
            </a:xfrm>
            <a:custGeom>
              <a:avLst/>
              <a:gdLst>
                <a:gd name="T0" fmla="*/ 691 w 1276"/>
                <a:gd name="T1" fmla="*/ 1168 h 1274"/>
                <a:gd name="T2" fmla="*/ 662 w 1276"/>
                <a:gd name="T3" fmla="*/ 1267 h 1274"/>
                <a:gd name="T4" fmla="*/ 654 w 1276"/>
                <a:gd name="T5" fmla="*/ 1273 h 1274"/>
                <a:gd name="T6" fmla="*/ 643 w 1276"/>
                <a:gd name="T7" fmla="*/ 1274 h 1274"/>
                <a:gd name="T8" fmla="*/ 172 w 1276"/>
                <a:gd name="T9" fmla="*/ 1274 h 1274"/>
                <a:gd name="T10" fmla="*/ 81 w 1276"/>
                <a:gd name="T11" fmla="*/ 1253 h 1274"/>
                <a:gd name="T12" fmla="*/ 1 w 1276"/>
                <a:gd name="T13" fmla="*/ 1113 h 1274"/>
                <a:gd name="T14" fmla="*/ 0 w 1276"/>
                <a:gd name="T15" fmla="*/ 892 h 1274"/>
                <a:gd name="T16" fmla="*/ 0 w 1276"/>
                <a:gd name="T17" fmla="*/ 170 h 1274"/>
                <a:gd name="T18" fmla="*/ 170 w 1276"/>
                <a:gd name="T19" fmla="*/ 0 h 1274"/>
                <a:gd name="T20" fmla="*/ 1110 w 1276"/>
                <a:gd name="T21" fmla="*/ 0 h 1274"/>
                <a:gd name="T22" fmla="*/ 1273 w 1276"/>
                <a:gd name="T23" fmla="*/ 131 h 1274"/>
                <a:gd name="T24" fmla="*/ 1276 w 1276"/>
                <a:gd name="T25" fmla="*/ 168 h 1274"/>
                <a:gd name="T26" fmla="*/ 1276 w 1276"/>
                <a:gd name="T27" fmla="*/ 629 h 1274"/>
                <a:gd name="T28" fmla="*/ 1275 w 1276"/>
                <a:gd name="T29" fmla="*/ 645 h 1274"/>
                <a:gd name="T30" fmla="*/ 1171 w 1276"/>
                <a:gd name="T31" fmla="*/ 659 h 1274"/>
                <a:gd name="T32" fmla="*/ 1171 w 1276"/>
                <a:gd name="T33" fmla="*/ 214 h 1274"/>
                <a:gd name="T34" fmla="*/ 106 w 1276"/>
                <a:gd name="T35" fmla="*/ 214 h 1274"/>
                <a:gd name="T36" fmla="*/ 106 w 1276"/>
                <a:gd name="T37" fmla="*/ 230 h 1274"/>
                <a:gd name="T38" fmla="*/ 105 w 1276"/>
                <a:gd name="T39" fmla="*/ 1102 h 1274"/>
                <a:gd name="T40" fmla="*/ 171 w 1276"/>
                <a:gd name="T41" fmla="*/ 1168 h 1274"/>
                <a:gd name="T42" fmla="*/ 671 w 1276"/>
                <a:gd name="T43" fmla="*/ 1168 h 1274"/>
                <a:gd name="T44" fmla="*/ 691 w 1276"/>
                <a:gd name="T45" fmla="*/ 1168 h 1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76" h="1274">
                  <a:moveTo>
                    <a:pt x="691" y="1168"/>
                  </a:moveTo>
                  <a:cubicBezTo>
                    <a:pt x="681" y="1203"/>
                    <a:pt x="672" y="1235"/>
                    <a:pt x="662" y="1267"/>
                  </a:cubicBezTo>
                  <a:cubicBezTo>
                    <a:pt x="661" y="1270"/>
                    <a:pt x="657" y="1272"/>
                    <a:pt x="654" y="1273"/>
                  </a:cubicBezTo>
                  <a:cubicBezTo>
                    <a:pt x="651" y="1274"/>
                    <a:pt x="647" y="1274"/>
                    <a:pt x="643" y="1274"/>
                  </a:cubicBezTo>
                  <a:cubicBezTo>
                    <a:pt x="486" y="1274"/>
                    <a:pt x="329" y="1273"/>
                    <a:pt x="172" y="1274"/>
                  </a:cubicBezTo>
                  <a:cubicBezTo>
                    <a:pt x="140" y="1274"/>
                    <a:pt x="109" y="1269"/>
                    <a:pt x="81" y="1253"/>
                  </a:cubicBezTo>
                  <a:cubicBezTo>
                    <a:pt x="29" y="1221"/>
                    <a:pt x="1" y="1174"/>
                    <a:pt x="1" y="1113"/>
                  </a:cubicBezTo>
                  <a:cubicBezTo>
                    <a:pt x="0" y="1039"/>
                    <a:pt x="0" y="966"/>
                    <a:pt x="0" y="892"/>
                  </a:cubicBezTo>
                  <a:cubicBezTo>
                    <a:pt x="0" y="651"/>
                    <a:pt x="0" y="411"/>
                    <a:pt x="0" y="170"/>
                  </a:cubicBezTo>
                  <a:cubicBezTo>
                    <a:pt x="0" y="68"/>
                    <a:pt x="68" y="0"/>
                    <a:pt x="170" y="0"/>
                  </a:cubicBezTo>
                  <a:cubicBezTo>
                    <a:pt x="483" y="0"/>
                    <a:pt x="797" y="0"/>
                    <a:pt x="1110" y="0"/>
                  </a:cubicBezTo>
                  <a:cubicBezTo>
                    <a:pt x="1194" y="0"/>
                    <a:pt x="1258" y="51"/>
                    <a:pt x="1273" y="131"/>
                  </a:cubicBezTo>
                  <a:cubicBezTo>
                    <a:pt x="1276" y="143"/>
                    <a:pt x="1276" y="156"/>
                    <a:pt x="1276" y="168"/>
                  </a:cubicBezTo>
                  <a:cubicBezTo>
                    <a:pt x="1276" y="322"/>
                    <a:pt x="1276" y="475"/>
                    <a:pt x="1276" y="629"/>
                  </a:cubicBezTo>
                  <a:cubicBezTo>
                    <a:pt x="1276" y="634"/>
                    <a:pt x="1276" y="638"/>
                    <a:pt x="1275" y="645"/>
                  </a:cubicBezTo>
                  <a:cubicBezTo>
                    <a:pt x="1239" y="640"/>
                    <a:pt x="1205" y="643"/>
                    <a:pt x="1171" y="659"/>
                  </a:cubicBezTo>
                  <a:cubicBezTo>
                    <a:pt x="1171" y="509"/>
                    <a:pt x="1171" y="362"/>
                    <a:pt x="1171" y="214"/>
                  </a:cubicBezTo>
                  <a:cubicBezTo>
                    <a:pt x="816" y="214"/>
                    <a:pt x="462" y="214"/>
                    <a:pt x="106" y="214"/>
                  </a:cubicBezTo>
                  <a:cubicBezTo>
                    <a:pt x="106" y="219"/>
                    <a:pt x="106" y="224"/>
                    <a:pt x="106" y="230"/>
                  </a:cubicBezTo>
                  <a:cubicBezTo>
                    <a:pt x="106" y="521"/>
                    <a:pt x="106" y="812"/>
                    <a:pt x="105" y="1102"/>
                  </a:cubicBezTo>
                  <a:cubicBezTo>
                    <a:pt x="105" y="1141"/>
                    <a:pt x="125" y="1169"/>
                    <a:pt x="171" y="1168"/>
                  </a:cubicBezTo>
                  <a:cubicBezTo>
                    <a:pt x="338" y="1167"/>
                    <a:pt x="504" y="1168"/>
                    <a:pt x="671" y="1168"/>
                  </a:cubicBezTo>
                  <a:cubicBezTo>
                    <a:pt x="677" y="1168"/>
                    <a:pt x="683" y="1168"/>
                    <a:pt x="691" y="1168"/>
                  </a:cubicBezTo>
                  <a:close/>
                </a:path>
              </a:pathLst>
            </a:custGeom>
            <a:solidFill>
              <a:srgbClr val="0174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b="1"/>
            </a:p>
          </p:txBody>
        </p:sp>
        <p:sp>
          <p:nvSpPr>
            <p:cNvPr id="10" name="Freeform 7"/>
            <p:cNvSpPr>
              <a:spLocks noEditPoints="1"/>
            </p:cNvSpPr>
            <p:nvPr/>
          </p:nvSpPr>
          <p:spPr bwMode="auto">
            <a:xfrm>
              <a:off x="2571440" y="3653665"/>
              <a:ext cx="569443" cy="567498"/>
            </a:xfrm>
            <a:custGeom>
              <a:avLst/>
              <a:gdLst>
                <a:gd name="T0" fmla="*/ 328 w 495"/>
                <a:gd name="T1" fmla="*/ 1 h 493"/>
                <a:gd name="T2" fmla="*/ 495 w 495"/>
                <a:gd name="T3" fmla="*/ 167 h 493"/>
                <a:gd name="T4" fmla="*/ 427 w 495"/>
                <a:gd name="T5" fmla="*/ 236 h 493"/>
                <a:gd name="T6" fmla="*/ 240 w 495"/>
                <a:gd name="T7" fmla="*/ 421 h 493"/>
                <a:gd name="T8" fmla="*/ 216 w 495"/>
                <a:gd name="T9" fmla="*/ 436 h 493"/>
                <a:gd name="T10" fmla="*/ 40 w 495"/>
                <a:gd name="T11" fmla="*/ 488 h 493"/>
                <a:gd name="T12" fmla="*/ 9 w 495"/>
                <a:gd name="T13" fmla="*/ 484 h 493"/>
                <a:gd name="T14" fmla="*/ 6 w 495"/>
                <a:gd name="T15" fmla="*/ 454 h 493"/>
                <a:gd name="T16" fmla="*/ 58 w 495"/>
                <a:gd name="T17" fmla="*/ 276 h 493"/>
                <a:gd name="T18" fmla="*/ 67 w 495"/>
                <a:gd name="T19" fmla="*/ 259 h 493"/>
                <a:gd name="T20" fmla="*/ 327 w 495"/>
                <a:gd name="T21" fmla="*/ 1 h 493"/>
                <a:gd name="T22" fmla="*/ 328 w 495"/>
                <a:gd name="T23" fmla="*/ 1 h 493"/>
                <a:gd name="T24" fmla="*/ 102 w 495"/>
                <a:gd name="T25" fmla="*/ 292 h 493"/>
                <a:gd name="T26" fmla="*/ 72 w 495"/>
                <a:gd name="T27" fmla="*/ 396 h 493"/>
                <a:gd name="T28" fmla="*/ 74 w 495"/>
                <a:gd name="T29" fmla="*/ 405 h 493"/>
                <a:gd name="T30" fmla="*/ 113 w 495"/>
                <a:gd name="T31" fmla="*/ 418 h 493"/>
                <a:gd name="T32" fmla="*/ 148 w 495"/>
                <a:gd name="T33" fmla="*/ 408 h 493"/>
                <a:gd name="T34" fmla="*/ 200 w 495"/>
                <a:gd name="T35" fmla="*/ 393 h 493"/>
                <a:gd name="T36" fmla="*/ 185 w 495"/>
                <a:gd name="T37" fmla="*/ 316 h 493"/>
                <a:gd name="T38" fmla="*/ 178 w 495"/>
                <a:gd name="T39" fmla="*/ 308 h 493"/>
                <a:gd name="T40" fmla="*/ 102 w 495"/>
                <a:gd name="T41" fmla="*/ 292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95" h="493">
                  <a:moveTo>
                    <a:pt x="328" y="1"/>
                  </a:moveTo>
                  <a:cubicBezTo>
                    <a:pt x="384" y="56"/>
                    <a:pt x="439" y="112"/>
                    <a:pt x="495" y="167"/>
                  </a:cubicBezTo>
                  <a:cubicBezTo>
                    <a:pt x="473" y="190"/>
                    <a:pt x="450" y="213"/>
                    <a:pt x="427" y="236"/>
                  </a:cubicBezTo>
                  <a:cubicBezTo>
                    <a:pt x="365" y="298"/>
                    <a:pt x="303" y="360"/>
                    <a:pt x="240" y="421"/>
                  </a:cubicBezTo>
                  <a:cubicBezTo>
                    <a:pt x="233" y="428"/>
                    <a:pt x="225" y="433"/>
                    <a:pt x="216" y="436"/>
                  </a:cubicBezTo>
                  <a:cubicBezTo>
                    <a:pt x="157" y="454"/>
                    <a:pt x="98" y="471"/>
                    <a:pt x="40" y="488"/>
                  </a:cubicBezTo>
                  <a:cubicBezTo>
                    <a:pt x="28" y="492"/>
                    <a:pt x="18" y="493"/>
                    <a:pt x="9" y="484"/>
                  </a:cubicBezTo>
                  <a:cubicBezTo>
                    <a:pt x="0" y="475"/>
                    <a:pt x="3" y="464"/>
                    <a:pt x="6" y="454"/>
                  </a:cubicBezTo>
                  <a:cubicBezTo>
                    <a:pt x="23" y="395"/>
                    <a:pt x="40" y="335"/>
                    <a:pt x="58" y="276"/>
                  </a:cubicBezTo>
                  <a:cubicBezTo>
                    <a:pt x="60" y="270"/>
                    <a:pt x="63" y="264"/>
                    <a:pt x="67" y="259"/>
                  </a:cubicBezTo>
                  <a:cubicBezTo>
                    <a:pt x="154" y="173"/>
                    <a:pt x="240" y="87"/>
                    <a:pt x="327" y="1"/>
                  </a:cubicBezTo>
                  <a:cubicBezTo>
                    <a:pt x="328" y="1"/>
                    <a:pt x="329" y="0"/>
                    <a:pt x="328" y="1"/>
                  </a:cubicBezTo>
                  <a:close/>
                  <a:moveTo>
                    <a:pt x="102" y="292"/>
                  </a:moveTo>
                  <a:cubicBezTo>
                    <a:pt x="91" y="327"/>
                    <a:pt x="81" y="362"/>
                    <a:pt x="72" y="396"/>
                  </a:cubicBezTo>
                  <a:cubicBezTo>
                    <a:pt x="71" y="399"/>
                    <a:pt x="72" y="403"/>
                    <a:pt x="74" y="405"/>
                  </a:cubicBezTo>
                  <a:cubicBezTo>
                    <a:pt x="87" y="423"/>
                    <a:pt x="92" y="425"/>
                    <a:pt x="113" y="418"/>
                  </a:cubicBezTo>
                  <a:cubicBezTo>
                    <a:pt x="125" y="415"/>
                    <a:pt x="136" y="411"/>
                    <a:pt x="148" y="408"/>
                  </a:cubicBezTo>
                  <a:cubicBezTo>
                    <a:pt x="165" y="403"/>
                    <a:pt x="182" y="398"/>
                    <a:pt x="200" y="393"/>
                  </a:cubicBezTo>
                  <a:cubicBezTo>
                    <a:pt x="195" y="365"/>
                    <a:pt x="190" y="341"/>
                    <a:pt x="185" y="316"/>
                  </a:cubicBezTo>
                  <a:cubicBezTo>
                    <a:pt x="185" y="313"/>
                    <a:pt x="181" y="309"/>
                    <a:pt x="178" y="308"/>
                  </a:cubicBezTo>
                  <a:cubicBezTo>
                    <a:pt x="153" y="302"/>
                    <a:pt x="128" y="297"/>
                    <a:pt x="102" y="292"/>
                  </a:cubicBezTo>
                  <a:close/>
                </a:path>
              </a:pathLst>
            </a:custGeom>
            <a:solidFill>
              <a:srgbClr val="0174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b="1"/>
            </a:p>
          </p:txBody>
        </p:sp>
        <p:sp>
          <p:nvSpPr>
            <p:cNvPr id="11" name="Freeform 8"/>
            <p:cNvSpPr>
              <a:spLocks/>
            </p:cNvSpPr>
            <p:nvPr/>
          </p:nvSpPr>
          <p:spPr bwMode="auto">
            <a:xfrm>
              <a:off x="2262162" y="3371619"/>
              <a:ext cx="608346" cy="119627"/>
            </a:xfrm>
            <a:custGeom>
              <a:avLst/>
              <a:gdLst>
                <a:gd name="T0" fmla="*/ 0 w 529"/>
                <a:gd name="T1" fmla="*/ 104 h 104"/>
                <a:gd name="T2" fmla="*/ 0 w 529"/>
                <a:gd name="T3" fmla="*/ 0 h 104"/>
                <a:gd name="T4" fmla="*/ 529 w 529"/>
                <a:gd name="T5" fmla="*/ 0 h 104"/>
                <a:gd name="T6" fmla="*/ 529 w 529"/>
                <a:gd name="T7" fmla="*/ 104 h 104"/>
                <a:gd name="T8" fmla="*/ 0 w 529"/>
                <a:gd name="T9" fmla="*/ 104 h 104"/>
              </a:gdLst>
              <a:ahLst/>
              <a:cxnLst>
                <a:cxn ang="0">
                  <a:pos x="T0" y="T1"/>
                </a:cxn>
                <a:cxn ang="0">
                  <a:pos x="T2" y="T3"/>
                </a:cxn>
                <a:cxn ang="0">
                  <a:pos x="T4" y="T5"/>
                </a:cxn>
                <a:cxn ang="0">
                  <a:pos x="T6" y="T7"/>
                </a:cxn>
                <a:cxn ang="0">
                  <a:pos x="T8" y="T9"/>
                </a:cxn>
              </a:cxnLst>
              <a:rect l="0" t="0" r="r" b="b"/>
              <a:pathLst>
                <a:path w="529" h="104">
                  <a:moveTo>
                    <a:pt x="0" y="104"/>
                  </a:moveTo>
                  <a:cubicBezTo>
                    <a:pt x="0" y="69"/>
                    <a:pt x="0" y="35"/>
                    <a:pt x="0" y="0"/>
                  </a:cubicBezTo>
                  <a:cubicBezTo>
                    <a:pt x="177" y="0"/>
                    <a:pt x="352" y="0"/>
                    <a:pt x="529" y="0"/>
                  </a:cubicBezTo>
                  <a:cubicBezTo>
                    <a:pt x="529" y="35"/>
                    <a:pt x="529" y="69"/>
                    <a:pt x="529" y="104"/>
                  </a:cubicBezTo>
                  <a:cubicBezTo>
                    <a:pt x="353" y="104"/>
                    <a:pt x="177" y="104"/>
                    <a:pt x="0" y="104"/>
                  </a:cubicBezTo>
                  <a:close/>
                </a:path>
              </a:pathLst>
            </a:custGeom>
            <a:solidFill>
              <a:srgbClr val="0174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b="1"/>
            </a:p>
          </p:txBody>
        </p:sp>
        <p:sp>
          <p:nvSpPr>
            <p:cNvPr id="12" name="Freeform 9"/>
            <p:cNvSpPr>
              <a:spLocks/>
            </p:cNvSpPr>
            <p:nvPr/>
          </p:nvSpPr>
          <p:spPr bwMode="auto">
            <a:xfrm>
              <a:off x="2263134" y="3127502"/>
              <a:ext cx="607373" cy="119627"/>
            </a:xfrm>
            <a:custGeom>
              <a:avLst/>
              <a:gdLst>
                <a:gd name="T0" fmla="*/ 528 w 528"/>
                <a:gd name="T1" fmla="*/ 0 h 104"/>
                <a:gd name="T2" fmla="*/ 528 w 528"/>
                <a:gd name="T3" fmla="*/ 104 h 104"/>
                <a:gd name="T4" fmla="*/ 0 w 528"/>
                <a:gd name="T5" fmla="*/ 104 h 104"/>
                <a:gd name="T6" fmla="*/ 0 w 528"/>
                <a:gd name="T7" fmla="*/ 0 h 104"/>
                <a:gd name="T8" fmla="*/ 528 w 528"/>
                <a:gd name="T9" fmla="*/ 0 h 104"/>
              </a:gdLst>
              <a:ahLst/>
              <a:cxnLst>
                <a:cxn ang="0">
                  <a:pos x="T0" y="T1"/>
                </a:cxn>
                <a:cxn ang="0">
                  <a:pos x="T2" y="T3"/>
                </a:cxn>
                <a:cxn ang="0">
                  <a:pos x="T4" y="T5"/>
                </a:cxn>
                <a:cxn ang="0">
                  <a:pos x="T6" y="T7"/>
                </a:cxn>
                <a:cxn ang="0">
                  <a:pos x="T8" y="T9"/>
                </a:cxn>
              </a:cxnLst>
              <a:rect l="0" t="0" r="r" b="b"/>
              <a:pathLst>
                <a:path w="528" h="104">
                  <a:moveTo>
                    <a:pt x="528" y="0"/>
                  </a:moveTo>
                  <a:cubicBezTo>
                    <a:pt x="528" y="35"/>
                    <a:pt x="528" y="69"/>
                    <a:pt x="528" y="104"/>
                  </a:cubicBezTo>
                  <a:cubicBezTo>
                    <a:pt x="352" y="104"/>
                    <a:pt x="177" y="104"/>
                    <a:pt x="0" y="104"/>
                  </a:cubicBezTo>
                  <a:cubicBezTo>
                    <a:pt x="0" y="70"/>
                    <a:pt x="0" y="36"/>
                    <a:pt x="0" y="0"/>
                  </a:cubicBezTo>
                  <a:cubicBezTo>
                    <a:pt x="176" y="0"/>
                    <a:pt x="352" y="0"/>
                    <a:pt x="528" y="0"/>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b="1"/>
            </a:p>
          </p:txBody>
        </p:sp>
        <p:sp>
          <p:nvSpPr>
            <p:cNvPr id="13" name="Freeform 10"/>
            <p:cNvSpPr>
              <a:spLocks/>
            </p:cNvSpPr>
            <p:nvPr/>
          </p:nvSpPr>
          <p:spPr bwMode="auto">
            <a:xfrm>
              <a:off x="2263134" y="3615735"/>
              <a:ext cx="549991" cy="120599"/>
            </a:xfrm>
            <a:custGeom>
              <a:avLst/>
              <a:gdLst>
                <a:gd name="T0" fmla="*/ 0 w 478"/>
                <a:gd name="T1" fmla="*/ 0 h 105"/>
                <a:gd name="T2" fmla="*/ 478 w 478"/>
                <a:gd name="T3" fmla="*/ 0 h 105"/>
                <a:gd name="T4" fmla="*/ 472 w 478"/>
                <a:gd name="T5" fmla="*/ 8 h 105"/>
                <a:gd name="T6" fmla="*/ 383 w 478"/>
                <a:gd name="T7" fmla="*/ 97 h 105"/>
                <a:gd name="T8" fmla="*/ 366 w 478"/>
                <a:gd name="T9" fmla="*/ 104 h 105"/>
                <a:gd name="T10" fmla="*/ 8 w 478"/>
                <a:gd name="T11" fmla="*/ 105 h 105"/>
                <a:gd name="T12" fmla="*/ 0 w 478"/>
                <a:gd name="T13" fmla="*/ 104 h 105"/>
                <a:gd name="T14" fmla="*/ 0 w 478"/>
                <a:gd name="T15" fmla="*/ 0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8" h="105">
                  <a:moveTo>
                    <a:pt x="0" y="0"/>
                  </a:moveTo>
                  <a:cubicBezTo>
                    <a:pt x="159" y="0"/>
                    <a:pt x="318" y="0"/>
                    <a:pt x="478" y="0"/>
                  </a:cubicBezTo>
                  <a:cubicBezTo>
                    <a:pt x="476" y="3"/>
                    <a:pt x="474" y="6"/>
                    <a:pt x="472" y="8"/>
                  </a:cubicBezTo>
                  <a:cubicBezTo>
                    <a:pt x="443" y="38"/>
                    <a:pt x="413" y="68"/>
                    <a:pt x="383" y="97"/>
                  </a:cubicBezTo>
                  <a:cubicBezTo>
                    <a:pt x="379" y="101"/>
                    <a:pt x="372" y="104"/>
                    <a:pt x="366" y="104"/>
                  </a:cubicBezTo>
                  <a:cubicBezTo>
                    <a:pt x="247" y="105"/>
                    <a:pt x="127" y="105"/>
                    <a:pt x="8" y="105"/>
                  </a:cubicBezTo>
                  <a:cubicBezTo>
                    <a:pt x="6" y="105"/>
                    <a:pt x="3" y="104"/>
                    <a:pt x="0" y="104"/>
                  </a:cubicBezTo>
                  <a:cubicBezTo>
                    <a:pt x="0" y="69"/>
                    <a:pt x="0" y="35"/>
                    <a:pt x="0" y="0"/>
                  </a:cubicBezTo>
                  <a:close/>
                </a:path>
              </a:pathLst>
            </a:custGeom>
            <a:solidFill>
              <a:srgbClr val="0174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b="1"/>
            </a:p>
          </p:txBody>
        </p:sp>
        <p:sp>
          <p:nvSpPr>
            <p:cNvPr id="14" name="Freeform 11"/>
            <p:cNvSpPr>
              <a:spLocks/>
            </p:cNvSpPr>
            <p:nvPr/>
          </p:nvSpPr>
          <p:spPr bwMode="auto">
            <a:xfrm>
              <a:off x="3016880" y="3492218"/>
              <a:ext cx="283019" cy="281074"/>
            </a:xfrm>
            <a:custGeom>
              <a:avLst/>
              <a:gdLst>
                <a:gd name="T0" fmla="*/ 0 w 246"/>
                <a:gd name="T1" fmla="*/ 87 h 244"/>
                <a:gd name="T2" fmla="*/ 66 w 246"/>
                <a:gd name="T3" fmla="*/ 20 h 244"/>
                <a:gd name="T4" fmla="*/ 139 w 246"/>
                <a:gd name="T5" fmla="*/ 20 h 244"/>
                <a:gd name="T6" fmla="*/ 225 w 246"/>
                <a:gd name="T7" fmla="*/ 106 h 244"/>
                <a:gd name="T8" fmla="*/ 227 w 246"/>
                <a:gd name="T9" fmla="*/ 178 h 244"/>
                <a:gd name="T10" fmla="*/ 159 w 246"/>
                <a:gd name="T11" fmla="*/ 244 h 244"/>
                <a:gd name="T12" fmla="*/ 0 w 246"/>
                <a:gd name="T13" fmla="*/ 87 h 244"/>
              </a:gdLst>
              <a:ahLst/>
              <a:cxnLst>
                <a:cxn ang="0">
                  <a:pos x="T0" y="T1"/>
                </a:cxn>
                <a:cxn ang="0">
                  <a:pos x="T2" y="T3"/>
                </a:cxn>
                <a:cxn ang="0">
                  <a:pos x="T4" y="T5"/>
                </a:cxn>
                <a:cxn ang="0">
                  <a:pos x="T6" y="T7"/>
                </a:cxn>
                <a:cxn ang="0">
                  <a:pos x="T8" y="T9"/>
                </a:cxn>
                <a:cxn ang="0">
                  <a:pos x="T10" y="T11"/>
                </a:cxn>
                <a:cxn ang="0">
                  <a:pos x="T12" y="T13"/>
                </a:cxn>
              </a:cxnLst>
              <a:rect l="0" t="0" r="r" b="b"/>
              <a:pathLst>
                <a:path w="246" h="244">
                  <a:moveTo>
                    <a:pt x="0" y="87"/>
                  </a:moveTo>
                  <a:cubicBezTo>
                    <a:pt x="22" y="64"/>
                    <a:pt x="43" y="41"/>
                    <a:pt x="66" y="20"/>
                  </a:cubicBezTo>
                  <a:cubicBezTo>
                    <a:pt x="87" y="1"/>
                    <a:pt x="118" y="0"/>
                    <a:pt x="139" y="20"/>
                  </a:cubicBezTo>
                  <a:cubicBezTo>
                    <a:pt x="169" y="48"/>
                    <a:pt x="198" y="76"/>
                    <a:pt x="225" y="106"/>
                  </a:cubicBezTo>
                  <a:cubicBezTo>
                    <a:pt x="245" y="127"/>
                    <a:pt x="246" y="158"/>
                    <a:pt x="227" y="178"/>
                  </a:cubicBezTo>
                  <a:cubicBezTo>
                    <a:pt x="205" y="202"/>
                    <a:pt x="181" y="223"/>
                    <a:pt x="159" y="244"/>
                  </a:cubicBezTo>
                  <a:cubicBezTo>
                    <a:pt x="107" y="193"/>
                    <a:pt x="54" y="140"/>
                    <a:pt x="0" y="87"/>
                  </a:cubicBezTo>
                  <a:close/>
                </a:path>
              </a:pathLst>
            </a:custGeom>
            <a:solidFill>
              <a:srgbClr val="0174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b="1"/>
            </a:p>
          </p:txBody>
        </p:sp>
        <p:sp>
          <p:nvSpPr>
            <p:cNvPr id="15" name="Freeform 12"/>
            <p:cNvSpPr>
              <a:spLocks/>
            </p:cNvSpPr>
            <p:nvPr/>
          </p:nvSpPr>
          <p:spPr bwMode="auto">
            <a:xfrm>
              <a:off x="2017073" y="3372591"/>
              <a:ext cx="119627" cy="117682"/>
            </a:xfrm>
            <a:custGeom>
              <a:avLst/>
              <a:gdLst>
                <a:gd name="T0" fmla="*/ 0 w 104"/>
                <a:gd name="T1" fmla="*/ 102 h 102"/>
                <a:gd name="T2" fmla="*/ 0 w 104"/>
                <a:gd name="T3" fmla="*/ 0 h 102"/>
                <a:gd name="T4" fmla="*/ 104 w 104"/>
                <a:gd name="T5" fmla="*/ 0 h 102"/>
                <a:gd name="T6" fmla="*/ 104 w 104"/>
                <a:gd name="T7" fmla="*/ 102 h 102"/>
                <a:gd name="T8" fmla="*/ 0 w 104"/>
                <a:gd name="T9" fmla="*/ 102 h 102"/>
              </a:gdLst>
              <a:ahLst/>
              <a:cxnLst>
                <a:cxn ang="0">
                  <a:pos x="T0" y="T1"/>
                </a:cxn>
                <a:cxn ang="0">
                  <a:pos x="T2" y="T3"/>
                </a:cxn>
                <a:cxn ang="0">
                  <a:pos x="T4" y="T5"/>
                </a:cxn>
                <a:cxn ang="0">
                  <a:pos x="T6" y="T7"/>
                </a:cxn>
                <a:cxn ang="0">
                  <a:pos x="T8" y="T9"/>
                </a:cxn>
              </a:cxnLst>
              <a:rect l="0" t="0" r="r" b="b"/>
              <a:pathLst>
                <a:path w="104" h="102">
                  <a:moveTo>
                    <a:pt x="0" y="102"/>
                  </a:moveTo>
                  <a:cubicBezTo>
                    <a:pt x="0" y="68"/>
                    <a:pt x="0" y="34"/>
                    <a:pt x="0" y="0"/>
                  </a:cubicBezTo>
                  <a:cubicBezTo>
                    <a:pt x="35" y="0"/>
                    <a:pt x="69" y="0"/>
                    <a:pt x="104" y="0"/>
                  </a:cubicBezTo>
                  <a:cubicBezTo>
                    <a:pt x="104" y="34"/>
                    <a:pt x="104" y="67"/>
                    <a:pt x="104" y="102"/>
                  </a:cubicBezTo>
                  <a:cubicBezTo>
                    <a:pt x="70" y="102"/>
                    <a:pt x="36" y="102"/>
                    <a:pt x="0" y="102"/>
                  </a:cubicBezTo>
                  <a:close/>
                </a:path>
              </a:pathLst>
            </a:custGeom>
            <a:solidFill>
              <a:srgbClr val="0174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b="1"/>
            </a:p>
          </p:txBody>
        </p:sp>
        <p:sp>
          <p:nvSpPr>
            <p:cNvPr id="16" name="Freeform 13"/>
            <p:cNvSpPr>
              <a:spLocks/>
            </p:cNvSpPr>
            <p:nvPr/>
          </p:nvSpPr>
          <p:spPr bwMode="auto">
            <a:xfrm>
              <a:off x="2018045" y="3128475"/>
              <a:ext cx="118654" cy="118654"/>
            </a:xfrm>
            <a:custGeom>
              <a:avLst/>
              <a:gdLst>
                <a:gd name="T0" fmla="*/ 103 w 103"/>
                <a:gd name="T1" fmla="*/ 103 h 103"/>
                <a:gd name="T2" fmla="*/ 0 w 103"/>
                <a:gd name="T3" fmla="*/ 103 h 103"/>
                <a:gd name="T4" fmla="*/ 0 w 103"/>
                <a:gd name="T5" fmla="*/ 0 h 103"/>
                <a:gd name="T6" fmla="*/ 103 w 103"/>
                <a:gd name="T7" fmla="*/ 0 h 103"/>
                <a:gd name="T8" fmla="*/ 103 w 103"/>
                <a:gd name="T9" fmla="*/ 103 h 103"/>
              </a:gdLst>
              <a:ahLst/>
              <a:cxnLst>
                <a:cxn ang="0">
                  <a:pos x="T0" y="T1"/>
                </a:cxn>
                <a:cxn ang="0">
                  <a:pos x="T2" y="T3"/>
                </a:cxn>
                <a:cxn ang="0">
                  <a:pos x="T4" y="T5"/>
                </a:cxn>
                <a:cxn ang="0">
                  <a:pos x="T6" y="T7"/>
                </a:cxn>
                <a:cxn ang="0">
                  <a:pos x="T8" y="T9"/>
                </a:cxn>
              </a:cxnLst>
              <a:rect l="0" t="0" r="r" b="b"/>
              <a:pathLst>
                <a:path w="103" h="103">
                  <a:moveTo>
                    <a:pt x="103" y="103"/>
                  </a:moveTo>
                  <a:cubicBezTo>
                    <a:pt x="68" y="103"/>
                    <a:pt x="34" y="103"/>
                    <a:pt x="0" y="103"/>
                  </a:cubicBezTo>
                  <a:cubicBezTo>
                    <a:pt x="0" y="68"/>
                    <a:pt x="0" y="35"/>
                    <a:pt x="0" y="0"/>
                  </a:cubicBezTo>
                  <a:cubicBezTo>
                    <a:pt x="34" y="0"/>
                    <a:pt x="68" y="0"/>
                    <a:pt x="103" y="0"/>
                  </a:cubicBezTo>
                  <a:cubicBezTo>
                    <a:pt x="103" y="34"/>
                    <a:pt x="103" y="68"/>
                    <a:pt x="103" y="103"/>
                  </a:cubicBezTo>
                  <a:close/>
                </a:path>
              </a:pathLst>
            </a:custGeom>
            <a:solidFill>
              <a:srgbClr val="0174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b="1"/>
            </a:p>
          </p:txBody>
        </p:sp>
        <p:sp>
          <p:nvSpPr>
            <p:cNvPr id="17" name="Freeform 14"/>
            <p:cNvSpPr>
              <a:spLocks/>
            </p:cNvSpPr>
            <p:nvPr/>
          </p:nvSpPr>
          <p:spPr bwMode="auto">
            <a:xfrm>
              <a:off x="2018045" y="3616708"/>
              <a:ext cx="118654" cy="118654"/>
            </a:xfrm>
            <a:custGeom>
              <a:avLst/>
              <a:gdLst>
                <a:gd name="T0" fmla="*/ 103 w 103"/>
                <a:gd name="T1" fmla="*/ 103 h 103"/>
                <a:gd name="T2" fmla="*/ 0 w 103"/>
                <a:gd name="T3" fmla="*/ 103 h 103"/>
                <a:gd name="T4" fmla="*/ 0 w 103"/>
                <a:gd name="T5" fmla="*/ 0 h 103"/>
                <a:gd name="T6" fmla="*/ 103 w 103"/>
                <a:gd name="T7" fmla="*/ 0 h 103"/>
                <a:gd name="T8" fmla="*/ 103 w 103"/>
                <a:gd name="T9" fmla="*/ 103 h 103"/>
              </a:gdLst>
              <a:ahLst/>
              <a:cxnLst>
                <a:cxn ang="0">
                  <a:pos x="T0" y="T1"/>
                </a:cxn>
                <a:cxn ang="0">
                  <a:pos x="T2" y="T3"/>
                </a:cxn>
                <a:cxn ang="0">
                  <a:pos x="T4" y="T5"/>
                </a:cxn>
                <a:cxn ang="0">
                  <a:pos x="T6" y="T7"/>
                </a:cxn>
                <a:cxn ang="0">
                  <a:pos x="T8" y="T9"/>
                </a:cxn>
              </a:cxnLst>
              <a:rect l="0" t="0" r="r" b="b"/>
              <a:pathLst>
                <a:path w="103" h="103">
                  <a:moveTo>
                    <a:pt x="103" y="103"/>
                  </a:moveTo>
                  <a:cubicBezTo>
                    <a:pt x="68" y="103"/>
                    <a:pt x="35" y="103"/>
                    <a:pt x="0" y="103"/>
                  </a:cubicBezTo>
                  <a:cubicBezTo>
                    <a:pt x="0" y="68"/>
                    <a:pt x="0" y="35"/>
                    <a:pt x="0" y="0"/>
                  </a:cubicBezTo>
                  <a:cubicBezTo>
                    <a:pt x="34" y="0"/>
                    <a:pt x="68" y="0"/>
                    <a:pt x="103" y="0"/>
                  </a:cubicBezTo>
                  <a:cubicBezTo>
                    <a:pt x="103" y="33"/>
                    <a:pt x="103" y="67"/>
                    <a:pt x="103" y="103"/>
                  </a:cubicBezTo>
                  <a:close/>
                </a:path>
              </a:pathLst>
            </a:custGeom>
            <a:solidFill>
              <a:srgbClr val="0174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b="1"/>
            </a:p>
          </p:txBody>
        </p:sp>
      </p:grpSp>
      <p:sp>
        <p:nvSpPr>
          <p:cNvPr id="35" name="文本框 34"/>
          <p:cNvSpPr txBox="1"/>
          <p:nvPr/>
        </p:nvSpPr>
        <p:spPr>
          <a:xfrm>
            <a:off x="1281113" y="4137747"/>
            <a:ext cx="2657475" cy="523220"/>
          </a:xfrm>
          <a:prstGeom prst="rect">
            <a:avLst/>
          </a:prstGeom>
          <a:noFill/>
        </p:spPr>
        <p:txBody>
          <a:bodyPr wrap="square" rtlCol="0">
            <a:spAutoFit/>
          </a:bodyPr>
          <a:lstStyle/>
          <a:p>
            <a:pPr algn="ctr"/>
            <a:r>
              <a:rPr lang="zh-CN" altLang="en-US" sz="2800" b="1" spc="300" dirty="0" smtClean="0">
                <a:solidFill>
                  <a:srgbClr val="0174AB"/>
                </a:solidFill>
                <a:latin typeface="微软雅黑" panose="020B0503020204020204" pitchFamily="34" charset="-122"/>
                <a:ea typeface="微软雅黑" panose="020B0503020204020204" pitchFamily="34" charset="-122"/>
              </a:rPr>
              <a:t>报告内容</a:t>
            </a:r>
            <a:endParaRPr lang="zh-HK" altLang="en-US" sz="2800" b="1" spc="300" dirty="0">
              <a:solidFill>
                <a:srgbClr val="0174AB"/>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7076661" y="0"/>
            <a:ext cx="2067339" cy="707886"/>
          </a:xfrm>
          <a:prstGeom prst="rect">
            <a:avLst/>
          </a:prstGeom>
          <a:noFill/>
        </p:spPr>
        <p:txBody>
          <a:bodyPr wrap="square" rtlCol="0">
            <a:spAutoFit/>
          </a:bodyPr>
          <a:lstStyle/>
          <a:p>
            <a:r>
              <a:rPr lang="en-US" altLang="zh-HK" sz="4000" b="1" spc="300" dirty="0" smtClean="0">
                <a:solidFill>
                  <a:srgbClr val="0174AB"/>
                </a:solidFill>
                <a:latin typeface="Bradley Hand ITC" panose="03070402050302030203" pitchFamily="66" charset="0"/>
                <a:ea typeface="微软雅黑" panose="020B0503020204020204" pitchFamily="34" charset="-122"/>
              </a:rPr>
              <a:t>Trustie</a:t>
            </a:r>
            <a:endParaRPr lang="zh-HK" altLang="en-US" sz="4000" b="1" spc="300" dirty="0">
              <a:solidFill>
                <a:srgbClr val="0174AB"/>
              </a:solidFill>
              <a:latin typeface="Bradley Hand ITC" panose="03070402050302030203" pitchFamily="66" charset="0"/>
              <a:ea typeface="微软雅黑" panose="020B0503020204020204" pitchFamily="34" charset="-122"/>
            </a:endParaRPr>
          </a:p>
        </p:txBody>
      </p:sp>
      <p:sp>
        <p:nvSpPr>
          <p:cNvPr id="3" name="灯片编号占位符 2"/>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pPr/>
              <a:t>3</a:t>
            </a:fld>
            <a:endParaRPr lang="zh-HK" altLang="en-US">
              <a:solidFill>
                <a:prstClr val="black">
                  <a:tint val="75000"/>
                </a:prstClr>
              </a:solidFill>
            </a:endParaRPr>
          </a:p>
        </p:txBody>
      </p:sp>
    </p:spTree>
    <p:extLst>
      <p:ext uri="{BB962C8B-B14F-4D97-AF65-F5344CB8AC3E}">
        <p14:creationId xmlns:p14="http://schemas.microsoft.com/office/powerpoint/2010/main" val="895829150"/>
      </p:ext>
    </p:extLst>
  </p:cSld>
  <p:clrMapOvr>
    <a:masterClrMapping/>
  </p:clrMapOvr>
  <p:transition>
    <p:wip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矩形 3"/>
          <p:cNvSpPr/>
          <p:nvPr/>
        </p:nvSpPr>
        <p:spPr>
          <a:xfrm>
            <a:off x="0" y="2188320"/>
            <a:ext cx="9144000" cy="2340000"/>
          </a:xfrm>
          <a:prstGeom prst="rect">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3094671" y="2896655"/>
            <a:ext cx="2954656" cy="923330"/>
          </a:xfrm>
          <a:prstGeom prst="rect">
            <a:avLst/>
          </a:prstGeom>
          <a:noFill/>
        </p:spPr>
        <p:txBody>
          <a:bodyPr wrap="none" rtlCol="0">
            <a:spAutoFit/>
          </a:bodyPr>
          <a:lstStyle/>
          <a:p>
            <a:pPr algn="ctr"/>
            <a:r>
              <a:rPr lang="zh-CN" altLang="en-US" sz="5400" b="1" dirty="0" smtClean="0">
                <a:solidFill>
                  <a:schemeClr val="bg1"/>
                </a:solidFill>
                <a:latin typeface="微软雅黑" panose="020B0503020204020204" pitchFamily="34" charset="-122"/>
                <a:ea typeface="微软雅黑" panose="020B0503020204020204" pitchFamily="34" charset="-122"/>
              </a:rPr>
              <a:t>研究</a:t>
            </a:r>
            <a:r>
              <a:rPr lang="zh-CN" altLang="en-US" sz="5400" b="1" dirty="0">
                <a:solidFill>
                  <a:schemeClr val="bg1"/>
                </a:solidFill>
                <a:latin typeface="微软雅黑" panose="020B0503020204020204" pitchFamily="34" charset="-122"/>
                <a:ea typeface="微软雅黑" panose="020B0503020204020204" pitchFamily="34" charset="-122"/>
              </a:rPr>
              <a:t>计划</a:t>
            </a:r>
          </a:p>
        </p:txBody>
      </p:sp>
      <p:sp>
        <p:nvSpPr>
          <p:cNvPr id="17" name="文本框 16"/>
          <p:cNvSpPr txBox="1"/>
          <p:nvPr/>
        </p:nvSpPr>
        <p:spPr>
          <a:xfrm>
            <a:off x="7076661" y="0"/>
            <a:ext cx="2067339" cy="707886"/>
          </a:xfrm>
          <a:prstGeom prst="rect">
            <a:avLst/>
          </a:prstGeom>
          <a:noFill/>
        </p:spPr>
        <p:txBody>
          <a:bodyPr wrap="square" rtlCol="0">
            <a:spAutoFit/>
          </a:bodyPr>
          <a:lstStyle/>
          <a:p>
            <a:r>
              <a:rPr lang="en-US" altLang="zh-HK" sz="4000" b="1" spc="300" dirty="0" smtClean="0">
                <a:solidFill>
                  <a:srgbClr val="0174AB"/>
                </a:solidFill>
                <a:latin typeface="Bradley Hand ITC" panose="03070402050302030203" pitchFamily="66" charset="0"/>
                <a:ea typeface="微软雅黑" panose="020B0503020204020204" pitchFamily="34" charset="-122"/>
              </a:rPr>
              <a:t>Trustie</a:t>
            </a:r>
            <a:endParaRPr lang="zh-HK" altLang="en-US" sz="4000" b="1" spc="300" dirty="0">
              <a:solidFill>
                <a:srgbClr val="0174AB"/>
              </a:solidFill>
              <a:latin typeface="Bradley Hand ITC" panose="03070402050302030203" pitchFamily="66" charset="0"/>
              <a:ea typeface="微软雅黑" panose="020B0503020204020204" pitchFamily="34" charset="-122"/>
            </a:endParaRPr>
          </a:p>
        </p:txBody>
      </p:sp>
      <p:sp>
        <p:nvSpPr>
          <p:cNvPr id="6" name="灯片编号占位符 5"/>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pPr/>
              <a:t>30</a:t>
            </a:fld>
            <a:endParaRPr lang="zh-HK" altLang="en-US">
              <a:solidFill>
                <a:prstClr val="black">
                  <a:tint val="75000"/>
                </a:prstClr>
              </a:solidFill>
            </a:endParaRPr>
          </a:p>
        </p:txBody>
      </p:sp>
    </p:spTree>
    <p:extLst>
      <p:ext uri="{BB962C8B-B14F-4D97-AF65-F5344CB8AC3E}">
        <p14:creationId xmlns:p14="http://schemas.microsoft.com/office/powerpoint/2010/main" val="197029568"/>
      </p:ext>
    </p:extLst>
  </p:cSld>
  <p:clrMapOvr>
    <a:masterClrMapping/>
  </p:clrMapOvr>
  <p:transition>
    <p:wip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文本框 16"/>
          <p:cNvSpPr txBox="1"/>
          <p:nvPr/>
        </p:nvSpPr>
        <p:spPr>
          <a:xfrm>
            <a:off x="6762923"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论文总结</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19" name="矩形 18"/>
          <p:cNvSpPr/>
          <p:nvPr/>
        </p:nvSpPr>
        <p:spPr>
          <a:xfrm>
            <a:off x="0" y="-5822"/>
            <a:ext cx="9159240" cy="707886"/>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sz="2400">
              <a:solidFill>
                <a:schemeClr val="bg1"/>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7071361" y="0"/>
            <a:ext cx="2072640" cy="707886"/>
          </a:xfrm>
          <a:prstGeom prst="rect">
            <a:avLst/>
          </a:prstGeom>
          <a:noFill/>
        </p:spPr>
        <p:txBody>
          <a:bodyPr wrap="square" rtlCol="0">
            <a:spAutoFit/>
          </a:bodyPr>
          <a:lstStyle/>
          <a:p>
            <a:r>
              <a:rPr lang="en-US" altLang="zh-HK" sz="4000" b="1" spc="300" dirty="0" smtClean="0">
                <a:solidFill>
                  <a:schemeClr val="bg1"/>
                </a:solidFill>
                <a:latin typeface="Bradley Hand ITC" panose="03070402050302030203" pitchFamily="66" charset="0"/>
                <a:ea typeface="微软雅黑" panose="020B0503020204020204" pitchFamily="34" charset="-122"/>
              </a:rPr>
              <a:t>Trustie</a:t>
            </a:r>
            <a:endParaRPr lang="zh-HK" altLang="en-US" sz="4000" b="1" spc="300" dirty="0">
              <a:solidFill>
                <a:schemeClr val="bg1"/>
              </a:solidFill>
              <a:latin typeface="Bradley Hand ITC" panose="03070402050302030203" pitchFamily="66" charset="0"/>
              <a:ea typeface="微软雅黑" panose="020B0503020204020204" pitchFamily="34" charset="-122"/>
            </a:endParaRPr>
          </a:p>
        </p:txBody>
      </p:sp>
      <p:sp>
        <p:nvSpPr>
          <p:cNvPr id="24" name="文本框 23"/>
          <p:cNvSpPr txBox="1"/>
          <p:nvPr/>
        </p:nvSpPr>
        <p:spPr>
          <a:xfrm>
            <a:off x="1776011" y="175617"/>
            <a:ext cx="1364394" cy="400110"/>
          </a:xfrm>
          <a:prstGeom prst="rect">
            <a:avLst/>
          </a:prstGeom>
          <a:solidFill>
            <a:srgbClr val="0174AB"/>
          </a:solidFill>
          <a:ln>
            <a:noFill/>
          </a:ln>
        </p:spPr>
        <p:txBody>
          <a:bodyPr wrap="square" rtlCol="0">
            <a:spAutoFit/>
          </a:bodyPr>
          <a:lstStyle/>
          <a:p>
            <a:r>
              <a:rPr lang="zh-CN" altLang="en-US" sz="2000" spc="300" dirty="0" smtClean="0">
                <a:solidFill>
                  <a:schemeClr val="bg1"/>
                </a:solidFill>
                <a:latin typeface="微软雅黑" panose="020B0503020204020204" pitchFamily="34" charset="-122"/>
                <a:ea typeface="微软雅黑" panose="020B0503020204020204" pitchFamily="34" charset="-122"/>
              </a:rPr>
              <a:t>相关工作</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3588338" y="175617"/>
            <a:ext cx="1423025"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a:t>
            </a:r>
            <a:r>
              <a:rPr lang="zh-CN" altLang="en-US" sz="2000" spc="300" dirty="0" smtClean="0">
                <a:solidFill>
                  <a:schemeClr val="bg1"/>
                </a:solidFill>
                <a:latin typeface="微软雅黑" panose="020B0503020204020204" pitchFamily="34" charset="-122"/>
                <a:ea typeface="微软雅黑" panose="020B0503020204020204" pitchFamily="34" charset="-122"/>
              </a:rPr>
              <a:t>内容</a:t>
            </a:r>
            <a:endParaRPr lang="zh-CN" altLang="en-US" sz="2000" spc="300" dirty="0">
              <a:solidFill>
                <a:schemeClr val="bg1"/>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5360450" y="175617"/>
            <a:ext cx="1444344" cy="400110"/>
          </a:xfrm>
          <a:prstGeom prst="rect">
            <a:avLst/>
          </a:prstGeom>
          <a:solidFill>
            <a:schemeClr val="bg1"/>
          </a:solidFill>
        </p:spPr>
        <p:txBody>
          <a:bodyPr wrap="square" rtlCol="0">
            <a:spAutoFit/>
          </a:bodyPr>
          <a:lstStyle/>
          <a:p>
            <a:r>
              <a:rPr lang="zh-CN" altLang="en-US" sz="2000" spc="300" dirty="0">
                <a:solidFill>
                  <a:srgbClr val="0174AB"/>
                </a:solidFill>
                <a:latin typeface="微软雅黑" panose="020B0503020204020204" pitchFamily="34" charset="-122"/>
                <a:ea typeface="微软雅黑" panose="020B0503020204020204" pitchFamily="34" charset="-122"/>
              </a:rPr>
              <a:t>研究计划</a:t>
            </a:r>
            <a:endParaRPr lang="zh-HK" altLang="en-US" sz="2000" spc="300" dirty="0">
              <a:solidFill>
                <a:srgbClr val="0174AB"/>
              </a:solidFill>
              <a:latin typeface="微软雅黑" panose="020B0503020204020204" pitchFamily="34" charset="-122"/>
              <a:ea typeface="微软雅黑" panose="020B0503020204020204" pitchFamily="34" charset="-122"/>
            </a:endParaRPr>
          </a:p>
        </p:txBody>
      </p:sp>
      <p:sp>
        <p:nvSpPr>
          <p:cNvPr id="27" name="燕尾形 26"/>
          <p:cNvSpPr/>
          <p:nvPr/>
        </p:nvSpPr>
        <p:spPr>
          <a:xfrm>
            <a:off x="513648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8" name="燕尾形 27"/>
          <p:cNvSpPr/>
          <p:nvPr/>
        </p:nvSpPr>
        <p:spPr>
          <a:xfrm>
            <a:off x="336437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9" name="燕尾形 28"/>
          <p:cNvSpPr/>
          <p:nvPr/>
        </p:nvSpPr>
        <p:spPr>
          <a:xfrm>
            <a:off x="1552043" y="302394"/>
            <a:ext cx="98851" cy="14655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30" name="文本框 29"/>
          <p:cNvSpPr txBox="1"/>
          <p:nvPr/>
        </p:nvSpPr>
        <p:spPr>
          <a:xfrm>
            <a:off x="56536" y="175617"/>
            <a:ext cx="1370391" cy="400110"/>
          </a:xfrm>
          <a:prstGeom prst="rect">
            <a:avLst/>
          </a:prstGeom>
          <a:noFill/>
        </p:spPr>
        <p:txBody>
          <a:bodyPr wrap="square" rtlCol="0">
            <a:spAutoFit/>
          </a:bodyPr>
          <a:lstStyle/>
          <a:p>
            <a:r>
              <a:rPr lang="zh-CN" altLang="en-US" sz="2000" spc="300" dirty="0" smtClean="0">
                <a:solidFill>
                  <a:schemeClr val="bg1"/>
                </a:solidFill>
                <a:latin typeface="微软雅黑" panose="020B0503020204020204" pitchFamily="34" charset="-122"/>
                <a:ea typeface="微软雅黑" panose="020B0503020204020204" pitchFamily="34" charset="-122"/>
              </a:rPr>
              <a:t>研究背景</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grpSp>
        <p:nvGrpSpPr>
          <p:cNvPr id="45" name="组合 44"/>
          <p:cNvGrpSpPr/>
          <p:nvPr/>
        </p:nvGrpSpPr>
        <p:grpSpPr>
          <a:xfrm>
            <a:off x="220308" y="1513240"/>
            <a:ext cx="1432865" cy="1448029"/>
            <a:chOff x="6275172" y="1194071"/>
            <a:chExt cx="2025824" cy="2025823"/>
          </a:xfrm>
        </p:grpSpPr>
        <p:sp>
          <p:nvSpPr>
            <p:cNvPr id="46" name="椭圆 45"/>
            <p:cNvSpPr/>
            <p:nvPr/>
          </p:nvSpPr>
          <p:spPr>
            <a:xfrm>
              <a:off x="6275172" y="1194071"/>
              <a:ext cx="2025824" cy="2025823"/>
            </a:xfrm>
            <a:prstGeom prst="ellipse">
              <a:avLst/>
            </a:prstGeom>
            <a:noFill/>
            <a:ln w="19050">
              <a:solidFill>
                <a:srgbClr val="333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69"/>
            <p:cNvSpPr txBox="1"/>
            <p:nvPr/>
          </p:nvSpPr>
          <p:spPr>
            <a:xfrm>
              <a:off x="6275172" y="1865948"/>
              <a:ext cx="2022603" cy="559762"/>
            </a:xfrm>
            <a:prstGeom prst="rect">
              <a:avLst/>
            </a:prstGeom>
            <a:noFill/>
          </p:spPr>
          <p:txBody>
            <a:bodyPr wrap="square" rtlCol="0">
              <a:spAutoFit/>
            </a:bodyPr>
            <a:lstStyle/>
            <a:p>
              <a:pPr algn="ctr"/>
              <a:r>
                <a:rPr lang="en-US" altLang="zh-CN" sz="2000" b="1" dirty="0" smtClean="0">
                  <a:solidFill>
                    <a:schemeClr val="tx1">
                      <a:lumMod val="75000"/>
                      <a:lumOff val="25000"/>
                    </a:schemeClr>
                  </a:solidFill>
                  <a:latin typeface="微软雅黑" pitchFamily="34" charset="-122"/>
                  <a:ea typeface="微软雅黑" pitchFamily="34" charset="-122"/>
                </a:rPr>
                <a:t>Step 1</a:t>
              </a:r>
              <a:endParaRPr lang="zh-CN" altLang="en-US" sz="2000" b="1" dirty="0">
                <a:solidFill>
                  <a:schemeClr val="tx1">
                    <a:lumMod val="75000"/>
                    <a:lumOff val="25000"/>
                  </a:schemeClr>
                </a:solidFill>
                <a:latin typeface="微软雅黑" pitchFamily="34" charset="-122"/>
                <a:ea typeface="微软雅黑" pitchFamily="34" charset="-122"/>
              </a:endParaRPr>
            </a:p>
          </p:txBody>
        </p:sp>
      </p:grpSp>
      <p:grpSp>
        <p:nvGrpSpPr>
          <p:cNvPr id="50" name="组合 49"/>
          <p:cNvGrpSpPr/>
          <p:nvPr/>
        </p:nvGrpSpPr>
        <p:grpSpPr>
          <a:xfrm>
            <a:off x="161413" y="3835093"/>
            <a:ext cx="1637589" cy="1294925"/>
            <a:chOff x="6201739" y="3415996"/>
            <a:chExt cx="2315269" cy="1811628"/>
          </a:xfrm>
        </p:grpSpPr>
        <p:sp>
          <p:nvSpPr>
            <p:cNvPr id="51" name="矩形 50"/>
            <p:cNvSpPr/>
            <p:nvPr/>
          </p:nvSpPr>
          <p:spPr>
            <a:xfrm>
              <a:off x="6261964" y="3415996"/>
              <a:ext cx="2126623" cy="70716"/>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400">
                <a:solidFill>
                  <a:schemeClr val="tx1">
                    <a:lumMod val="75000"/>
                    <a:lumOff val="25000"/>
                  </a:schemeClr>
                </a:solidFill>
              </a:endParaRPr>
            </a:p>
          </p:txBody>
        </p:sp>
        <p:sp>
          <p:nvSpPr>
            <p:cNvPr id="52" name="矩形 51"/>
            <p:cNvSpPr/>
            <p:nvPr/>
          </p:nvSpPr>
          <p:spPr>
            <a:xfrm>
              <a:off x="6201739" y="3548338"/>
              <a:ext cx="2315269" cy="1679286"/>
            </a:xfrm>
            <a:prstGeom prst="rect">
              <a:avLst/>
            </a:prstGeom>
          </p:spPr>
          <p:txBody>
            <a:bodyPr wrap="square">
              <a:spAutoFit/>
            </a:bodyPr>
            <a:lstStyle/>
            <a:p>
              <a:pPr>
                <a:lnSpc>
                  <a:spcPct val="150000"/>
                </a:lnSpc>
                <a:spcBef>
                  <a:spcPct val="20000"/>
                </a:spcBef>
                <a:spcAft>
                  <a:spcPct val="15000"/>
                </a:spcAft>
                <a:buClr>
                  <a:srgbClr val="CC9900"/>
                </a:buClr>
                <a:buSzPct val="70000"/>
                <a:buNone/>
              </a:pPr>
              <a:r>
                <a:rPr lang="zh-CN" altLang="en-US" sz="1600" dirty="0">
                  <a:solidFill>
                    <a:schemeClr val="tx1">
                      <a:lumMod val="65000"/>
                      <a:lumOff val="35000"/>
                    </a:schemeClr>
                  </a:solidFill>
                  <a:latin typeface="微软雅黑" pitchFamily="34" charset="-122"/>
                  <a:ea typeface="微软雅黑" pitchFamily="34" charset="-122"/>
                  <a:sym typeface="微软雅黑" pitchFamily="34" charset="-122"/>
                </a:rPr>
                <a:t>完善</a:t>
              </a:r>
              <a:r>
                <a:rPr lang="en-US" altLang="zh-CN" sz="1600" dirty="0" smtClean="0">
                  <a:solidFill>
                    <a:schemeClr val="tx1">
                      <a:lumMod val="65000"/>
                      <a:lumOff val="35000"/>
                    </a:schemeClr>
                  </a:solidFill>
                  <a:latin typeface="微软雅黑" pitchFamily="34" charset="-122"/>
                  <a:ea typeface="微软雅黑" pitchFamily="34" charset="-122"/>
                  <a:sym typeface="微软雅黑" pitchFamily="34" charset="-122"/>
                </a:rPr>
                <a:t>Pull-based</a:t>
              </a:r>
              <a:r>
                <a:rPr lang="zh-CN" altLang="en-US" sz="1600" dirty="0">
                  <a:solidFill>
                    <a:schemeClr val="tx1">
                      <a:lumMod val="65000"/>
                      <a:lumOff val="35000"/>
                    </a:schemeClr>
                  </a:solidFill>
                  <a:latin typeface="微软雅黑" pitchFamily="34" charset="-122"/>
                  <a:ea typeface="微软雅黑" pitchFamily="34" charset="-122"/>
                  <a:sym typeface="微软雅黑" pitchFamily="34" charset="-122"/>
                </a:rPr>
                <a:t>开发过程中审阅评论的分类体系</a:t>
              </a:r>
            </a:p>
          </p:txBody>
        </p:sp>
      </p:grpSp>
      <p:sp>
        <p:nvSpPr>
          <p:cNvPr id="6" name="空心弧 5"/>
          <p:cNvSpPr/>
          <p:nvPr/>
        </p:nvSpPr>
        <p:spPr>
          <a:xfrm rot="16200000">
            <a:off x="56883" y="1340659"/>
            <a:ext cx="1812328" cy="1621135"/>
          </a:xfrm>
          <a:prstGeom prst="blockArc">
            <a:avLst>
              <a:gd name="adj1" fmla="val 10900340"/>
              <a:gd name="adj2" fmla="val 16121338"/>
              <a:gd name="adj3" fmla="val 11430"/>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7" name="组合 36"/>
          <p:cNvGrpSpPr/>
          <p:nvPr/>
        </p:nvGrpSpPr>
        <p:grpSpPr>
          <a:xfrm>
            <a:off x="2466809" y="1444590"/>
            <a:ext cx="1513947" cy="1448030"/>
            <a:chOff x="3425532" y="1176303"/>
            <a:chExt cx="2140461" cy="2025823"/>
          </a:xfrm>
        </p:grpSpPr>
        <p:sp>
          <p:nvSpPr>
            <p:cNvPr id="38" name="椭圆 37"/>
            <p:cNvSpPr/>
            <p:nvPr/>
          </p:nvSpPr>
          <p:spPr>
            <a:xfrm>
              <a:off x="3540169" y="1176303"/>
              <a:ext cx="2025824" cy="2025823"/>
            </a:xfrm>
            <a:prstGeom prst="ellipse">
              <a:avLst/>
            </a:prstGeom>
            <a:noFill/>
            <a:ln w="19050">
              <a:solidFill>
                <a:srgbClr val="333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TextBox 61"/>
            <p:cNvSpPr txBox="1"/>
            <p:nvPr/>
          </p:nvSpPr>
          <p:spPr>
            <a:xfrm>
              <a:off x="3425532" y="1944222"/>
              <a:ext cx="2122703" cy="559762"/>
            </a:xfrm>
            <a:prstGeom prst="rect">
              <a:avLst/>
            </a:prstGeom>
            <a:noFill/>
          </p:spPr>
          <p:txBody>
            <a:bodyPr wrap="square" rtlCol="0">
              <a:spAutoFit/>
            </a:bodyPr>
            <a:lstStyle/>
            <a:p>
              <a:pPr algn="ctr"/>
              <a:r>
                <a:rPr lang="en-US" altLang="zh-CN" sz="2000" b="1" dirty="0" smtClean="0">
                  <a:solidFill>
                    <a:schemeClr val="tx1">
                      <a:lumMod val="75000"/>
                      <a:lumOff val="25000"/>
                    </a:schemeClr>
                  </a:solidFill>
                  <a:latin typeface="微软雅黑" pitchFamily="34" charset="-122"/>
                  <a:ea typeface="微软雅黑" pitchFamily="34" charset="-122"/>
                </a:rPr>
                <a:t>Step 2</a:t>
              </a:r>
              <a:endParaRPr lang="zh-CN" altLang="en-US" sz="2000" b="1" dirty="0">
                <a:solidFill>
                  <a:schemeClr val="tx1">
                    <a:lumMod val="75000"/>
                    <a:lumOff val="25000"/>
                  </a:schemeClr>
                </a:solidFill>
                <a:latin typeface="微软雅黑" pitchFamily="34" charset="-122"/>
                <a:ea typeface="微软雅黑" pitchFamily="34" charset="-122"/>
              </a:endParaRPr>
            </a:p>
          </p:txBody>
        </p:sp>
      </p:grpSp>
      <p:grpSp>
        <p:nvGrpSpPr>
          <p:cNvPr id="42" name="组合 41"/>
          <p:cNvGrpSpPr/>
          <p:nvPr/>
        </p:nvGrpSpPr>
        <p:grpSpPr>
          <a:xfrm>
            <a:off x="2472413" y="3827091"/>
            <a:ext cx="1690373" cy="1263724"/>
            <a:chOff x="3443290" y="3483075"/>
            <a:chExt cx="2389897" cy="1767975"/>
          </a:xfrm>
        </p:grpSpPr>
        <p:sp>
          <p:nvSpPr>
            <p:cNvPr id="43" name="矩形 42"/>
            <p:cNvSpPr/>
            <p:nvPr/>
          </p:nvSpPr>
          <p:spPr>
            <a:xfrm>
              <a:off x="3540168" y="3483075"/>
              <a:ext cx="2126624" cy="7071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400">
                <a:solidFill>
                  <a:schemeClr val="tx1">
                    <a:lumMod val="75000"/>
                    <a:lumOff val="25000"/>
                  </a:schemeClr>
                </a:solidFill>
              </a:endParaRPr>
            </a:p>
          </p:txBody>
        </p:sp>
        <p:sp>
          <p:nvSpPr>
            <p:cNvPr id="44" name="矩形 43"/>
            <p:cNvSpPr/>
            <p:nvPr/>
          </p:nvSpPr>
          <p:spPr>
            <a:xfrm>
              <a:off x="3443290" y="3632587"/>
              <a:ext cx="2389897" cy="1618463"/>
            </a:xfrm>
            <a:prstGeom prst="rect">
              <a:avLst/>
            </a:prstGeom>
          </p:spPr>
          <p:txBody>
            <a:bodyPr wrap="square">
              <a:spAutoFit/>
            </a:bodyPr>
            <a:lstStyle/>
            <a:p>
              <a:pPr>
                <a:lnSpc>
                  <a:spcPct val="150000"/>
                </a:lnSpc>
                <a:spcBef>
                  <a:spcPct val="20000"/>
                </a:spcBef>
                <a:spcAft>
                  <a:spcPct val="15000"/>
                </a:spcAft>
                <a:buClr>
                  <a:srgbClr val="CC9900"/>
                </a:buClr>
                <a:buSzPct val="70000"/>
              </a:pPr>
              <a:r>
                <a:rPr lang="zh-CN" altLang="en-US" sz="1600" dirty="0">
                  <a:solidFill>
                    <a:schemeClr val="tx1">
                      <a:lumMod val="65000"/>
                      <a:lumOff val="35000"/>
                    </a:schemeClr>
                  </a:solidFill>
                  <a:latin typeface="微软雅黑" pitchFamily="34" charset="-122"/>
                  <a:ea typeface="微软雅黑" pitchFamily="34" charset="-122"/>
                  <a:sym typeface="微软雅黑" pitchFamily="34" charset="-122"/>
                </a:rPr>
                <a:t>通过在线标记平台以众</a:t>
              </a:r>
              <a:r>
                <a:rPr lang="zh-CN" altLang="en-US" sz="1600" dirty="0" smtClean="0">
                  <a:solidFill>
                    <a:schemeClr val="tx1">
                      <a:lumMod val="65000"/>
                      <a:lumOff val="35000"/>
                    </a:schemeClr>
                  </a:solidFill>
                  <a:latin typeface="微软雅黑" pitchFamily="34" charset="-122"/>
                  <a:ea typeface="微软雅黑" pitchFamily="34" charset="-122"/>
                  <a:sym typeface="微软雅黑" pitchFamily="34" charset="-122"/>
                </a:rPr>
                <a:t>包的形式人工</a:t>
              </a:r>
              <a:r>
                <a:rPr lang="zh-CN" altLang="en-US" sz="1600" dirty="0">
                  <a:solidFill>
                    <a:schemeClr val="tx1">
                      <a:lumMod val="65000"/>
                      <a:lumOff val="35000"/>
                    </a:schemeClr>
                  </a:solidFill>
                  <a:latin typeface="微软雅黑" pitchFamily="34" charset="-122"/>
                  <a:ea typeface="微软雅黑" pitchFamily="34" charset="-122"/>
                  <a:sym typeface="微软雅黑" pitchFamily="34" charset="-122"/>
                </a:rPr>
                <a:t>标记</a:t>
              </a:r>
              <a:r>
                <a:rPr lang="zh-CN" altLang="en-US" sz="1600" dirty="0" smtClean="0">
                  <a:solidFill>
                    <a:schemeClr val="tx1">
                      <a:lumMod val="65000"/>
                      <a:lumOff val="35000"/>
                    </a:schemeClr>
                  </a:solidFill>
                  <a:latin typeface="微软雅黑" pitchFamily="34" charset="-122"/>
                  <a:ea typeface="微软雅黑" pitchFamily="34" charset="-122"/>
                  <a:sym typeface="微软雅黑" pitchFamily="34" charset="-122"/>
                </a:rPr>
                <a:t>数据</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endParaRPr>
            </a:p>
          </p:txBody>
        </p:sp>
      </p:grpSp>
      <p:sp>
        <p:nvSpPr>
          <p:cNvPr id="7" name="空心弧 6"/>
          <p:cNvSpPr/>
          <p:nvPr/>
        </p:nvSpPr>
        <p:spPr>
          <a:xfrm rot="16200000">
            <a:off x="2411589" y="1274979"/>
            <a:ext cx="1736229" cy="1766164"/>
          </a:xfrm>
          <a:prstGeom prst="blockArc">
            <a:avLst>
              <a:gd name="adj1" fmla="val 10800000"/>
              <a:gd name="adj2" fmla="val 5"/>
              <a:gd name="adj3" fmla="val 13297"/>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5" name="组合 14"/>
          <p:cNvGrpSpPr/>
          <p:nvPr/>
        </p:nvGrpSpPr>
        <p:grpSpPr>
          <a:xfrm>
            <a:off x="4892775" y="1455094"/>
            <a:ext cx="1477169" cy="1448028"/>
            <a:chOff x="874826" y="1244067"/>
            <a:chExt cx="2088462" cy="2025823"/>
          </a:xfrm>
        </p:grpSpPr>
        <p:sp>
          <p:nvSpPr>
            <p:cNvPr id="21" name="椭圆 20"/>
            <p:cNvSpPr/>
            <p:nvPr/>
          </p:nvSpPr>
          <p:spPr>
            <a:xfrm>
              <a:off x="937464" y="1244067"/>
              <a:ext cx="2025824" cy="2025823"/>
            </a:xfrm>
            <a:prstGeom prst="ellipse">
              <a:avLst/>
            </a:prstGeom>
            <a:noFill/>
            <a:ln w="19050">
              <a:solidFill>
                <a:srgbClr val="333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51"/>
            <p:cNvSpPr txBox="1"/>
            <p:nvPr/>
          </p:nvSpPr>
          <p:spPr>
            <a:xfrm>
              <a:off x="874826" y="1928287"/>
              <a:ext cx="2057903" cy="559763"/>
            </a:xfrm>
            <a:prstGeom prst="rect">
              <a:avLst/>
            </a:prstGeom>
            <a:noFill/>
          </p:spPr>
          <p:txBody>
            <a:bodyPr wrap="square" rtlCol="0">
              <a:spAutoFit/>
            </a:bodyPr>
            <a:lstStyle/>
            <a:p>
              <a:pPr algn="ctr"/>
              <a:r>
                <a:rPr lang="en-US" altLang="zh-CN" sz="2000" b="1" dirty="0" smtClean="0">
                  <a:solidFill>
                    <a:schemeClr val="tx1">
                      <a:lumMod val="75000"/>
                      <a:lumOff val="25000"/>
                    </a:schemeClr>
                  </a:solidFill>
                  <a:latin typeface="微软雅黑" pitchFamily="34" charset="-122"/>
                  <a:ea typeface="微软雅黑" pitchFamily="34" charset="-122"/>
                </a:rPr>
                <a:t>Step 3</a:t>
              </a:r>
              <a:endParaRPr lang="zh-CN" altLang="en-US" sz="2000" b="1" dirty="0">
                <a:solidFill>
                  <a:schemeClr val="tx1">
                    <a:lumMod val="75000"/>
                    <a:lumOff val="25000"/>
                  </a:schemeClr>
                </a:solidFill>
                <a:latin typeface="微软雅黑" pitchFamily="34" charset="-122"/>
                <a:ea typeface="微软雅黑" pitchFamily="34" charset="-122"/>
              </a:endParaRPr>
            </a:p>
          </p:txBody>
        </p:sp>
      </p:grpSp>
      <p:grpSp>
        <p:nvGrpSpPr>
          <p:cNvPr id="34" name="组合 33"/>
          <p:cNvGrpSpPr/>
          <p:nvPr/>
        </p:nvGrpSpPr>
        <p:grpSpPr>
          <a:xfrm>
            <a:off x="4836197" y="3827090"/>
            <a:ext cx="1706399" cy="1269844"/>
            <a:chOff x="804671" y="3536144"/>
            <a:chExt cx="2412553" cy="1776540"/>
          </a:xfrm>
        </p:grpSpPr>
        <p:sp>
          <p:nvSpPr>
            <p:cNvPr id="35" name="矩形 34"/>
            <p:cNvSpPr/>
            <p:nvPr/>
          </p:nvSpPr>
          <p:spPr>
            <a:xfrm>
              <a:off x="905386" y="3536144"/>
              <a:ext cx="2126623" cy="7071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400">
                <a:solidFill>
                  <a:schemeClr val="tx1">
                    <a:lumMod val="75000"/>
                    <a:lumOff val="25000"/>
                  </a:schemeClr>
                </a:solidFill>
              </a:endParaRPr>
            </a:p>
          </p:txBody>
        </p:sp>
        <p:sp>
          <p:nvSpPr>
            <p:cNvPr id="36" name="矩形 35"/>
            <p:cNvSpPr/>
            <p:nvPr/>
          </p:nvSpPr>
          <p:spPr>
            <a:xfrm>
              <a:off x="804671" y="3633397"/>
              <a:ext cx="2412553" cy="1679287"/>
            </a:xfrm>
            <a:prstGeom prst="rect">
              <a:avLst/>
            </a:prstGeom>
          </p:spPr>
          <p:txBody>
            <a:bodyPr wrap="square">
              <a:spAutoFit/>
            </a:bodyPr>
            <a:lstStyle/>
            <a:p>
              <a:pPr>
                <a:lnSpc>
                  <a:spcPct val="150000"/>
                </a:lnSpc>
                <a:spcBef>
                  <a:spcPct val="20000"/>
                </a:spcBef>
                <a:spcAft>
                  <a:spcPct val="15000"/>
                </a:spcAft>
                <a:buClr>
                  <a:srgbClr val="CC9900"/>
                </a:buClr>
                <a:buSzPct val="70000"/>
              </a:pPr>
              <a:r>
                <a:rPr lang="zh-CN" altLang="en-US" sz="1600" dirty="0" smtClean="0">
                  <a:solidFill>
                    <a:schemeClr val="tx1">
                      <a:lumMod val="65000"/>
                      <a:lumOff val="35000"/>
                    </a:schemeClr>
                  </a:solidFill>
                  <a:latin typeface="微软雅黑" pitchFamily="34" charset="-122"/>
                  <a:ea typeface="微软雅黑" pitchFamily="34" charset="-122"/>
                </a:rPr>
                <a:t>优化针对</a:t>
              </a:r>
              <a:r>
                <a:rPr lang="zh-CN" altLang="en-US" sz="1600" dirty="0">
                  <a:solidFill>
                    <a:schemeClr val="tx1">
                      <a:lumMod val="65000"/>
                      <a:lumOff val="35000"/>
                    </a:schemeClr>
                  </a:solidFill>
                  <a:latin typeface="微软雅黑" pitchFamily="34" charset="-122"/>
                  <a:ea typeface="微软雅黑" pitchFamily="34" charset="-122"/>
                </a:rPr>
                <a:t>审阅评论的自动化分类算法</a:t>
              </a:r>
            </a:p>
          </p:txBody>
        </p:sp>
      </p:grpSp>
      <p:sp>
        <p:nvSpPr>
          <p:cNvPr id="63" name="空心弧 62"/>
          <p:cNvSpPr/>
          <p:nvPr/>
        </p:nvSpPr>
        <p:spPr>
          <a:xfrm rot="16200000">
            <a:off x="4798356" y="1261137"/>
            <a:ext cx="1736229" cy="1766164"/>
          </a:xfrm>
          <a:prstGeom prst="blockArc">
            <a:avLst>
              <a:gd name="adj1" fmla="val 10800000"/>
              <a:gd name="adj2" fmla="val 5407785"/>
              <a:gd name="adj3" fmla="val 14889"/>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4" name="组合 53"/>
          <p:cNvGrpSpPr/>
          <p:nvPr/>
        </p:nvGrpSpPr>
        <p:grpSpPr>
          <a:xfrm>
            <a:off x="7224254" y="1469529"/>
            <a:ext cx="1432865" cy="1448031"/>
            <a:chOff x="901552" y="1279603"/>
            <a:chExt cx="2025824" cy="2025823"/>
          </a:xfrm>
        </p:grpSpPr>
        <p:sp>
          <p:nvSpPr>
            <p:cNvPr id="61" name="椭圆 60"/>
            <p:cNvSpPr/>
            <p:nvPr/>
          </p:nvSpPr>
          <p:spPr>
            <a:xfrm>
              <a:off x="901552" y="1279603"/>
              <a:ext cx="2025824" cy="2025823"/>
            </a:xfrm>
            <a:prstGeom prst="ellipse">
              <a:avLst/>
            </a:prstGeom>
            <a:noFill/>
            <a:ln w="19050">
              <a:solidFill>
                <a:srgbClr val="333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TextBox 51"/>
            <p:cNvSpPr txBox="1"/>
            <p:nvPr/>
          </p:nvSpPr>
          <p:spPr>
            <a:xfrm>
              <a:off x="1116984" y="1910948"/>
              <a:ext cx="1695755" cy="559762"/>
            </a:xfrm>
            <a:prstGeom prst="rect">
              <a:avLst/>
            </a:prstGeom>
            <a:noFill/>
          </p:spPr>
          <p:txBody>
            <a:bodyPr wrap="square" rtlCol="0">
              <a:spAutoFit/>
            </a:bodyPr>
            <a:lstStyle/>
            <a:p>
              <a:pPr algn="ctr"/>
              <a:r>
                <a:rPr lang="en-US" altLang="zh-CN" sz="2000" b="1" dirty="0" smtClean="0">
                  <a:solidFill>
                    <a:schemeClr val="tx1">
                      <a:lumMod val="75000"/>
                      <a:lumOff val="25000"/>
                    </a:schemeClr>
                  </a:solidFill>
                  <a:latin typeface="微软雅黑" pitchFamily="34" charset="-122"/>
                  <a:ea typeface="微软雅黑" pitchFamily="34" charset="-122"/>
                </a:rPr>
                <a:t>Step4</a:t>
              </a:r>
              <a:endParaRPr lang="zh-CN" altLang="en-US" sz="2000" b="1" dirty="0">
                <a:solidFill>
                  <a:schemeClr val="tx1">
                    <a:lumMod val="75000"/>
                    <a:lumOff val="25000"/>
                  </a:schemeClr>
                </a:solidFill>
                <a:latin typeface="微软雅黑" pitchFamily="34" charset="-122"/>
                <a:ea typeface="微软雅黑" pitchFamily="34" charset="-122"/>
              </a:endParaRPr>
            </a:p>
          </p:txBody>
        </p:sp>
      </p:grpSp>
      <p:grpSp>
        <p:nvGrpSpPr>
          <p:cNvPr id="55" name="组合 54"/>
          <p:cNvGrpSpPr/>
          <p:nvPr/>
        </p:nvGrpSpPr>
        <p:grpSpPr>
          <a:xfrm>
            <a:off x="7157338" y="3827090"/>
            <a:ext cx="1788055" cy="1243595"/>
            <a:chOff x="816782" y="3551481"/>
            <a:chExt cx="2528001" cy="1739814"/>
          </a:xfrm>
        </p:grpSpPr>
        <p:sp>
          <p:nvSpPr>
            <p:cNvPr id="56" name="矩形 55"/>
            <p:cNvSpPr/>
            <p:nvPr/>
          </p:nvSpPr>
          <p:spPr>
            <a:xfrm>
              <a:off x="901554" y="3551481"/>
              <a:ext cx="2126624" cy="70716"/>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400">
                <a:solidFill>
                  <a:schemeClr val="tx1">
                    <a:lumMod val="75000"/>
                    <a:lumOff val="25000"/>
                  </a:schemeClr>
                </a:solidFill>
              </a:endParaRPr>
            </a:p>
          </p:txBody>
        </p:sp>
        <p:sp>
          <p:nvSpPr>
            <p:cNvPr id="57" name="矩形 56"/>
            <p:cNvSpPr/>
            <p:nvPr/>
          </p:nvSpPr>
          <p:spPr>
            <a:xfrm>
              <a:off x="816782" y="3612011"/>
              <a:ext cx="2528001" cy="1679284"/>
            </a:xfrm>
            <a:prstGeom prst="rect">
              <a:avLst/>
            </a:prstGeom>
          </p:spPr>
          <p:txBody>
            <a:bodyPr wrap="square">
              <a:spAutoFit/>
            </a:bodyPr>
            <a:lstStyle/>
            <a:p>
              <a:pPr>
                <a:lnSpc>
                  <a:spcPct val="150000"/>
                </a:lnSpc>
                <a:spcBef>
                  <a:spcPct val="20000"/>
                </a:spcBef>
                <a:spcAft>
                  <a:spcPct val="15000"/>
                </a:spcAft>
                <a:buClr>
                  <a:srgbClr val="CC9900"/>
                </a:buClr>
                <a:buSzPct val="70000"/>
              </a:pPr>
              <a:r>
                <a:rPr lang="zh-CN" altLang="en-US" sz="1600" dirty="0" smtClean="0">
                  <a:solidFill>
                    <a:schemeClr val="tx1">
                      <a:lumMod val="65000"/>
                      <a:lumOff val="35000"/>
                    </a:schemeClr>
                  </a:solidFill>
                  <a:latin typeface="微软雅黑" pitchFamily="34" charset="-122"/>
                  <a:ea typeface="微软雅黑" pitchFamily="34" charset="-122"/>
                </a:rPr>
                <a:t>构建更够持续性的贡献质量评估与演进模型</a:t>
              </a:r>
              <a:endParaRPr lang="zh-CN" altLang="en-US" sz="1600" dirty="0">
                <a:solidFill>
                  <a:schemeClr val="tx1">
                    <a:lumMod val="65000"/>
                    <a:lumOff val="35000"/>
                  </a:schemeClr>
                </a:solidFill>
                <a:latin typeface="微软雅黑" pitchFamily="34" charset="-122"/>
                <a:ea typeface="微软雅黑" pitchFamily="34" charset="-122"/>
              </a:endParaRPr>
            </a:p>
          </p:txBody>
        </p:sp>
      </p:grpSp>
      <p:sp>
        <p:nvSpPr>
          <p:cNvPr id="64" name="空心弧 63"/>
          <p:cNvSpPr/>
          <p:nvPr/>
        </p:nvSpPr>
        <p:spPr>
          <a:xfrm rot="16200000">
            <a:off x="7108219" y="1224772"/>
            <a:ext cx="1736229" cy="1766164"/>
          </a:xfrm>
          <a:prstGeom prst="blockArc">
            <a:avLst>
              <a:gd name="adj1" fmla="val 10800000"/>
              <a:gd name="adj2" fmla="val 10799994"/>
              <a:gd name="adj3" fmla="val 14810"/>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灯片编号占位符 12"/>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pPr/>
              <a:t>31</a:t>
            </a:fld>
            <a:endParaRPr lang="zh-HK" altLang="en-US">
              <a:solidFill>
                <a:prstClr val="black">
                  <a:tint val="75000"/>
                </a:prstClr>
              </a:solidFill>
            </a:endParaRPr>
          </a:p>
        </p:txBody>
      </p:sp>
      <p:sp>
        <p:nvSpPr>
          <p:cNvPr id="58" name="矩形 57"/>
          <p:cNvSpPr/>
          <p:nvPr/>
        </p:nvSpPr>
        <p:spPr>
          <a:xfrm>
            <a:off x="2524669" y="3221760"/>
            <a:ext cx="1432864" cy="512128"/>
          </a:xfrm>
          <a:prstGeom prst="rect">
            <a:avLst/>
          </a:prstGeom>
        </p:spPr>
        <p:txBody>
          <a:bodyPr wrap="square">
            <a:spAutoFit/>
          </a:bodyPr>
          <a:lstStyle/>
          <a:p>
            <a:pPr algn="ctr">
              <a:lnSpc>
                <a:spcPct val="50000"/>
              </a:lnSpc>
              <a:spcBef>
                <a:spcPct val="20000"/>
              </a:spcBef>
              <a:spcAft>
                <a:spcPct val="15000"/>
              </a:spcAft>
              <a:buClr>
                <a:srgbClr val="CC9900"/>
              </a:buClr>
              <a:buSzPct val="70000"/>
            </a:pPr>
            <a:r>
              <a:rPr lang="en-US" altLang="zh-CN" sz="1200" dirty="0" smtClean="0">
                <a:solidFill>
                  <a:schemeClr val="tx1">
                    <a:lumMod val="65000"/>
                    <a:lumOff val="35000"/>
                  </a:schemeClr>
                </a:solidFill>
                <a:latin typeface="微软雅黑" pitchFamily="34" charset="-122"/>
                <a:ea typeface="微软雅黑" pitchFamily="34" charset="-122"/>
              </a:rPr>
              <a:t>2017</a:t>
            </a:r>
            <a:r>
              <a:rPr lang="zh-CN" altLang="en-US" sz="1200" dirty="0" smtClean="0">
                <a:solidFill>
                  <a:schemeClr val="tx1">
                    <a:lumMod val="65000"/>
                    <a:lumOff val="35000"/>
                  </a:schemeClr>
                </a:solidFill>
                <a:latin typeface="微软雅黑" pitchFamily="34" charset="-122"/>
                <a:ea typeface="微软雅黑" pitchFamily="34" charset="-122"/>
              </a:rPr>
              <a:t>年</a:t>
            </a:r>
            <a:r>
              <a:rPr lang="en-US" altLang="zh-CN" sz="1200" dirty="0" smtClean="0">
                <a:solidFill>
                  <a:schemeClr val="tx1">
                    <a:lumMod val="65000"/>
                    <a:lumOff val="35000"/>
                  </a:schemeClr>
                </a:solidFill>
                <a:latin typeface="微软雅黑" pitchFamily="34" charset="-122"/>
                <a:ea typeface="微软雅黑" pitchFamily="34" charset="-122"/>
              </a:rPr>
              <a:t>4</a:t>
            </a:r>
            <a:r>
              <a:rPr lang="zh-CN" altLang="en-US" sz="1200" dirty="0" smtClean="0">
                <a:solidFill>
                  <a:schemeClr val="tx1">
                    <a:lumMod val="65000"/>
                    <a:lumOff val="35000"/>
                  </a:schemeClr>
                </a:solidFill>
                <a:latin typeface="微软雅黑" pitchFamily="34" charset="-122"/>
                <a:ea typeface="微软雅黑" pitchFamily="34" charset="-122"/>
              </a:rPr>
              <a:t>月</a:t>
            </a:r>
            <a:endParaRPr lang="en-US" altLang="zh-CN" sz="1200" dirty="0">
              <a:solidFill>
                <a:schemeClr val="tx1">
                  <a:lumMod val="65000"/>
                  <a:lumOff val="35000"/>
                </a:schemeClr>
              </a:solidFill>
              <a:latin typeface="微软雅黑" pitchFamily="34" charset="-122"/>
              <a:ea typeface="微软雅黑" pitchFamily="34" charset="-122"/>
            </a:endParaRPr>
          </a:p>
          <a:p>
            <a:pPr algn="ctr">
              <a:lnSpc>
                <a:spcPct val="50000"/>
              </a:lnSpc>
              <a:spcBef>
                <a:spcPct val="20000"/>
              </a:spcBef>
              <a:spcAft>
                <a:spcPct val="15000"/>
              </a:spcAft>
              <a:buClr>
                <a:srgbClr val="CC9900"/>
              </a:buClr>
              <a:buSzPct val="70000"/>
            </a:pPr>
            <a:r>
              <a:rPr lang="en-US" altLang="zh-CN" sz="1200" dirty="0">
                <a:solidFill>
                  <a:schemeClr val="tx1">
                    <a:lumMod val="65000"/>
                    <a:lumOff val="35000"/>
                  </a:schemeClr>
                </a:solidFill>
                <a:latin typeface="微软雅黑" pitchFamily="34" charset="-122"/>
                <a:ea typeface="微软雅黑" pitchFamily="34" charset="-122"/>
              </a:rPr>
              <a:t>-</a:t>
            </a:r>
          </a:p>
          <a:p>
            <a:pPr algn="ctr">
              <a:lnSpc>
                <a:spcPct val="50000"/>
              </a:lnSpc>
              <a:spcBef>
                <a:spcPct val="20000"/>
              </a:spcBef>
              <a:spcAft>
                <a:spcPct val="15000"/>
              </a:spcAft>
              <a:buClr>
                <a:srgbClr val="CC9900"/>
              </a:buClr>
              <a:buSzPct val="70000"/>
            </a:pPr>
            <a:r>
              <a:rPr lang="en-US" altLang="zh-CN" sz="1200" dirty="0">
                <a:solidFill>
                  <a:schemeClr val="tx1">
                    <a:lumMod val="65000"/>
                    <a:lumOff val="35000"/>
                  </a:schemeClr>
                </a:solidFill>
                <a:latin typeface="微软雅黑" pitchFamily="34" charset="-122"/>
                <a:ea typeface="微软雅黑" pitchFamily="34" charset="-122"/>
              </a:rPr>
              <a:t>2016</a:t>
            </a:r>
            <a:r>
              <a:rPr lang="zh-CN" altLang="en-US" sz="1200" dirty="0" smtClean="0">
                <a:solidFill>
                  <a:schemeClr val="tx1">
                    <a:lumMod val="65000"/>
                    <a:lumOff val="35000"/>
                  </a:schemeClr>
                </a:solidFill>
                <a:latin typeface="微软雅黑" pitchFamily="34" charset="-122"/>
                <a:ea typeface="微软雅黑" pitchFamily="34" charset="-122"/>
              </a:rPr>
              <a:t>年</a:t>
            </a:r>
            <a:r>
              <a:rPr lang="en-US" altLang="zh-CN" sz="1200" dirty="0" smtClean="0">
                <a:solidFill>
                  <a:schemeClr val="tx1">
                    <a:lumMod val="65000"/>
                    <a:lumOff val="35000"/>
                  </a:schemeClr>
                </a:solidFill>
                <a:latin typeface="微软雅黑" pitchFamily="34" charset="-122"/>
                <a:ea typeface="微软雅黑" pitchFamily="34" charset="-122"/>
              </a:rPr>
              <a:t>5</a:t>
            </a:r>
            <a:r>
              <a:rPr lang="zh-CN" altLang="en-US" sz="1200" dirty="0" smtClean="0">
                <a:solidFill>
                  <a:schemeClr val="tx1">
                    <a:lumMod val="65000"/>
                    <a:lumOff val="35000"/>
                  </a:schemeClr>
                </a:solidFill>
                <a:latin typeface="微软雅黑" pitchFamily="34" charset="-122"/>
                <a:ea typeface="微软雅黑" pitchFamily="34" charset="-122"/>
              </a:rPr>
              <a:t>月</a:t>
            </a:r>
            <a:endParaRPr lang="zh-CN" altLang="en-US" sz="1200" dirty="0">
              <a:solidFill>
                <a:schemeClr val="tx1">
                  <a:lumMod val="65000"/>
                  <a:lumOff val="35000"/>
                </a:schemeClr>
              </a:solidFill>
              <a:latin typeface="微软雅黑" pitchFamily="34" charset="-122"/>
              <a:ea typeface="微软雅黑" pitchFamily="34" charset="-122"/>
            </a:endParaRPr>
          </a:p>
        </p:txBody>
      </p:sp>
      <p:sp>
        <p:nvSpPr>
          <p:cNvPr id="59" name="矩形 58"/>
          <p:cNvSpPr/>
          <p:nvPr/>
        </p:nvSpPr>
        <p:spPr>
          <a:xfrm>
            <a:off x="223392" y="3221760"/>
            <a:ext cx="1432864" cy="512128"/>
          </a:xfrm>
          <a:prstGeom prst="rect">
            <a:avLst/>
          </a:prstGeom>
        </p:spPr>
        <p:txBody>
          <a:bodyPr wrap="square">
            <a:spAutoFit/>
          </a:bodyPr>
          <a:lstStyle/>
          <a:p>
            <a:pPr algn="ctr">
              <a:lnSpc>
                <a:spcPct val="50000"/>
              </a:lnSpc>
              <a:spcBef>
                <a:spcPct val="20000"/>
              </a:spcBef>
              <a:spcAft>
                <a:spcPct val="15000"/>
              </a:spcAft>
              <a:buClr>
                <a:srgbClr val="CC9900"/>
              </a:buClr>
              <a:buSzPct val="70000"/>
            </a:pPr>
            <a:r>
              <a:rPr lang="en-US" altLang="zh-CN" sz="1200" dirty="0">
                <a:solidFill>
                  <a:schemeClr val="tx1">
                    <a:lumMod val="65000"/>
                    <a:lumOff val="35000"/>
                  </a:schemeClr>
                </a:solidFill>
                <a:latin typeface="微软雅黑" pitchFamily="34" charset="-122"/>
                <a:ea typeface="微软雅黑" pitchFamily="34" charset="-122"/>
              </a:rPr>
              <a:t>2017</a:t>
            </a:r>
            <a:r>
              <a:rPr lang="zh-CN" altLang="en-US" sz="1200" dirty="0">
                <a:solidFill>
                  <a:schemeClr val="tx1">
                    <a:lumMod val="65000"/>
                    <a:lumOff val="35000"/>
                  </a:schemeClr>
                </a:solidFill>
                <a:latin typeface="微软雅黑" pitchFamily="34" charset="-122"/>
                <a:ea typeface="微软雅黑" pitchFamily="34" charset="-122"/>
              </a:rPr>
              <a:t>年</a:t>
            </a:r>
            <a:r>
              <a:rPr lang="en-US" altLang="zh-CN" sz="1200" dirty="0">
                <a:solidFill>
                  <a:schemeClr val="tx1">
                    <a:lumMod val="65000"/>
                    <a:lumOff val="35000"/>
                  </a:schemeClr>
                </a:solidFill>
                <a:latin typeface="微软雅黑" pitchFamily="34" charset="-122"/>
                <a:ea typeface="微软雅黑" pitchFamily="34" charset="-122"/>
              </a:rPr>
              <a:t>3</a:t>
            </a:r>
            <a:r>
              <a:rPr lang="zh-CN" altLang="en-US" sz="1200" dirty="0">
                <a:solidFill>
                  <a:schemeClr val="tx1">
                    <a:lumMod val="65000"/>
                    <a:lumOff val="35000"/>
                  </a:schemeClr>
                </a:solidFill>
                <a:latin typeface="微软雅黑" pitchFamily="34" charset="-122"/>
                <a:ea typeface="微软雅黑" pitchFamily="34" charset="-122"/>
              </a:rPr>
              <a:t>月</a:t>
            </a:r>
            <a:endParaRPr lang="en-US" altLang="zh-CN" sz="1200" dirty="0">
              <a:solidFill>
                <a:schemeClr val="tx1">
                  <a:lumMod val="65000"/>
                  <a:lumOff val="35000"/>
                </a:schemeClr>
              </a:solidFill>
              <a:latin typeface="微软雅黑" pitchFamily="34" charset="-122"/>
              <a:ea typeface="微软雅黑" pitchFamily="34" charset="-122"/>
            </a:endParaRPr>
          </a:p>
          <a:p>
            <a:pPr algn="ctr">
              <a:lnSpc>
                <a:spcPct val="50000"/>
              </a:lnSpc>
              <a:spcBef>
                <a:spcPct val="20000"/>
              </a:spcBef>
              <a:spcAft>
                <a:spcPct val="15000"/>
              </a:spcAft>
              <a:buClr>
                <a:srgbClr val="CC9900"/>
              </a:buClr>
              <a:buSzPct val="70000"/>
            </a:pPr>
            <a:r>
              <a:rPr lang="en-US" altLang="zh-CN" sz="1200" dirty="0">
                <a:solidFill>
                  <a:schemeClr val="tx1">
                    <a:lumMod val="65000"/>
                    <a:lumOff val="35000"/>
                  </a:schemeClr>
                </a:solidFill>
                <a:latin typeface="微软雅黑" pitchFamily="34" charset="-122"/>
                <a:ea typeface="微软雅黑" pitchFamily="34" charset="-122"/>
              </a:rPr>
              <a:t>-</a:t>
            </a:r>
          </a:p>
          <a:p>
            <a:pPr algn="ctr">
              <a:lnSpc>
                <a:spcPct val="50000"/>
              </a:lnSpc>
              <a:spcBef>
                <a:spcPct val="20000"/>
              </a:spcBef>
              <a:spcAft>
                <a:spcPct val="15000"/>
              </a:spcAft>
              <a:buClr>
                <a:srgbClr val="CC9900"/>
              </a:buClr>
              <a:buSzPct val="70000"/>
            </a:pPr>
            <a:r>
              <a:rPr lang="en-US" altLang="zh-CN" sz="1200" dirty="0">
                <a:solidFill>
                  <a:schemeClr val="tx1">
                    <a:lumMod val="65000"/>
                    <a:lumOff val="35000"/>
                  </a:schemeClr>
                </a:solidFill>
                <a:latin typeface="微软雅黑" pitchFamily="34" charset="-122"/>
                <a:ea typeface="微软雅黑" pitchFamily="34" charset="-122"/>
              </a:rPr>
              <a:t>2016</a:t>
            </a:r>
            <a:r>
              <a:rPr lang="zh-CN" altLang="en-US" sz="1200" dirty="0" smtClean="0">
                <a:solidFill>
                  <a:schemeClr val="tx1">
                    <a:lumMod val="65000"/>
                    <a:lumOff val="35000"/>
                  </a:schemeClr>
                </a:solidFill>
                <a:latin typeface="微软雅黑" pitchFamily="34" charset="-122"/>
                <a:ea typeface="微软雅黑" pitchFamily="34" charset="-122"/>
              </a:rPr>
              <a:t>年</a:t>
            </a:r>
            <a:r>
              <a:rPr lang="en-US" altLang="zh-CN" sz="1200" dirty="0" smtClean="0">
                <a:solidFill>
                  <a:schemeClr val="tx1">
                    <a:lumMod val="65000"/>
                    <a:lumOff val="35000"/>
                  </a:schemeClr>
                </a:solidFill>
                <a:latin typeface="微软雅黑" pitchFamily="34" charset="-122"/>
                <a:ea typeface="微软雅黑" pitchFamily="34" charset="-122"/>
              </a:rPr>
              <a:t>4</a:t>
            </a:r>
            <a:r>
              <a:rPr lang="zh-CN" altLang="en-US" sz="1200" dirty="0" smtClean="0">
                <a:solidFill>
                  <a:schemeClr val="tx1">
                    <a:lumMod val="65000"/>
                    <a:lumOff val="35000"/>
                  </a:schemeClr>
                </a:solidFill>
                <a:latin typeface="微软雅黑" pitchFamily="34" charset="-122"/>
                <a:ea typeface="微软雅黑" pitchFamily="34" charset="-122"/>
              </a:rPr>
              <a:t>月</a:t>
            </a:r>
            <a:endParaRPr lang="zh-CN" altLang="en-US" sz="1200" dirty="0">
              <a:solidFill>
                <a:schemeClr val="tx1">
                  <a:lumMod val="65000"/>
                  <a:lumOff val="35000"/>
                </a:schemeClr>
              </a:solidFill>
              <a:latin typeface="微软雅黑" pitchFamily="34" charset="-122"/>
              <a:ea typeface="微软雅黑" pitchFamily="34" charset="-122"/>
            </a:endParaRPr>
          </a:p>
        </p:txBody>
      </p:sp>
      <p:sp>
        <p:nvSpPr>
          <p:cNvPr id="62" name="矩形 61"/>
          <p:cNvSpPr/>
          <p:nvPr/>
        </p:nvSpPr>
        <p:spPr>
          <a:xfrm>
            <a:off x="4891167" y="3221760"/>
            <a:ext cx="1432864" cy="512128"/>
          </a:xfrm>
          <a:prstGeom prst="rect">
            <a:avLst/>
          </a:prstGeom>
        </p:spPr>
        <p:txBody>
          <a:bodyPr wrap="square">
            <a:spAutoFit/>
          </a:bodyPr>
          <a:lstStyle/>
          <a:p>
            <a:pPr algn="ctr">
              <a:lnSpc>
                <a:spcPct val="50000"/>
              </a:lnSpc>
              <a:spcBef>
                <a:spcPct val="20000"/>
              </a:spcBef>
              <a:spcAft>
                <a:spcPct val="15000"/>
              </a:spcAft>
              <a:buClr>
                <a:srgbClr val="CC9900"/>
              </a:buClr>
              <a:buSzPct val="70000"/>
            </a:pPr>
            <a:r>
              <a:rPr lang="en-US" altLang="zh-CN" sz="1200" dirty="0" smtClean="0">
                <a:solidFill>
                  <a:schemeClr val="tx1">
                    <a:lumMod val="65000"/>
                    <a:lumOff val="35000"/>
                  </a:schemeClr>
                </a:solidFill>
                <a:latin typeface="微软雅黑" pitchFamily="34" charset="-122"/>
                <a:ea typeface="微软雅黑" pitchFamily="34" charset="-122"/>
              </a:rPr>
              <a:t>2017</a:t>
            </a:r>
            <a:r>
              <a:rPr lang="zh-CN" altLang="en-US" sz="1200" dirty="0" smtClean="0">
                <a:solidFill>
                  <a:schemeClr val="tx1">
                    <a:lumMod val="65000"/>
                    <a:lumOff val="35000"/>
                  </a:schemeClr>
                </a:solidFill>
                <a:latin typeface="微软雅黑" pitchFamily="34" charset="-122"/>
                <a:ea typeface="微软雅黑" pitchFamily="34" charset="-122"/>
              </a:rPr>
              <a:t>年</a:t>
            </a:r>
            <a:r>
              <a:rPr lang="en-US" altLang="zh-CN" sz="1200" dirty="0" smtClean="0">
                <a:solidFill>
                  <a:schemeClr val="tx1">
                    <a:lumMod val="65000"/>
                    <a:lumOff val="35000"/>
                  </a:schemeClr>
                </a:solidFill>
                <a:latin typeface="微软雅黑" pitchFamily="34" charset="-122"/>
                <a:ea typeface="微软雅黑" pitchFamily="34" charset="-122"/>
              </a:rPr>
              <a:t>5</a:t>
            </a:r>
            <a:r>
              <a:rPr lang="zh-CN" altLang="en-US" sz="1200" dirty="0" smtClean="0">
                <a:solidFill>
                  <a:schemeClr val="tx1">
                    <a:lumMod val="65000"/>
                    <a:lumOff val="35000"/>
                  </a:schemeClr>
                </a:solidFill>
                <a:latin typeface="微软雅黑" pitchFamily="34" charset="-122"/>
                <a:ea typeface="微软雅黑" pitchFamily="34" charset="-122"/>
              </a:rPr>
              <a:t>月</a:t>
            </a:r>
            <a:endParaRPr lang="en-US" altLang="zh-CN" sz="1200" dirty="0">
              <a:solidFill>
                <a:schemeClr val="tx1">
                  <a:lumMod val="65000"/>
                  <a:lumOff val="35000"/>
                </a:schemeClr>
              </a:solidFill>
              <a:latin typeface="微软雅黑" pitchFamily="34" charset="-122"/>
              <a:ea typeface="微软雅黑" pitchFamily="34" charset="-122"/>
            </a:endParaRPr>
          </a:p>
          <a:p>
            <a:pPr algn="ctr">
              <a:lnSpc>
                <a:spcPct val="50000"/>
              </a:lnSpc>
              <a:spcBef>
                <a:spcPct val="20000"/>
              </a:spcBef>
              <a:spcAft>
                <a:spcPct val="15000"/>
              </a:spcAft>
              <a:buClr>
                <a:srgbClr val="CC9900"/>
              </a:buClr>
              <a:buSzPct val="70000"/>
            </a:pPr>
            <a:r>
              <a:rPr lang="en-US" altLang="zh-CN" sz="1200" dirty="0">
                <a:solidFill>
                  <a:schemeClr val="tx1">
                    <a:lumMod val="65000"/>
                    <a:lumOff val="35000"/>
                  </a:schemeClr>
                </a:solidFill>
                <a:latin typeface="微软雅黑" pitchFamily="34" charset="-122"/>
                <a:ea typeface="微软雅黑" pitchFamily="34" charset="-122"/>
              </a:rPr>
              <a:t>-</a:t>
            </a:r>
          </a:p>
          <a:p>
            <a:pPr algn="ctr">
              <a:lnSpc>
                <a:spcPct val="50000"/>
              </a:lnSpc>
              <a:spcBef>
                <a:spcPct val="20000"/>
              </a:spcBef>
              <a:spcAft>
                <a:spcPct val="15000"/>
              </a:spcAft>
              <a:buClr>
                <a:srgbClr val="CC9900"/>
              </a:buClr>
              <a:buSzPct val="70000"/>
            </a:pPr>
            <a:r>
              <a:rPr lang="en-US" altLang="zh-CN" sz="1200" dirty="0">
                <a:solidFill>
                  <a:schemeClr val="tx1">
                    <a:lumMod val="65000"/>
                    <a:lumOff val="35000"/>
                  </a:schemeClr>
                </a:solidFill>
                <a:latin typeface="微软雅黑" pitchFamily="34" charset="-122"/>
                <a:ea typeface="微软雅黑" pitchFamily="34" charset="-122"/>
              </a:rPr>
              <a:t>2016</a:t>
            </a:r>
            <a:r>
              <a:rPr lang="zh-CN" altLang="en-US" sz="1200" dirty="0" smtClean="0">
                <a:solidFill>
                  <a:schemeClr val="tx1">
                    <a:lumMod val="65000"/>
                    <a:lumOff val="35000"/>
                  </a:schemeClr>
                </a:solidFill>
                <a:latin typeface="微软雅黑" pitchFamily="34" charset="-122"/>
                <a:ea typeface="微软雅黑" pitchFamily="34" charset="-122"/>
              </a:rPr>
              <a:t>年</a:t>
            </a:r>
            <a:r>
              <a:rPr lang="en-US" altLang="zh-CN" sz="1200" dirty="0" smtClean="0">
                <a:solidFill>
                  <a:schemeClr val="tx1">
                    <a:lumMod val="65000"/>
                    <a:lumOff val="35000"/>
                  </a:schemeClr>
                </a:solidFill>
                <a:latin typeface="微软雅黑" pitchFamily="34" charset="-122"/>
                <a:ea typeface="微软雅黑" pitchFamily="34" charset="-122"/>
              </a:rPr>
              <a:t>6</a:t>
            </a:r>
            <a:r>
              <a:rPr lang="zh-CN" altLang="en-US" sz="1200" dirty="0" smtClean="0">
                <a:solidFill>
                  <a:schemeClr val="tx1">
                    <a:lumMod val="65000"/>
                    <a:lumOff val="35000"/>
                  </a:schemeClr>
                </a:solidFill>
                <a:latin typeface="微软雅黑" pitchFamily="34" charset="-122"/>
                <a:ea typeface="微软雅黑" pitchFamily="34" charset="-122"/>
              </a:rPr>
              <a:t>月</a:t>
            </a:r>
            <a:endParaRPr lang="zh-CN" altLang="en-US" sz="1200" dirty="0">
              <a:solidFill>
                <a:schemeClr val="tx1">
                  <a:lumMod val="65000"/>
                  <a:lumOff val="35000"/>
                </a:schemeClr>
              </a:solidFill>
              <a:latin typeface="微软雅黑" pitchFamily="34" charset="-122"/>
              <a:ea typeface="微软雅黑" pitchFamily="34" charset="-122"/>
            </a:endParaRPr>
          </a:p>
        </p:txBody>
      </p:sp>
      <p:sp>
        <p:nvSpPr>
          <p:cNvPr id="65" name="矩形 64"/>
          <p:cNvSpPr/>
          <p:nvPr/>
        </p:nvSpPr>
        <p:spPr>
          <a:xfrm>
            <a:off x="7257664" y="3221760"/>
            <a:ext cx="1376231" cy="512128"/>
          </a:xfrm>
          <a:prstGeom prst="rect">
            <a:avLst/>
          </a:prstGeom>
        </p:spPr>
        <p:txBody>
          <a:bodyPr wrap="square">
            <a:spAutoFit/>
          </a:bodyPr>
          <a:lstStyle/>
          <a:p>
            <a:pPr algn="ctr">
              <a:lnSpc>
                <a:spcPct val="50000"/>
              </a:lnSpc>
              <a:spcBef>
                <a:spcPct val="20000"/>
              </a:spcBef>
              <a:spcAft>
                <a:spcPct val="15000"/>
              </a:spcAft>
              <a:buClr>
                <a:srgbClr val="CC9900"/>
              </a:buClr>
              <a:buSzPct val="70000"/>
            </a:pPr>
            <a:r>
              <a:rPr lang="en-US" altLang="zh-CN" sz="1200" dirty="0" smtClean="0">
                <a:solidFill>
                  <a:schemeClr val="tx1">
                    <a:lumMod val="65000"/>
                    <a:lumOff val="35000"/>
                  </a:schemeClr>
                </a:solidFill>
                <a:latin typeface="微软雅黑" pitchFamily="34" charset="-122"/>
                <a:ea typeface="微软雅黑" pitchFamily="34" charset="-122"/>
              </a:rPr>
              <a:t>2017</a:t>
            </a:r>
            <a:r>
              <a:rPr lang="zh-CN" altLang="en-US" sz="1200" dirty="0" smtClean="0">
                <a:solidFill>
                  <a:schemeClr val="tx1">
                    <a:lumMod val="65000"/>
                    <a:lumOff val="35000"/>
                  </a:schemeClr>
                </a:solidFill>
                <a:latin typeface="微软雅黑" pitchFamily="34" charset="-122"/>
                <a:ea typeface="微软雅黑" pitchFamily="34" charset="-122"/>
              </a:rPr>
              <a:t>年</a:t>
            </a:r>
            <a:r>
              <a:rPr lang="en-US" altLang="zh-CN" sz="1200" dirty="0" smtClean="0">
                <a:solidFill>
                  <a:schemeClr val="tx1">
                    <a:lumMod val="65000"/>
                    <a:lumOff val="35000"/>
                  </a:schemeClr>
                </a:solidFill>
                <a:latin typeface="微软雅黑" pitchFamily="34" charset="-122"/>
                <a:ea typeface="微软雅黑" pitchFamily="34" charset="-122"/>
              </a:rPr>
              <a:t>6</a:t>
            </a:r>
            <a:r>
              <a:rPr lang="zh-CN" altLang="en-US" sz="1200" dirty="0" smtClean="0">
                <a:solidFill>
                  <a:schemeClr val="tx1">
                    <a:lumMod val="65000"/>
                    <a:lumOff val="35000"/>
                  </a:schemeClr>
                </a:solidFill>
                <a:latin typeface="微软雅黑" pitchFamily="34" charset="-122"/>
                <a:ea typeface="微软雅黑" pitchFamily="34" charset="-122"/>
              </a:rPr>
              <a:t>月</a:t>
            </a:r>
            <a:endParaRPr lang="en-US" altLang="zh-CN" sz="1200" dirty="0">
              <a:solidFill>
                <a:schemeClr val="tx1">
                  <a:lumMod val="65000"/>
                  <a:lumOff val="35000"/>
                </a:schemeClr>
              </a:solidFill>
              <a:latin typeface="微软雅黑" pitchFamily="34" charset="-122"/>
              <a:ea typeface="微软雅黑" pitchFamily="34" charset="-122"/>
            </a:endParaRPr>
          </a:p>
          <a:p>
            <a:pPr algn="ctr">
              <a:lnSpc>
                <a:spcPct val="50000"/>
              </a:lnSpc>
              <a:spcBef>
                <a:spcPct val="20000"/>
              </a:spcBef>
              <a:spcAft>
                <a:spcPct val="15000"/>
              </a:spcAft>
              <a:buClr>
                <a:srgbClr val="CC9900"/>
              </a:buClr>
              <a:buSzPct val="70000"/>
            </a:pPr>
            <a:r>
              <a:rPr lang="en-US" altLang="zh-CN" sz="1200" dirty="0">
                <a:solidFill>
                  <a:schemeClr val="tx1">
                    <a:lumMod val="65000"/>
                    <a:lumOff val="35000"/>
                  </a:schemeClr>
                </a:solidFill>
                <a:latin typeface="微软雅黑" pitchFamily="34" charset="-122"/>
                <a:ea typeface="微软雅黑" pitchFamily="34" charset="-122"/>
              </a:rPr>
              <a:t>-</a:t>
            </a:r>
          </a:p>
          <a:p>
            <a:pPr algn="ctr">
              <a:lnSpc>
                <a:spcPct val="50000"/>
              </a:lnSpc>
              <a:spcBef>
                <a:spcPct val="20000"/>
              </a:spcBef>
              <a:spcAft>
                <a:spcPct val="15000"/>
              </a:spcAft>
              <a:buClr>
                <a:srgbClr val="CC9900"/>
              </a:buClr>
              <a:buSzPct val="70000"/>
            </a:pPr>
            <a:r>
              <a:rPr lang="en-US" altLang="zh-CN" sz="1200" dirty="0">
                <a:solidFill>
                  <a:schemeClr val="tx1">
                    <a:lumMod val="65000"/>
                    <a:lumOff val="35000"/>
                  </a:schemeClr>
                </a:solidFill>
                <a:latin typeface="微软雅黑" pitchFamily="34" charset="-122"/>
                <a:ea typeface="微软雅黑" pitchFamily="34" charset="-122"/>
              </a:rPr>
              <a:t>2016</a:t>
            </a:r>
            <a:r>
              <a:rPr lang="zh-CN" altLang="en-US" sz="1200" dirty="0" smtClean="0">
                <a:solidFill>
                  <a:schemeClr val="tx1">
                    <a:lumMod val="65000"/>
                    <a:lumOff val="35000"/>
                  </a:schemeClr>
                </a:solidFill>
                <a:latin typeface="微软雅黑" pitchFamily="34" charset="-122"/>
                <a:ea typeface="微软雅黑" pitchFamily="34" charset="-122"/>
              </a:rPr>
              <a:t>年</a:t>
            </a:r>
            <a:r>
              <a:rPr lang="en-US" altLang="zh-CN" sz="1200" dirty="0" smtClean="0">
                <a:solidFill>
                  <a:schemeClr val="tx1">
                    <a:lumMod val="65000"/>
                    <a:lumOff val="35000"/>
                  </a:schemeClr>
                </a:solidFill>
                <a:latin typeface="微软雅黑" pitchFamily="34" charset="-122"/>
                <a:ea typeface="微软雅黑" pitchFamily="34" charset="-122"/>
              </a:rPr>
              <a:t>9</a:t>
            </a:r>
            <a:r>
              <a:rPr lang="zh-CN" altLang="en-US" sz="1200" dirty="0" smtClean="0">
                <a:solidFill>
                  <a:schemeClr val="tx1">
                    <a:lumMod val="65000"/>
                    <a:lumOff val="35000"/>
                  </a:schemeClr>
                </a:solidFill>
                <a:latin typeface="微软雅黑" pitchFamily="34" charset="-122"/>
                <a:ea typeface="微软雅黑" pitchFamily="34" charset="-122"/>
              </a:rPr>
              <a:t>月</a:t>
            </a:r>
            <a:endParaRPr lang="zh-CN" altLang="en-US" sz="1200" dirty="0">
              <a:solidFill>
                <a:schemeClr val="tx1">
                  <a:lumMod val="65000"/>
                  <a:lumOff val="35000"/>
                </a:schemeClr>
              </a:solidFill>
              <a:latin typeface="微软雅黑" pitchFamily="34" charset="-122"/>
              <a:ea typeface="微软雅黑" pitchFamily="34" charset="-122"/>
            </a:endParaRPr>
          </a:p>
        </p:txBody>
      </p:sp>
      <p:sp>
        <p:nvSpPr>
          <p:cNvPr id="2" name="右箭头 1"/>
          <p:cNvSpPr/>
          <p:nvPr/>
        </p:nvSpPr>
        <p:spPr>
          <a:xfrm flipV="1">
            <a:off x="129257" y="3352549"/>
            <a:ext cx="8799870" cy="162697"/>
          </a:xfrm>
          <a:prstGeom prst="rightArrow">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文本框 66"/>
          <p:cNvSpPr txBox="1"/>
          <p:nvPr/>
        </p:nvSpPr>
        <p:spPr>
          <a:xfrm>
            <a:off x="2775671" y="5836124"/>
            <a:ext cx="3048358" cy="400110"/>
          </a:xfrm>
          <a:prstGeom prst="rect">
            <a:avLst/>
          </a:prstGeom>
          <a:solidFill>
            <a:srgbClr val="E74E3E"/>
          </a:solidFill>
        </p:spPr>
        <p:txBody>
          <a:bodyPr wrap="square" rtlCol="0" anchor="ctr">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毕业论文</a:t>
            </a:r>
            <a:r>
              <a:rPr lang="zh-CN" altLang="en-US" sz="2000" dirty="0">
                <a:solidFill>
                  <a:schemeClr val="bg1"/>
                </a:solidFill>
                <a:latin typeface="微软雅黑" panose="020B0503020204020204" pitchFamily="34" charset="-122"/>
                <a:ea typeface="微软雅黑" panose="020B0503020204020204" pitchFamily="34" charset="-122"/>
              </a:rPr>
              <a:t>及</a:t>
            </a:r>
            <a:r>
              <a:rPr lang="zh-CN" altLang="en-US" sz="2000" dirty="0" smtClean="0">
                <a:solidFill>
                  <a:schemeClr val="bg1"/>
                </a:solidFill>
                <a:latin typeface="微软雅黑" panose="020B0503020204020204" pitchFamily="34" charset="-122"/>
                <a:ea typeface="微软雅黑" panose="020B0503020204020204" pitchFamily="34" charset="-122"/>
              </a:rPr>
              <a:t>答辩</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7422200"/>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59"/>
                                        </p:tgtEl>
                                        <p:attrNameLst>
                                          <p:attrName>style.visibility</p:attrName>
                                        </p:attrNameLst>
                                      </p:cBhvr>
                                      <p:to>
                                        <p:strVal val="visible"/>
                                      </p:to>
                                    </p:set>
                                    <p:animEffect transition="in" filter="wipe(up)">
                                      <p:cBhvr>
                                        <p:cTn id="11" dur="500"/>
                                        <p:tgtEl>
                                          <p:spTgt spid="59"/>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50"/>
                                        </p:tgtEl>
                                        <p:attrNameLst>
                                          <p:attrName>style.visibility</p:attrName>
                                        </p:attrNameLst>
                                      </p:cBhvr>
                                      <p:to>
                                        <p:strVal val="visible"/>
                                      </p:to>
                                    </p:set>
                                    <p:animEffect transition="in" filter="wipe(up)">
                                      <p:cBhvr>
                                        <p:cTn id="15" dur="500"/>
                                        <p:tgtEl>
                                          <p:spTgt spid="50"/>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58"/>
                                        </p:tgtEl>
                                        <p:attrNameLst>
                                          <p:attrName>style.visibility</p:attrName>
                                        </p:attrNameLst>
                                      </p:cBhvr>
                                      <p:to>
                                        <p:strVal val="visible"/>
                                      </p:to>
                                    </p:set>
                                    <p:animEffect transition="in" filter="wipe(up)">
                                      <p:cBhvr>
                                        <p:cTn id="19" dur="500"/>
                                        <p:tgtEl>
                                          <p:spTgt spid="58"/>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wipe(up)">
                                      <p:cBhvr>
                                        <p:cTn id="23" dur="500"/>
                                        <p:tgtEl>
                                          <p:spTgt spid="42"/>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62"/>
                                        </p:tgtEl>
                                        <p:attrNameLst>
                                          <p:attrName>style.visibility</p:attrName>
                                        </p:attrNameLst>
                                      </p:cBhvr>
                                      <p:to>
                                        <p:strVal val="visible"/>
                                      </p:to>
                                    </p:set>
                                    <p:animEffect transition="in" filter="wipe(up)">
                                      <p:cBhvr>
                                        <p:cTn id="27" dur="500"/>
                                        <p:tgtEl>
                                          <p:spTgt spid="62"/>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wipe(up)">
                                      <p:cBhvr>
                                        <p:cTn id="31" dur="500"/>
                                        <p:tgtEl>
                                          <p:spTgt spid="34"/>
                                        </p:tgtEl>
                                      </p:cBhvr>
                                    </p:animEffect>
                                  </p:childTnLst>
                                </p:cTn>
                              </p:par>
                            </p:childTnLst>
                          </p:cTn>
                        </p:par>
                        <p:par>
                          <p:cTn id="32" fill="hold">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65"/>
                                        </p:tgtEl>
                                        <p:attrNameLst>
                                          <p:attrName>style.visibility</p:attrName>
                                        </p:attrNameLst>
                                      </p:cBhvr>
                                      <p:to>
                                        <p:strVal val="visible"/>
                                      </p:to>
                                    </p:set>
                                    <p:animEffect transition="in" filter="wipe(up)">
                                      <p:cBhvr>
                                        <p:cTn id="35" dur="500"/>
                                        <p:tgtEl>
                                          <p:spTgt spid="65"/>
                                        </p:tgtEl>
                                      </p:cBhvr>
                                    </p:animEffect>
                                  </p:childTnLst>
                                </p:cTn>
                              </p:par>
                            </p:childTnLst>
                          </p:cTn>
                        </p:par>
                        <p:par>
                          <p:cTn id="36" fill="hold">
                            <p:stCondLst>
                              <p:cond delay="4000"/>
                            </p:stCondLst>
                            <p:childTnLst>
                              <p:par>
                                <p:cTn id="37" presetID="22" presetClass="entr" presetSubtype="1" fill="hold" nodeType="afterEffect">
                                  <p:stCondLst>
                                    <p:cond delay="0"/>
                                  </p:stCondLst>
                                  <p:childTnLst>
                                    <p:set>
                                      <p:cBhvr>
                                        <p:cTn id="38" dur="1" fill="hold">
                                          <p:stCondLst>
                                            <p:cond delay="0"/>
                                          </p:stCondLst>
                                        </p:cTn>
                                        <p:tgtEl>
                                          <p:spTgt spid="55"/>
                                        </p:tgtEl>
                                        <p:attrNameLst>
                                          <p:attrName>style.visibility</p:attrName>
                                        </p:attrNameLst>
                                      </p:cBhvr>
                                      <p:to>
                                        <p:strVal val="visible"/>
                                      </p:to>
                                    </p:set>
                                    <p:animEffect transition="in" filter="wipe(up)">
                                      <p:cBhvr>
                                        <p:cTn id="39" dur="500"/>
                                        <p:tgtEl>
                                          <p:spTgt spid="55"/>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67"/>
                                        </p:tgtEl>
                                        <p:attrNameLst>
                                          <p:attrName>style.visibility</p:attrName>
                                        </p:attrNameLst>
                                      </p:cBhvr>
                                      <p:to>
                                        <p:strVal val="visible"/>
                                      </p:to>
                                    </p:set>
                                    <p:animEffect transition="in" filter="wipe(down)">
                                      <p:cBhvr>
                                        <p:cTn id="44"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59" grpId="0"/>
      <p:bldP spid="62" grpId="0"/>
      <p:bldP spid="65" grpId="0"/>
      <p:bldP spid="2" grpId="0" animBg="1"/>
      <p:bldP spid="67"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p:nvPr/>
        </p:nvSpPr>
        <p:spPr>
          <a:xfrm>
            <a:off x="2112735" y="1611800"/>
            <a:ext cx="4918530" cy="1315953"/>
          </a:xfrm>
          <a:prstGeom prst="rect">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000" b="1" spc="300" dirty="0" smtClean="0">
                <a:latin typeface="微软雅黑" panose="020B0503020204020204" pitchFamily="34" charset="-122"/>
                <a:ea typeface="微软雅黑" panose="020B0503020204020204" pitchFamily="34" charset="-122"/>
              </a:rPr>
              <a:t>THANKS</a:t>
            </a:r>
            <a:endParaRPr lang="zh-HK" altLang="en-US" sz="8000" b="1" spc="300" dirty="0">
              <a:latin typeface="微软雅黑" panose="020B0503020204020204" pitchFamily="34" charset="-122"/>
              <a:ea typeface="微软雅黑" panose="020B0503020204020204" pitchFamily="34" charset="-122"/>
            </a:endParaRPr>
          </a:p>
        </p:txBody>
      </p:sp>
      <p:sp>
        <p:nvSpPr>
          <p:cNvPr id="9" name="矩形 8"/>
          <p:cNvSpPr/>
          <p:nvPr/>
        </p:nvSpPr>
        <p:spPr>
          <a:xfrm>
            <a:off x="0" y="5980662"/>
            <a:ext cx="9144000" cy="540333"/>
          </a:xfrm>
          <a:prstGeom prst="rect">
            <a:avLst/>
          </a:prstGeom>
        </p:spPr>
        <p:txBody>
          <a:bodyPr wrap="square" lIns="91432" tIns="45716" rIns="91432" bIns="45716">
            <a:spAutoFit/>
          </a:bodyPr>
          <a:lstStyle/>
          <a:p>
            <a:pPr algn="ctr">
              <a:lnSpc>
                <a:spcPct val="150000"/>
              </a:lnSpc>
              <a:spcBef>
                <a:spcPct val="20000"/>
              </a:spcBef>
              <a:buClr>
                <a:srgbClr val="CC9900"/>
              </a:buClr>
              <a:buSzPct val="70000"/>
            </a:pPr>
            <a:r>
              <a:rPr lang="en-US" altLang="zh-CN" sz="2200" dirty="0">
                <a:solidFill>
                  <a:schemeClr val="tx1">
                    <a:lumMod val="65000"/>
                    <a:lumOff val="35000"/>
                  </a:schemeClr>
                </a:solidFill>
                <a:latin typeface="微软雅黑" pitchFamily="34" charset="-122"/>
                <a:ea typeface="微软雅黑" pitchFamily="34" charset="-122"/>
              </a:rPr>
              <a:t>https://www.trustie.net/users/starlee</a:t>
            </a:r>
            <a:endParaRPr lang="zh-CN" altLang="en-US" sz="2200" dirty="0">
              <a:solidFill>
                <a:schemeClr val="tx1">
                  <a:lumMod val="65000"/>
                  <a:lumOff val="35000"/>
                </a:schemeClr>
              </a:solidFill>
              <a:latin typeface="微软雅黑" pitchFamily="34" charset="-122"/>
              <a:ea typeface="微软雅黑" pitchFamily="34" charset="-122"/>
            </a:endParaRPr>
          </a:p>
        </p:txBody>
      </p:sp>
      <p:sp>
        <p:nvSpPr>
          <p:cNvPr id="12" name="文本框 11"/>
          <p:cNvSpPr txBox="1"/>
          <p:nvPr/>
        </p:nvSpPr>
        <p:spPr>
          <a:xfrm>
            <a:off x="7071361" y="0"/>
            <a:ext cx="2072640" cy="707886"/>
          </a:xfrm>
          <a:prstGeom prst="rect">
            <a:avLst/>
          </a:prstGeom>
          <a:noFill/>
        </p:spPr>
        <p:txBody>
          <a:bodyPr wrap="square" rtlCol="0">
            <a:spAutoFit/>
          </a:bodyPr>
          <a:lstStyle/>
          <a:p>
            <a:r>
              <a:rPr lang="en-US" altLang="zh-HK" sz="4000" b="1" spc="300" dirty="0" smtClean="0">
                <a:solidFill>
                  <a:srgbClr val="0174AB"/>
                </a:solidFill>
                <a:latin typeface="Bradley Hand ITC" panose="03070402050302030203" pitchFamily="66" charset="0"/>
                <a:ea typeface="微软雅黑" panose="020B0503020204020204" pitchFamily="34" charset="-122"/>
              </a:rPr>
              <a:t>Trustie</a:t>
            </a:r>
            <a:endParaRPr lang="zh-HK" altLang="en-US" sz="4000" b="1" spc="300" dirty="0">
              <a:solidFill>
                <a:srgbClr val="0174AB"/>
              </a:solidFill>
              <a:latin typeface="Bradley Hand ITC" panose="03070402050302030203" pitchFamily="66" charset="0"/>
              <a:ea typeface="微软雅黑" panose="020B0503020204020204" pitchFamily="34" charset="-122"/>
            </a:endParaRPr>
          </a:p>
        </p:txBody>
      </p:sp>
      <p:sp>
        <p:nvSpPr>
          <p:cNvPr id="13" name="矩形 12"/>
          <p:cNvSpPr/>
          <p:nvPr/>
        </p:nvSpPr>
        <p:spPr>
          <a:xfrm>
            <a:off x="0" y="3960038"/>
            <a:ext cx="9144000" cy="988339"/>
          </a:xfrm>
          <a:prstGeom prst="rect">
            <a:avLst/>
          </a:prstGeom>
        </p:spPr>
        <p:txBody>
          <a:bodyPr wrap="square" lIns="91432" tIns="45716" rIns="91432" bIns="45716">
            <a:spAutoFit/>
          </a:bodyPr>
          <a:lstStyle/>
          <a:p>
            <a:pPr algn="ctr">
              <a:lnSpc>
                <a:spcPct val="150000"/>
              </a:lnSpc>
              <a:spcBef>
                <a:spcPct val="20000"/>
              </a:spcBef>
              <a:buClr>
                <a:srgbClr val="CC9900"/>
              </a:buClr>
              <a:buSzPct val="70000"/>
            </a:pPr>
            <a:r>
              <a:rPr lang="zh-CN" altLang="en-US" sz="4400" dirty="0">
                <a:solidFill>
                  <a:schemeClr val="tx1">
                    <a:lumMod val="65000"/>
                    <a:lumOff val="35000"/>
                  </a:schemeClr>
                </a:solidFill>
                <a:latin typeface="微软雅黑" pitchFamily="34" charset="-122"/>
                <a:ea typeface="微软雅黑" pitchFamily="34" charset="-122"/>
              </a:rPr>
              <a:t>恳请各位老师批评指正！</a:t>
            </a:r>
          </a:p>
        </p:txBody>
      </p:sp>
      <p:sp>
        <p:nvSpPr>
          <p:cNvPr id="5" name="灯片编号占位符 4"/>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pPr/>
              <a:t>32</a:t>
            </a:fld>
            <a:endParaRPr lang="zh-HK" altLang="en-US">
              <a:solidFill>
                <a:prstClr val="black">
                  <a:tint val="75000"/>
                </a:prstClr>
              </a:solidFill>
            </a:endParaRPr>
          </a:p>
        </p:txBody>
      </p:sp>
    </p:spTree>
    <p:extLst>
      <p:ext uri="{BB962C8B-B14F-4D97-AF65-F5344CB8AC3E}">
        <p14:creationId xmlns:p14="http://schemas.microsoft.com/office/powerpoint/2010/main" val="1782846310"/>
      </p:ext>
    </p:extLst>
  </p:cSld>
  <p:clrMapOvr>
    <a:masterClrMapping/>
  </p:clrMapOvr>
  <p:transition>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矩形 3"/>
          <p:cNvSpPr/>
          <p:nvPr/>
        </p:nvSpPr>
        <p:spPr>
          <a:xfrm>
            <a:off x="0" y="2188320"/>
            <a:ext cx="9144000" cy="2340000"/>
          </a:xfrm>
          <a:prstGeom prst="rect">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3094672" y="2896655"/>
            <a:ext cx="2954655" cy="923330"/>
          </a:xfrm>
          <a:prstGeom prst="rect">
            <a:avLst/>
          </a:prstGeom>
          <a:noFill/>
        </p:spPr>
        <p:txBody>
          <a:bodyPr wrap="none" rtlCol="0">
            <a:spAutoFit/>
          </a:bodyPr>
          <a:lstStyle/>
          <a:p>
            <a:pPr algn="ctr"/>
            <a:r>
              <a:rPr lang="zh-CN" altLang="en-US" sz="5400" b="1" dirty="0" smtClean="0">
                <a:solidFill>
                  <a:schemeClr val="bg1"/>
                </a:solidFill>
                <a:latin typeface="微软雅黑" panose="020B0503020204020204" pitchFamily="34" charset="-122"/>
                <a:ea typeface="微软雅黑" panose="020B0503020204020204" pitchFamily="34" charset="-122"/>
              </a:rPr>
              <a:t>研究背景</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7076661" y="0"/>
            <a:ext cx="2067339" cy="707886"/>
          </a:xfrm>
          <a:prstGeom prst="rect">
            <a:avLst/>
          </a:prstGeom>
          <a:noFill/>
        </p:spPr>
        <p:txBody>
          <a:bodyPr wrap="square" rtlCol="0">
            <a:spAutoFit/>
          </a:bodyPr>
          <a:lstStyle/>
          <a:p>
            <a:r>
              <a:rPr lang="en-US" altLang="zh-HK" sz="4000" b="1" spc="300" dirty="0" smtClean="0">
                <a:solidFill>
                  <a:srgbClr val="0174AB"/>
                </a:solidFill>
                <a:latin typeface="Bradley Hand ITC" panose="03070402050302030203" pitchFamily="66" charset="0"/>
                <a:ea typeface="微软雅黑" panose="020B0503020204020204" pitchFamily="34" charset="-122"/>
              </a:rPr>
              <a:t>Trustie</a:t>
            </a:r>
            <a:endParaRPr lang="zh-HK" altLang="en-US" sz="4000" b="1" spc="300" dirty="0">
              <a:solidFill>
                <a:srgbClr val="0174AB"/>
              </a:solidFill>
              <a:latin typeface="Bradley Hand ITC" panose="03070402050302030203" pitchFamily="66" charset="0"/>
              <a:ea typeface="微软雅黑" panose="020B0503020204020204" pitchFamily="34" charset="-122"/>
            </a:endParaRPr>
          </a:p>
        </p:txBody>
      </p:sp>
      <p:sp>
        <p:nvSpPr>
          <p:cNvPr id="6" name="灯片编号占位符 5"/>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pPr/>
              <a:t>4</a:t>
            </a:fld>
            <a:endParaRPr lang="zh-HK" altLang="en-US">
              <a:solidFill>
                <a:prstClr val="black">
                  <a:tint val="75000"/>
                </a:prstClr>
              </a:solidFill>
            </a:endParaRPr>
          </a:p>
        </p:txBody>
      </p:sp>
    </p:spTree>
    <p:extLst>
      <p:ext uri="{BB962C8B-B14F-4D97-AF65-F5344CB8AC3E}">
        <p14:creationId xmlns:p14="http://schemas.microsoft.com/office/powerpoint/2010/main" val="2274934397"/>
      </p:ext>
    </p:extLst>
  </p:cSld>
  <p:clrMapOvr>
    <a:masterClrMapping/>
  </p:clrMapOvr>
  <p:transition>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 name="文本框 47"/>
          <p:cNvSpPr txBox="1"/>
          <p:nvPr/>
        </p:nvSpPr>
        <p:spPr>
          <a:xfrm>
            <a:off x="6762923"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论文总结</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49" name="矩形 48"/>
          <p:cNvSpPr/>
          <p:nvPr/>
        </p:nvSpPr>
        <p:spPr>
          <a:xfrm>
            <a:off x="0" y="-5822"/>
            <a:ext cx="9159240" cy="707886"/>
          </a:xfrm>
          <a:prstGeom prst="rect">
            <a:avLst/>
          </a:prstGeom>
          <a:solidFill>
            <a:srgbClr val="0070C0"/>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sz="2400">
              <a:solidFill>
                <a:schemeClr val="bg1"/>
              </a:solidFill>
              <a:latin typeface="微软雅黑" panose="020B0503020204020204" pitchFamily="34" charset="-122"/>
              <a:ea typeface="微软雅黑" panose="020B0503020204020204" pitchFamily="34" charset="-122"/>
            </a:endParaRPr>
          </a:p>
        </p:txBody>
      </p:sp>
      <p:sp>
        <p:nvSpPr>
          <p:cNvPr id="50" name="文本框 49"/>
          <p:cNvSpPr txBox="1"/>
          <p:nvPr/>
        </p:nvSpPr>
        <p:spPr>
          <a:xfrm>
            <a:off x="7071361" y="0"/>
            <a:ext cx="2072640" cy="707886"/>
          </a:xfrm>
          <a:prstGeom prst="rect">
            <a:avLst/>
          </a:prstGeom>
          <a:noFill/>
        </p:spPr>
        <p:txBody>
          <a:bodyPr wrap="square" rtlCol="0">
            <a:spAutoFit/>
          </a:bodyPr>
          <a:lstStyle/>
          <a:p>
            <a:r>
              <a:rPr lang="en-US" altLang="zh-HK" sz="4000" b="1" spc="300" dirty="0" smtClean="0">
                <a:solidFill>
                  <a:schemeClr val="bg1"/>
                </a:solidFill>
                <a:latin typeface="Bradley Hand ITC" panose="03070402050302030203" pitchFamily="66" charset="0"/>
                <a:ea typeface="微软雅黑" panose="020B0503020204020204" pitchFamily="34" charset="-122"/>
              </a:rPr>
              <a:t>Trustie</a:t>
            </a:r>
            <a:endParaRPr lang="zh-HK" altLang="en-US" sz="4000" b="1" spc="300" dirty="0">
              <a:solidFill>
                <a:schemeClr val="bg1"/>
              </a:solidFill>
              <a:latin typeface="Bradley Hand ITC" panose="03070402050302030203" pitchFamily="66" charset="0"/>
              <a:ea typeface="微软雅黑" panose="020B0503020204020204" pitchFamily="34" charset="-122"/>
            </a:endParaRPr>
          </a:p>
        </p:txBody>
      </p:sp>
      <p:sp>
        <p:nvSpPr>
          <p:cNvPr id="51" name="文本框 50"/>
          <p:cNvSpPr txBox="1"/>
          <p:nvPr/>
        </p:nvSpPr>
        <p:spPr>
          <a:xfrm>
            <a:off x="1776011" y="175617"/>
            <a:ext cx="1364394" cy="400110"/>
          </a:xfrm>
          <a:prstGeom prst="rect">
            <a:avLst/>
          </a:prstGeom>
          <a:noFill/>
          <a:ln>
            <a:noFill/>
          </a:ln>
        </p:spPr>
        <p:txBody>
          <a:bodyPr wrap="square" rtlCol="0">
            <a:spAutoFit/>
          </a:bodyPr>
          <a:lstStyle/>
          <a:p>
            <a:r>
              <a:rPr lang="zh-CN" altLang="en-US" sz="2000" spc="300" dirty="0" smtClean="0">
                <a:solidFill>
                  <a:schemeClr val="bg1"/>
                </a:solidFill>
                <a:latin typeface="微软雅黑" panose="020B0503020204020204" pitchFamily="34" charset="-122"/>
                <a:ea typeface="微软雅黑" panose="020B0503020204020204" pitchFamily="34" charset="-122"/>
              </a:rPr>
              <a:t>相关工作</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52" name="文本框 51"/>
          <p:cNvSpPr txBox="1"/>
          <p:nvPr/>
        </p:nvSpPr>
        <p:spPr>
          <a:xfrm>
            <a:off x="3588338" y="175617"/>
            <a:ext cx="1423025" cy="400110"/>
          </a:xfrm>
          <a:prstGeom prst="rect">
            <a:avLst/>
          </a:prstGeom>
          <a:noFill/>
        </p:spPr>
        <p:txBody>
          <a:bodyPr wrap="square" rtlCol="0">
            <a:spAutoFit/>
          </a:bodyPr>
          <a:lstStyle/>
          <a:p>
            <a:r>
              <a:rPr lang="zh-CN" altLang="en-US" sz="2000" spc="300" dirty="0" smtClean="0">
                <a:solidFill>
                  <a:schemeClr val="bg1"/>
                </a:solidFill>
                <a:latin typeface="微软雅黑" panose="020B0503020204020204" pitchFamily="34" charset="-122"/>
                <a:ea typeface="微软雅黑" panose="020B0503020204020204" pitchFamily="34" charset="-122"/>
              </a:rPr>
              <a:t>研究内容</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53" name="文本框 52"/>
          <p:cNvSpPr txBox="1"/>
          <p:nvPr/>
        </p:nvSpPr>
        <p:spPr>
          <a:xfrm>
            <a:off x="5360450" y="175617"/>
            <a:ext cx="1444344"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研究计划</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54" name="燕尾形 53"/>
          <p:cNvSpPr/>
          <p:nvPr/>
        </p:nvSpPr>
        <p:spPr>
          <a:xfrm>
            <a:off x="513648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55" name="燕尾形 54"/>
          <p:cNvSpPr/>
          <p:nvPr/>
        </p:nvSpPr>
        <p:spPr>
          <a:xfrm>
            <a:off x="336437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56" name="燕尾形 55"/>
          <p:cNvSpPr/>
          <p:nvPr/>
        </p:nvSpPr>
        <p:spPr>
          <a:xfrm>
            <a:off x="1552043" y="302394"/>
            <a:ext cx="98851" cy="14655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57" name="文本框 56"/>
          <p:cNvSpPr txBox="1"/>
          <p:nvPr/>
        </p:nvSpPr>
        <p:spPr>
          <a:xfrm>
            <a:off x="56536" y="175617"/>
            <a:ext cx="1370391" cy="400110"/>
          </a:xfrm>
          <a:prstGeom prst="rect">
            <a:avLst/>
          </a:prstGeom>
          <a:solidFill>
            <a:schemeClr val="bg1"/>
          </a:solidFill>
        </p:spPr>
        <p:txBody>
          <a:bodyPr wrap="square" rtlCol="0">
            <a:spAutoFit/>
          </a:bodyPr>
          <a:lstStyle/>
          <a:p>
            <a:r>
              <a:rPr lang="zh-CN" altLang="en-US" sz="2000" spc="300" dirty="0" smtClean="0">
                <a:solidFill>
                  <a:srgbClr val="0070C0"/>
                </a:solidFill>
                <a:latin typeface="微软雅黑" panose="020B0503020204020204" pitchFamily="34" charset="-122"/>
                <a:ea typeface="微软雅黑" panose="020B0503020204020204" pitchFamily="34" charset="-122"/>
              </a:rPr>
              <a:t>研究背景</a:t>
            </a:r>
            <a:endParaRPr lang="zh-HK" altLang="en-US" sz="2000" spc="300" dirty="0">
              <a:solidFill>
                <a:srgbClr val="0070C0"/>
              </a:solidFill>
              <a:latin typeface="微软雅黑" panose="020B0503020204020204" pitchFamily="34" charset="-122"/>
              <a:ea typeface="微软雅黑" panose="020B0503020204020204" pitchFamily="34" charset="-122"/>
            </a:endParaRPr>
          </a:p>
        </p:txBody>
      </p:sp>
      <p:grpSp>
        <p:nvGrpSpPr>
          <p:cNvPr id="59" name="组合 58"/>
          <p:cNvGrpSpPr/>
          <p:nvPr/>
        </p:nvGrpSpPr>
        <p:grpSpPr>
          <a:xfrm>
            <a:off x="-2910" y="890698"/>
            <a:ext cx="6986409" cy="430879"/>
            <a:chOff x="484627" y="933159"/>
            <a:chExt cx="6986409" cy="430879"/>
          </a:xfrm>
        </p:grpSpPr>
        <p:sp>
          <p:nvSpPr>
            <p:cNvPr id="58" name="矩形 57"/>
            <p:cNvSpPr/>
            <p:nvPr/>
          </p:nvSpPr>
          <p:spPr>
            <a:xfrm>
              <a:off x="484627" y="933159"/>
              <a:ext cx="6986409" cy="430879"/>
            </a:xfrm>
            <a:prstGeom prst="rect">
              <a:avLst/>
            </a:prstGeom>
          </p:spPr>
          <p:txBody>
            <a:bodyPr wrap="square" lIns="91431" tIns="45716" rIns="91431" bIns="45716">
              <a:spAutoFit/>
            </a:bodyPr>
            <a:lstStyle/>
            <a:p>
              <a:r>
                <a:rPr lang="zh-CN" altLang="en-US" sz="2200" b="1" dirty="0" smtClean="0">
                  <a:solidFill>
                    <a:srgbClr val="666666"/>
                  </a:solidFill>
                  <a:latin typeface="微软雅黑" pitchFamily="34" charset="-122"/>
                  <a:ea typeface="微软雅黑" pitchFamily="34" charset="-122"/>
                </a:rPr>
                <a:t>大众化协同开发</a:t>
              </a:r>
              <a:endParaRPr lang="en-US" altLang="zh-CN" sz="2200" b="1" dirty="0">
                <a:solidFill>
                  <a:srgbClr val="666666"/>
                </a:solidFill>
                <a:latin typeface="微软雅黑" pitchFamily="34" charset="-122"/>
                <a:ea typeface="微软雅黑" pitchFamily="34" charset="-122"/>
              </a:endParaRPr>
            </a:p>
          </p:txBody>
        </p:sp>
        <p:cxnSp>
          <p:nvCxnSpPr>
            <p:cNvPr id="11" name="直接连接符 10"/>
            <p:cNvCxnSpPr/>
            <p:nvPr/>
          </p:nvCxnSpPr>
          <p:spPr>
            <a:xfrm>
              <a:off x="499867" y="1009359"/>
              <a:ext cx="0" cy="297125"/>
            </a:xfrm>
            <a:prstGeom prst="line">
              <a:avLst/>
            </a:prstGeom>
            <a:ln w="28575">
              <a:solidFill>
                <a:srgbClr val="E74E3E"/>
              </a:solidFill>
            </a:ln>
          </p:spPr>
          <p:style>
            <a:lnRef idx="1">
              <a:schemeClr val="accent1"/>
            </a:lnRef>
            <a:fillRef idx="0">
              <a:schemeClr val="accent1"/>
            </a:fillRef>
            <a:effectRef idx="0">
              <a:schemeClr val="accent1"/>
            </a:effectRef>
            <a:fontRef idx="minor">
              <a:schemeClr val="tx1"/>
            </a:fontRef>
          </p:style>
        </p:cxnSp>
      </p:grpSp>
      <p:sp>
        <p:nvSpPr>
          <p:cNvPr id="30" name="矩形 29"/>
          <p:cNvSpPr/>
          <p:nvPr/>
        </p:nvSpPr>
        <p:spPr>
          <a:xfrm>
            <a:off x="1" y="4973078"/>
            <a:ext cx="9144000" cy="779292"/>
          </a:xfrm>
          <a:prstGeom prst="rect">
            <a:avLst/>
          </a:prstGeom>
          <a:solidFill>
            <a:srgbClr val="E74E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smtClean="0"/>
              <a:t>大众化贡献已</a:t>
            </a:r>
            <a:r>
              <a:rPr lang="zh-CN" altLang="en-US" sz="3200" dirty="0"/>
              <a:t>成为软件持续创新的源</a:t>
            </a:r>
            <a:r>
              <a:rPr lang="zh-CN" altLang="en-US" sz="3200" dirty="0" smtClean="0"/>
              <a:t>动力</a:t>
            </a:r>
            <a:endParaRPr lang="zh-CN" altLang="en-US" sz="3200" dirty="0">
              <a:latin typeface="微软雅黑" panose="020B0503020204020204" pitchFamily="34" charset="-122"/>
              <a:ea typeface="微软雅黑" panose="020B0503020204020204" pitchFamily="34" charset="-122"/>
            </a:endParaRPr>
          </a:p>
        </p:txBody>
      </p:sp>
      <p:sp>
        <p:nvSpPr>
          <p:cNvPr id="8" name="灯片编号占位符 7"/>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pPr/>
              <a:t>5</a:t>
            </a:fld>
            <a:endParaRPr lang="zh-HK" altLang="en-US">
              <a:solidFill>
                <a:prstClr val="black">
                  <a:tint val="75000"/>
                </a:prstClr>
              </a:solidFill>
            </a:endParaRPr>
          </a:p>
        </p:txBody>
      </p:sp>
      <p:grpSp>
        <p:nvGrpSpPr>
          <p:cNvPr id="2" name="组合 1"/>
          <p:cNvGrpSpPr/>
          <p:nvPr/>
        </p:nvGrpSpPr>
        <p:grpSpPr>
          <a:xfrm>
            <a:off x="580662" y="1648516"/>
            <a:ext cx="3364621" cy="2759377"/>
            <a:chOff x="580662" y="1648516"/>
            <a:chExt cx="3364621" cy="2759377"/>
          </a:xfrm>
        </p:grpSpPr>
        <p:sp>
          <p:nvSpPr>
            <p:cNvPr id="3" name="文本框 2"/>
            <p:cNvSpPr txBox="1"/>
            <p:nvPr/>
          </p:nvSpPr>
          <p:spPr>
            <a:xfrm>
              <a:off x="580662" y="4093961"/>
              <a:ext cx="3364621" cy="313932"/>
            </a:xfrm>
            <a:prstGeom prst="rect">
              <a:avLst/>
            </a:prstGeom>
            <a:noFill/>
          </p:spPr>
          <p:txBody>
            <a:bodyPr wrap="square" rtlCol="0">
              <a:spAutoFit/>
            </a:bodyPr>
            <a:lstStyle/>
            <a:p>
              <a:pPr algn="ctr">
                <a:lnSpc>
                  <a:spcPct val="90000"/>
                </a:lnSpc>
                <a:spcBef>
                  <a:spcPct val="20000"/>
                </a:spcBef>
                <a:spcAft>
                  <a:spcPct val="15000"/>
                </a:spcAft>
                <a:buClr>
                  <a:srgbClr val="CC9900"/>
                </a:buClr>
                <a:buSzPct val="70000"/>
              </a:pPr>
              <a:r>
                <a:rPr lang="en-US" altLang="zh-CN" sz="1600" dirty="0" smtClean="0">
                  <a:solidFill>
                    <a:schemeClr val="bg2">
                      <a:lumMod val="10000"/>
                    </a:schemeClr>
                  </a:solidFill>
                  <a:latin typeface="微软雅黑" pitchFamily="34" charset="-122"/>
                  <a:ea typeface="微软雅黑" pitchFamily="34" charset="-122"/>
                </a:rPr>
                <a:t>16</a:t>
              </a:r>
              <a:r>
                <a:rPr lang="zh-CN" altLang="en-US" sz="1600" dirty="0" smtClean="0">
                  <a:solidFill>
                    <a:schemeClr val="bg2">
                      <a:lumMod val="10000"/>
                    </a:schemeClr>
                  </a:solidFill>
                  <a:latin typeface="微软雅黑" pitchFamily="34" charset="-122"/>
                  <a:ea typeface="微软雅黑" pitchFamily="34" charset="-122"/>
                </a:rPr>
                <a:t>年</a:t>
              </a:r>
              <a:r>
                <a:rPr lang="en-US" altLang="zh-CN" sz="1600" dirty="0" smtClean="0">
                  <a:solidFill>
                    <a:schemeClr val="bg2">
                      <a:lumMod val="10000"/>
                    </a:schemeClr>
                  </a:solidFill>
                  <a:latin typeface="微软雅黑" pitchFamily="34" charset="-122"/>
                  <a:ea typeface="微软雅黑" pitchFamily="34" charset="-122"/>
                </a:rPr>
                <a:t>GitHub</a:t>
              </a:r>
              <a:r>
                <a:rPr lang="zh-CN" altLang="en-US" sz="1600" dirty="0" smtClean="0">
                  <a:solidFill>
                    <a:schemeClr val="bg2">
                      <a:lumMod val="10000"/>
                    </a:schemeClr>
                  </a:solidFill>
                  <a:latin typeface="微软雅黑" pitchFamily="34" charset="-122"/>
                  <a:ea typeface="微软雅黑" pitchFamily="34" charset="-122"/>
                </a:rPr>
                <a:t>社区总体数据概况</a:t>
              </a:r>
              <a:endParaRPr lang="zh-CN" altLang="en-US" sz="1600" dirty="0">
                <a:solidFill>
                  <a:schemeClr val="bg2">
                    <a:lumMod val="10000"/>
                  </a:schemeClr>
                </a:solidFill>
                <a:latin typeface="微软雅黑" pitchFamily="34" charset="-122"/>
                <a:ea typeface="微软雅黑" pitchFamily="34" charset="-122"/>
              </a:endParaRPr>
            </a:p>
          </p:txBody>
        </p:sp>
        <p:pic>
          <p:nvPicPr>
            <p:cNvPr id="12" name="图片 11"/>
            <p:cNvPicPr>
              <a:picLocks noChangeAspect="1"/>
            </p:cNvPicPr>
            <p:nvPr/>
          </p:nvPicPr>
          <p:blipFill>
            <a:blip r:embed="rId3"/>
            <a:stretch>
              <a:fillRect/>
            </a:stretch>
          </p:blipFill>
          <p:spPr>
            <a:xfrm>
              <a:off x="665825" y="1648516"/>
              <a:ext cx="3194293" cy="2196569"/>
            </a:xfrm>
            <a:prstGeom prst="rect">
              <a:avLst/>
            </a:prstGeom>
            <a:effectLst>
              <a:outerShdw blurRad="63500" sx="102000" sy="102000" algn="ctr" rotWithShape="0">
                <a:prstClr val="black">
                  <a:alpha val="40000"/>
                </a:prstClr>
              </a:outerShdw>
            </a:effectLst>
          </p:spPr>
        </p:pic>
      </p:grpSp>
      <p:grpSp>
        <p:nvGrpSpPr>
          <p:cNvPr id="4" name="组合 3"/>
          <p:cNvGrpSpPr/>
          <p:nvPr/>
        </p:nvGrpSpPr>
        <p:grpSpPr>
          <a:xfrm>
            <a:off x="5235332" y="1648516"/>
            <a:ext cx="3364621" cy="2725367"/>
            <a:chOff x="5235332" y="1648516"/>
            <a:chExt cx="3364621" cy="2725367"/>
          </a:xfrm>
        </p:grpSpPr>
        <p:sp>
          <p:nvSpPr>
            <p:cNvPr id="29" name="文本框 28"/>
            <p:cNvSpPr txBox="1"/>
            <p:nvPr/>
          </p:nvSpPr>
          <p:spPr>
            <a:xfrm>
              <a:off x="5235332" y="4059951"/>
              <a:ext cx="3364621" cy="313932"/>
            </a:xfrm>
            <a:prstGeom prst="rect">
              <a:avLst/>
            </a:prstGeom>
            <a:noFill/>
          </p:spPr>
          <p:txBody>
            <a:bodyPr wrap="square" rtlCol="0">
              <a:spAutoFit/>
            </a:bodyPr>
            <a:lstStyle/>
            <a:p>
              <a:pPr algn="ctr">
                <a:lnSpc>
                  <a:spcPct val="90000"/>
                </a:lnSpc>
                <a:spcBef>
                  <a:spcPct val="20000"/>
                </a:spcBef>
                <a:spcAft>
                  <a:spcPct val="15000"/>
                </a:spcAft>
                <a:buClr>
                  <a:srgbClr val="CC9900"/>
                </a:buClr>
                <a:buSzPct val="70000"/>
              </a:pPr>
              <a:r>
                <a:rPr lang="en-US" altLang="zh-CN" sz="1600" dirty="0">
                  <a:solidFill>
                    <a:schemeClr val="bg2">
                      <a:lumMod val="10000"/>
                    </a:schemeClr>
                  </a:solidFill>
                  <a:latin typeface="微软雅黑" pitchFamily="34" charset="-122"/>
                  <a:ea typeface="微软雅黑" pitchFamily="34" charset="-122"/>
                </a:rPr>
                <a:t>16</a:t>
              </a:r>
              <a:r>
                <a:rPr lang="zh-CN" altLang="en-US" sz="1600" dirty="0">
                  <a:solidFill>
                    <a:schemeClr val="bg2">
                      <a:lumMod val="10000"/>
                    </a:schemeClr>
                  </a:solidFill>
                  <a:latin typeface="微软雅黑" pitchFamily="34" charset="-122"/>
                  <a:ea typeface="微软雅黑" pitchFamily="34" charset="-122"/>
                </a:rPr>
                <a:t>年</a:t>
              </a:r>
              <a:r>
                <a:rPr lang="en-US" altLang="zh-CN" sz="1600" dirty="0">
                  <a:solidFill>
                    <a:schemeClr val="bg2">
                      <a:lumMod val="10000"/>
                    </a:schemeClr>
                  </a:solidFill>
                  <a:latin typeface="微软雅黑" pitchFamily="34" charset="-122"/>
                  <a:ea typeface="微软雅黑" pitchFamily="34" charset="-122"/>
                </a:rPr>
                <a:t>GitHub</a:t>
              </a:r>
              <a:r>
                <a:rPr lang="zh-CN" altLang="en-US" sz="1600" dirty="0" smtClean="0">
                  <a:solidFill>
                    <a:schemeClr val="bg2">
                      <a:lumMod val="10000"/>
                    </a:schemeClr>
                  </a:solidFill>
                  <a:latin typeface="微软雅黑" pitchFamily="34" charset="-122"/>
                  <a:ea typeface="微软雅黑" pitchFamily="34" charset="-122"/>
                </a:rPr>
                <a:t>社区新增数据概况</a:t>
              </a:r>
              <a:endParaRPr lang="zh-CN" altLang="en-US" dirty="0">
                <a:solidFill>
                  <a:schemeClr val="bg2">
                    <a:lumMod val="10000"/>
                  </a:schemeClr>
                </a:solidFill>
              </a:endParaRPr>
            </a:p>
          </p:txBody>
        </p:sp>
        <p:pic>
          <p:nvPicPr>
            <p:cNvPr id="15" name="图片 14"/>
            <p:cNvPicPr>
              <a:picLocks noChangeAspect="1"/>
            </p:cNvPicPr>
            <p:nvPr/>
          </p:nvPicPr>
          <p:blipFill>
            <a:blip r:embed="rId4"/>
            <a:stretch>
              <a:fillRect/>
            </a:stretch>
          </p:blipFill>
          <p:spPr>
            <a:xfrm>
              <a:off x="5400200" y="1648516"/>
              <a:ext cx="3093392" cy="2196569"/>
            </a:xfrm>
            <a:prstGeom prst="rect">
              <a:avLst/>
            </a:prstGeom>
            <a:effectLst>
              <a:outerShdw blurRad="63500" sx="102000" sy="102000" algn="ctr" rotWithShape="0">
                <a:prstClr val="black">
                  <a:alpha val="40000"/>
                </a:prstClr>
              </a:outerShdw>
            </a:effectLst>
          </p:spPr>
        </p:pic>
      </p:grpSp>
      <p:pic>
        <p:nvPicPr>
          <p:cNvPr id="16" name="图片 1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63434" y="2289600"/>
            <a:ext cx="933450" cy="914400"/>
          </a:xfrm>
          <a:prstGeom prst="rect">
            <a:avLst/>
          </a:prstGeom>
        </p:spPr>
      </p:pic>
      <p:sp>
        <p:nvSpPr>
          <p:cNvPr id="31" name="文本框 30"/>
          <p:cNvSpPr txBox="1"/>
          <p:nvPr/>
        </p:nvSpPr>
        <p:spPr>
          <a:xfrm>
            <a:off x="4153955" y="3204000"/>
            <a:ext cx="936951" cy="313932"/>
          </a:xfrm>
          <a:prstGeom prst="rect">
            <a:avLst/>
          </a:prstGeom>
          <a:noFill/>
        </p:spPr>
        <p:txBody>
          <a:bodyPr wrap="square" rtlCol="0">
            <a:spAutoFit/>
          </a:bodyPr>
          <a:lstStyle/>
          <a:p>
            <a:pPr algn="ctr">
              <a:lnSpc>
                <a:spcPct val="90000"/>
              </a:lnSpc>
              <a:spcBef>
                <a:spcPct val="20000"/>
              </a:spcBef>
              <a:spcAft>
                <a:spcPct val="15000"/>
              </a:spcAft>
              <a:buClr>
                <a:srgbClr val="CC9900"/>
              </a:buClr>
              <a:buSzPct val="70000"/>
            </a:pPr>
            <a:r>
              <a:rPr lang="en-US" altLang="zh-CN" sz="1600" dirty="0" smtClean="0">
                <a:solidFill>
                  <a:schemeClr val="tx1">
                    <a:lumMod val="65000"/>
                    <a:lumOff val="35000"/>
                  </a:schemeClr>
                </a:solidFill>
                <a:latin typeface="微软雅黑" pitchFamily="34" charset="-122"/>
                <a:ea typeface="微软雅黑" pitchFamily="34" charset="-122"/>
              </a:rPr>
              <a:t>GitHub</a:t>
            </a:r>
            <a:endParaRPr lang="zh-CN" altLang="en-US" sz="1600" dirty="0">
              <a:solidFill>
                <a:schemeClr val="tx1">
                  <a:lumMod val="65000"/>
                  <a:lumOff val="35000"/>
                </a:schemeClr>
              </a:solidFill>
              <a:latin typeface="微软雅黑" pitchFamily="34" charset="-122"/>
              <a:ea typeface="微软雅黑" pitchFamily="34" charset="-122"/>
            </a:endParaRPr>
          </a:p>
        </p:txBody>
      </p:sp>
      <p:sp>
        <p:nvSpPr>
          <p:cNvPr id="32" name="矩形 31"/>
          <p:cNvSpPr/>
          <p:nvPr/>
        </p:nvSpPr>
        <p:spPr>
          <a:xfrm>
            <a:off x="571198" y="5995404"/>
            <a:ext cx="8721428" cy="738656"/>
          </a:xfrm>
          <a:prstGeom prst="rect">
            <a:avLst/>
          </a:prstGeom>
        </p:spPr>
        <p:txBody>
          <a:bodyPr wrap="square" lIns="91431" tIns="45716" rIns="91431" bIns="45716">
            <a:spAutoFit/>
          </a:bodyPr>
          <a:lstStyle/>
          <a:p>
            <a:pPr marL="285750" indent="-285750">
              <a:buFont typeface="Wingdings" panose="05000000000000000000" pitchFamily="2" charset="2"/>
              <a:buChar char="Ø"/>
            </a:pPr>
            <a:r>
              <a:rPr lang="en-US" altLang="zh-CN" sz="1400" dirty="0" smtClean="0">
                <a:solidFill>
                  <a:schemeClr val="bg2">
                    <a:lumMod val="10000"/>
                  </a:schemeClr>
                </a:solidFill>
                <a:latin typeface="微软雅黑" pitchFamily="34" charset="-122"/>
                <a:ea typeface="微软雅黑" pitchFamily="34" charset="-122"/>
              </a:rPr>
              <a:t>Exploratory </a:t>
            </a:r>
            <a:r>
              <a:rPr lang="en-US" altLang="zh-CN" sz="1400" dirty="0">
                <a:solidFill>
                  <a:schemeClr val="bg2">
                    <a:lumMod val="10000"/>
                  </a:schemeClr>
                </a:solidFill>
                <a:latin typeface="微软雅黑" pitchFamily="34" charset="-122"/>
                <a:ea typeface="微软雅黑" pitchFamily="34" charset="-122"/>
              </a:rPr>
              <a:t>Study of the Pull-based Software Development Model, </a:t>
            </a:r>
            <a:r>
              <a:rPr lang="en-US" altLang="zh-CN" sz="1400" dirty="0" smtClean="0">
                <a:solidFill>
                  <a:schemeClr val="bg2">
                    <a:lumMod val="10000"/>
                  </a:schemeClr>
                </a:solidFill>
                <a:latin typeface="微软雅黑" pitchFamily="34" charset="-122"/>
                <a:ea typeface="微软雅黑" pitchFamily="34" charset="-122"/>
              </a:rPr>
              <a:t>2014 </a:t>
            </a:r>
          </a:p>
          <a:p>
            <a:pPr marL="285750" indent="-285750">
              <a:buFont typeface="Wingdings" panose="05000000000000000000" pitchFamily="2" charset="2"/>
              <a:buChar char="Ø"/>
            </a:pPr>
            <a:endParaRPr lang="en-US" altLang="zh-CN" sz="1400" dirty="0" smtClean="0">
              <a:solidFill>
                <a:schemeClr val="bg2">
                  <a:lumMod val="10000"/>
                </a:schemeClr>
              </a:solidFill>
              <a:latin typeface="微软雅黑" pitchFamily="34" charset="-122"/>
              <a:ea typeface="微软雅黑" pitchFamily="34" charset="-122"/>
            </a:endParaRPr>
          </a:p>
          <a:p>
            <a:pPr marL="285750" indent="-285750">
              <a:buFont typeface="Wingdings" panose="05000000000000000000" pitchFamily="2" charset="2"/>
              <a:buChar char="Ø"/>
            </a:pPr>
            <a:r>
              <a:rPr lang="en-US" altLang="zh-CN" sz="1400" dirty="0">
                <a:solidFill>
                  <a:schemeClr val="bg2">
                    <a:lumMod val="10000"/>
                  </a:schemeClr>
                </a:solidFill>
                <a:latin typeface="微软雅黑" pitchFamily="34" charset="-122"/>
                <a:ea typeface="微软雅黑" pitchFamily="34" charset="-122"/>
              </a:rPr>
              <a:t>Reviewer Recommender of Pull-Requests in GitHub, 2016An</a:t>
            </a:r>
          </a:p>
        </p:txBody>
      </p:sp>
    </p:spTree>
    <p:extLst>
      <p:ext uri="{BB962C8B-B14F-4D97-AF65-F5344CB8AC3E}">
        <p14:creationId xmlns:p14="http://schemas.microsoft.com/office/powerpoint/2010/main" val="2356085313"/>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righ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 name="文本框 47"/>
          <p:cNvSpPr txBox="1"/>
          <p:nvPr/>
        </p:nvSpPr>
        <p:spPr>
          <a:xfrm>
            <a:off x="6762923"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论文总结</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49" name="矩形 48"/>
          <p:cNvSpPr/>
          <p:nvPr/>
        </p:nvSpPr>
        <p:spPr>
          <a:xfrm>
            <a:off x="0" y="-5822"/>
            <a:ext cx="9159240" cy="707886"/>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sz="2400">
              <a:solidFill>
                <a:schemeClr val="bg1"/>
              </a:solidFill>
              <a:latin typeface="微软雅黑" panose="020B0503020204020204" pitchFamily="34" charset="-122"/>
              <a:ea typeface="微软雅黑" panose="020B0503020204020204" pitchFamily="34" charset="-122"/>
            </a:endParaRPr>
          </a:p>
        </p:txBody>
      </p:sp>
      <p:sp>
        <p:nvSpPr>
          <p:cNvPr id="50" name="文本框 49"/>
          <p:cNvSpPr txBox="1"/>
          <p:nvPr/>
        </p:nvSpPr>
        <p:spPr>
          <a:xfrm>
            <a:off x="7071361" y="0"/>
            <a:ext cx="2072640" cy="707886"/>
          </a:xfrm>
          <a:prstGeom prst="rect">
            <a:avLst/>
          </a:prstGeom>
          <a:noFill/>
        </p:spPr>
        <p:txBody>
          <a:bodyPr wrap="square" rtlCol="0">
            <a:spAutoFit/>
          </a:bodyPr>
          <a:lstStyle/>
          <a:p>
            <a:r>
              <a:rPr lang="en-US" altLang="zh-HK" sz="4000" b="1" spc="300" dirty="0" smtClean="0">
                <a:solidFill>
                  <a:schemeClr val="bg1"/>
                </a:solidFill>
                <a:latin typeface="Bradley Hand ITC" panose="03070402050302030203" pitchFamily="66" charset="0"/>
                <a:ea typeface="微软雅黑" panose="020B0503020204020204" pitchFamily="34" charset="-122"/>
              </a:rPr>
              <a:t>Trustie</a:t>
            </a:r>
            <a:endParaRPr lang="zh-HK" altLang="en-US" sz="4000" b="1" spc="300" dirty="0">
              <a:solidFill>
                <a:schemeClr val="bg1"/>
              </a:solidFill>
              <a:latin typeface="Bradley Hand ITC" panose="03070402050302030203" pitchFamily="66" charset="0"/>
              <a:ea typeface="微软雅黑" panose="020B0503020204020204" pitchFamily="34" charset="-122"/>
            </a:endParaRPr>
          </a:p>
        </p:txBody>
      </p:sp>
      <p:sp>
        <p:nvSpPr>
          <p:cNvPr id="51" name="文本框 50"/>
          <p:cNvSpPr txBox="1"/>
          <p:nvPr/>
        </p:nvSpPr>
        <p:spPr>
          <a:xfrm>
            <a:off x="1776011" y="175617"/>
            <a:ext cx="1364394" cy="400110"/>
          </a:xfrm>
          <a:prstGeom prst="rect">
            <a:avLst/>
          </a:prstGeom>
          <a:noFill/>
          <a:ln>
            <a:noFill/>
          </a:ln>
        </p:spPr>
        <p:txBody>
          <a:bodyPr wrap="square" rtlCol="0">
            <a:spAutoFit/>
          </a:bodyPr>
          <a:lstStyle/>
          <a:p>
            <a:r>
              <a:rPr lang="zh-CN" altLang="en-US" sz="2000" spc="300" dirty="0" smtClean="0">
                <a:solidFill>
                  <a:schemeClr val="bg1"/>
                </a:solidFill>
                <a:latin typeface="微软雅黑" panose="020B0503020204020204" pitchFamily="34" charset="-122"/>
                <a:ea typeface="微软雅黑" panose="020B0503020204020204" pitchFamily="34" charset="-122"/>
              </a:rPr>
              <a:t>相关工作</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52" name="文本框 51"/>
          <p:cNvSpPr txBox="1"/>
          <p:nvPr/>
        </p:nvSpPr>
        <p:spPr>
          <a:xfrm>
            <a:off x="3588338" y="175617"/>
            <a:ext cx="1423025"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研究内容</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53" name="文本框 52"/>
          <p:cNvSpPr txBox="1"/>
          <p:nvPr/>
        </p:nvSpPr>
        <p:spPr>
          <a:xfrm>
            <a:off x="5360450" y="175617"/>
            <a:ext cx="1444344"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研究计划</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54" name="燕尾形 53"/>
          <p:cNvSpPr/>
          <p:nvPr/>
        </p:nvSpPr>
        <p:spPr>
          <a:xfrm>
            <a:off x="513648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55" name="燕尾形 54"/>
          <p:cNvSpPr/>
          <p:nvPr/>
        </p:nvSpPr>
        <p:spPr>
          <a:xfrm>
            <a:off x="336437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56" name="燕尾形 55"/>
          <p:cNvSpPr/>
          <p:nvPr/>
        </p:nvSpPr>
        <p:spPr>
          <a:xfrm>
            <a:off x="1552043" y="302394"/>
            <a:ext cx="98851" cy="14655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57" name="文本框 56"/>
          <p:cNvSpPr txBox="1"/>
          <p:nvPr/>
        </p:nvSpPr>
        <p:spPr>
          <a:xfrm>
            <a:off x="56536" y="175617"/>
            <a:ext cx="1370391" cy="400110"/>
          </a:xfrm>
          <a:prstGeom prst="rect">
            <a:avLst/>
          </a:prstGeom>
          <a:solidFill>
            <a:schemeClr val="bg1"/>
          </a:solidFill>
        </p:spPr>
        <p:txBody>
          <a:bodyPr wrap="square" rtlCol="0">
            <a:spAutoFit/>
          </a:bodyPr>
          <a:lstStyle/>
          <a:p>
            <a:r>
              <a:rPr lang="zh-CN" altLang="en-US" sz="2000" spc="300" dirty="0" smtClean="0">
                <a:solidFill>
                  <a:srgbClr val="0070C0"/>
                </a:solidFill>
                <a:latin typeface="微软雅黑" panose="020B0503020204020204" pitchFamily="34" charset="-122"/>
                <a:ea typeface="微软雅黑" panose="020B0503020204020204" pitchFamily="34" charset="-122"/>
              </a:rPr>
              <a:t>研究背景</a:t>
            </a:r>
            <a:endParaRPr lang="zh-HK" altLang="en-US" sz="2000" spc="300" dirty="0">
              <a:solidFill>
                <a:srgbClr val="0070C0"/>
              </a:solidFill>
              <a:latin typeface="微软雅黑" panose="020B0503020204020204" pitchFamily="34" charset="-122"/>
              <a:ea typeface="微软雅黑" panose="020B0503020204020204" pitchFamily="34" charset="-122"/>
            </a:endParaRPr>
          </a:p>
        </p:txBody>
      </p:sp>
      <p:grpSp>
        <p:nvGrpSpPr>
          <p:cNvPr id="59" name="组合 58"/>
          <p:cNvGrpSpPr/>
          <p:nvPr/>
        </p:nvGrpSpPr>
        <p:grpSpPr>
          <a:xfrm>
            <a:off x="-2910" y="890698"/>
            <a:ext cx="6986409" cy="430879"/>
            <a:chOff x="484627" y="933159"/>
            <a:chExt cx="6986409" cy="430879"/>
          </a:xfrm>
        </p:grpSpPr>
        <p:sp>
          <p:nvSpPr>
            <p:cNvPr id="58" name="矩形 57"/>
            <p:cNvSpPr/>
            <p:nvPr/>
          </p:nvSpPr>
          <p:spPr>
            <a:xfrm>
              <a:off x="484627" y="933159"/>
              <a:ext cx="6986409" cy="430879"/>
            </a:xfrm>
            <a:prstGeom prst="rect">
              <a:avLst/>
            </a:prstGeom>
          </p:spPr>
          <p:txBody>
            <a:bodyPr wrap="square" lIns="91431" tIns="45716" rIns="91431" bIns="45716">
              <a:spAutoFit/>
            </a:bodyPr>
            <a:lstStyle/>
            <a:p>
              <a:r>
                <a:rPr lang="en-US" altLang="zh-CN" sz="2200" b="1" dirty="0" smtClean="0">
                  <a:solidFill>
                    <a:srgbClr val="666666"/>
                  </a:solidFill>
                  <a:latin typeface="微软雅黑" pitchFamily="34" charset="-122"/>
                  <a:ea typeface="微软雅黑" pitchFamily="34" charset="-122"/>
                </a:rPr>
                <a:t>Pull-based</a:t>
              </a:r>
              <a:r>
                <a:rPr lang="zh-CN" altLang="en-US" sz="2200" b="1" dirty="0" smtClean="0">
                  <a:solidFill>
                    <a:srgbClr val="666666"/>
                  </a:solidFill>
                  <a:latin typeface="微软雅黑" pitchFamily="34" charset="-122"/>
                  <a:ea typeface="微软雅黑" pitchFamily="34" charset="-122"/>
                </a:rPr>
                <a:t>开发模式</a:t>
              </a:r>
              <a:endParaRPr lang="en-US" altLang="zh-CN" sz="2200" b="1" dirty="0">
                <a:solidFill>
                  <a:srgbClr val="666666"/>
                </a:solidFill>
                <a:latin typeface="微软雅黑" pitchFamily="34" charset="-122"/>
                <a:ea typeface="微软雅黑" pitchFamily="34" charset="-122"/>
              </a:endParaRPr>
            </a:p>
          </p:txBody>
        </p:sp>
        <p:cxnSp>
          <p:nvCxnSpPr>
            <p:cNvPr id="11" name="直接连接符 10"/>
            <p:cNvCxnSpPr/>
            <p:nvPr/>
          </p:nvCxnSpPr>
          <p:spPr>
            <a:xfrm>
              <a:off x="499867" y="1009359"/>
              <a:ext cx="0" cy="297125"/>
            </a:xfrm>
            <a:prstGeom prst="line">
              <a:avLst/>
            </a:prstGeom>
            <a:ln w="28575">
              <a:solidFill>
                <a:srgbClr val="E74E3E"/>
              </a:solidFill>
            </a:ln>
          </p:spPr>
          <p:style>
            <a:lnRef idx="1">
              <a:schemeClr val="accent1"/>
            </a:lnRef>
            <a:fillRef idx="0">
              <a:schemeClr val="accent1"/>
            </a:fillRef>
            <a:effectRef idx="0">
              <a:schemeClr val="accent1"/>
            </a:effectRef>
            <a:fontRef idx="minor">
              <a:schemeClr val="tx1"/>
            </a:fontRef>
          </p:style>
        </p:cxnSp>
      </p:grpSp>
      <p:sp>
        <p:nvSpPr>
          <p:cNvPr id="30" name="矩形 29"/>
          <p:cNvSpPr/>
          <p:nvPr/>
        </p:nvSpPr>
        <p:spPr>
          <a:xfrm>
            <a:off x="1" y="5007803"/>
            <a:ext cx="9144000" cy="779292"/>
          </a:xfrm>
          <a:prstGeom prst="rect">
            <a:avLst/>
          </a:prstGeom>
          <a:solidFill>
            <a:srgbClr val="E74E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latin typeface="微软雅黑" panose="020B0503020204020204" pitchFamily="34" charset="-122"/>
                <a:ea typeface="微软雅黑" panose="020B0503020204020204" pitchFamily="34" charset="-122"/>
              </a:rPr>
              <a:t>Pull-based</a:t>
            </a:r>
            <a:r>
              <a:rPr lang="zh-CN" altLang="en-US" sz="2800" dirty="0" smtClean="0">
                <a:latin typeface="微软雅黑" panose="020B0503020204020204" pitchFamily="34" charset="-122"/>
                <a:ea typeface="微软雅黑" panose="020B0503020204020204" pitchFamily="34" charset="-122"/>
              </a:rPr>
              <a:t>开发模式得到广泛应用</a:t>
            </a:r>
            <a:endParaRPr lang="zh-CN" altLang="en-US" sz="2800" dirty="0">
              <a:latin typeface="微软雅黑" panose="020B0503020204020204" pitchFamily="34" charset="-122"/>
              <a:ea typeface="微软雅黑" panose="020B0503020204020204" pitchFamily="34" charset="-122"/>
            </a:endParaRPr>
          </a:p>
        </p:txBody>
      </p:sp>
      <p:grpSp>
        <p:nvGrpSpPr>
          <p:cNvPr id="5" name="组合 4"/>
          <p:cNvGrpSpPr/>
          <p:nvPr/>
        </p:nvGrpSpPr>
        <p:grpSpPr>
          <a:xfrm>
            <a:off x="5011840" y="1383178"/>
            <a:ext cx="3275037" cy="3317045"/>
            <a:chOff x="4783286" y="599014"/>
            <a:chExt cx="3682366" cy="4047938"/>
          </a:xfrm>
        </p:grpSpPr>
        <p:pic>
          <p:nvPicPr>
            <p:cNvPr id="2" name="图片 1"/>
            <p:cNvPicPr>
              <a:picLocks noChangeAspect="1"/>
            </p:cNvPicPr>
            <p:nvPr/>
          </p:nvPicPr>
          <p:blipFill>
            <a:blip r:embed="rId3"/>
            <a:stretch>
              <a:fillRect/>
            </a:stretch>
          </p:blipFill>
          <p:spPr>
            <a:xfrm>
              <a:off x="4783286" y="599014"/>
              <a:ext cx="3682366" cy="3514986"/>
            </a:xfrm>
            <a:prstGeom prst="rect">
              <a:avLst/>
            </a:prstGeom>
            <a:effectLst>
              <a:outerShdw blurRad="63500" sx="102000" sy="102000" algn="ctr" rotWithShape="0">
                <a:prstClr val="black">
                  <a:alpha val="40000"/>
                </a:prstClr>
              </a:outerShdw>
            </a:effectLst>
          </p:spPr>
        </p:pic>
        <p:sp>
          <p:nvSpPr>
            <p:cNvPr id="4" name="文本框 3"/>
            <p:cNvSpPr txBox="1"/>
            <p:nvPr/>
          </p:nvSpPr>
          <p:spPr>
            <a:xfrm>
              <a:off x="4783286" y="4196240"/>
              <a:ext cx="3682366" cy="450712"/>
            </a:xfrm>
            <a:prstGeom prst="rect">
              <a:avLst/>
            </a:prstGeom>
            <a:noFill/>
          </p:spPr>
          <p:txBody>
            <a:bodyPr wrap="square" rtlCol="0">
              <a:spAutoFit/>
            </a:bodyPr>
            <a:lstStyle/>
            <a:p>
              <a:pPr algn="ctr"/>
              <a:r>
                <a:rPr lang="en-US" altLang="zh-CN" dirty="0">
                  <a:latin typeface="微软雅黑" pitchFamily="34" charset="-122"/>
                  <a:ea typeface="微软雅黑" pitchFamily="34" charset="-122"/>
                </a:rPr>
                <a:t>Pull-</a:t>
              </a:r>
              <a:r>
                <a:rPr lang="en-US" altLang="zh-CN" dirty="0" err="1">
                  <a:latin typeface="微软雅黑" pitchFamily="34" charset="-122"/>
                  <a:ea typeface="微软雅黑" pitchFamily="34" charset="-122"/>
                </a:rPr>
                <a:t>reqeust</a:t>
              </a:r>
              <a:r>
                <a:rPr lang="zh-CN" altLang="en-US" dirty="0">
                  <a:latin typeface="微软雅黑" pitchFamily="34" charset="-122"/>
                  <a:ea typeface="微软雅黑" pitchFamily="34" charset="-122"/>
                </a:rPr>
                <a:t>数量增长</a:t>
              </a:r>
            </a:p>
          </p:txBody>
        </p:sp>
      </p:grpSp>
      <p:grpSp>
        <p:nvGrpSpPr>
          <p:cNvPr id="10" name="组合 9"/>
          <p:cNvGrpSpPr/>
          <p:nvPr/>
        </p:nvGrpSpPr>
        <p:grpSpPr>
          <a:xfrm>
            <a:off x="571198" y="1768060"/>
            <a:ext cx="3774020" cy="2880381"/>
            <a:chOff x="571198" y="1768060"/>
            <a:chExt cx="3774020" cy="2880381"/>
          </a:xfrm>
        </p:grpSpPr>
        <p:sp>
          <p:nvSpPr>
            <p:cNvPr id="31" name="文本框 30"/>
            <p:cNvSpPr txBox="1"/>
            <p:nvPr/>
          </p:nvSpPr>
          <p:spPr>
            <a:xfrm>
              <a:off x="571198" y="4279109"/>
              <a:ext cx="3774020" cy="369332"/>
            </a:xfrm>
            <a:prstGeom prst="rect">
              <a:avLst/>
            </a:prstGeom>
            <a:noFill/>
          </p:spPr>
          <p:txBody>
            <a:bodyPr wrap="square" rtlCol="0">
              <a:spAutoFit/>
            </a:bodyPr>
            <a:lstStyle/>
            <a:p>
              <a:pPr algn="ctr"/>
              <a:r>
                <a:rPr lang="en-US" altLang="zh-CN" dirty="0" smtClean="0">
                  <a:latin typeface="微软雅黑" pitchFamily="34" charset="-122"/>
                  <a:ea typeface="微软雅黑" pitchFamily="34" charset="-122"/>
                </a:rPr>
                <a:t>Pull-based</a:t>
              </a:r>
              <a:r>
                <a:rPr lang="zh-CN" altLang="en-US" dirty="0" smtClean="0">
                  <a:latin typeface="微软雅黑" pitchFamily="34" charset="-122"/>
                  <a:ea typeface="微软雅黑" pitchFamily="34" charset="-122"/>
                </a:rPr>
                <a:t>开发模式</a:t>
              </a:r>
              <a:endParaRPr lang="zh-CN" altLang="en-US" dirty="0">
                <a:latin typeface="微软雅黑" pitchFamily="34" charset="-122"/>
                <a:ea typeface="微软雅黑" pitchFamily="34" charset="-122"/>
              </a:endParaRPr>
            </a:p>
          </p:txBody>
        </p:sp>
        <p:pic>
          <p:nvPicPr>
            <p:cNvPr id="8" name="图片 7"/>
            <p:cNvPicPr>
              <a:picLocks noChangeAspect="1"/>
            </p:cNvPicPr>
            <p:nvPr/>
          </p:nvPicPr>
          <p:blipFill>
            <a:blip r:embed="rId4"/>
            <a:stretch>
              <a:fillRect/>
            </a:stretch>
          </p:blipFill>
          <p:spPr>
            <a:xfrm>
              <a:off x="571198" y="1768060"/>
              <a:ext cx="3774020" cy="2332391"/>
            </a:xfrm>
            <a:prstGeom prst="rect">
              <a:avLst/>
            </a:prstGeom>
            <a:effectLst>
              <a:outerShdw blurRad="63500" sx="102000" sy="102000" algn="ctr" rotWithShape="0">
                <a:prstClr val="black">
                  <a:alpha val="40000"/>
                </a:prstClr>
              </a:outerShdw>
            </a:effectLst>
          </p:spPr>
        </p:pic>
      </p:grpSp>
      <p:sp>
        <p:nvSpPr>
          <p:cNvPr id="62" name="灯片编号占位符 7"/>
          <p:cNvSpPr>
            <a:spLocks noGrp="1"/>
          </p:cNvSpPr>
          <p:nvPr>
            <p:ph type="sldNum" sz="quarter" idx="12"/>
          </p:nvPr>
        </p:nvSpPr>
        <p:spPr>
          <a:xfrm>
            <a:off x="7086600" y="6610120"/>
            <a:ext cx="2057400" cy="247880"/>
          </a:xfrm>
        </p:spPr>
        <p:txBody>
          <a:bodyPr/>
          <a:lstStyle/>
          <a:p>
            <a:r>
              <a:rPr lang="en-US" altLang="zh-HK" dirty="0" smtClean="0">
                <a:solidFill>
                  <a:prstClr val="black">
                    <a:tint val="75000"/>
                  </a:prstClr>
                </a:solidFill>
              </a:rPr>
              <a:t>5</a:t>
            </a:r>
            <a:endParaRPr lang="zh-HK" altLang="en-US" dirty="0">
              <a:solidFill>
                <a:prstClr val="black">
                  <a:tint val="75000"/>
                </a:prstClr>
              </a:solidFill>
            </a:endParaRPr>
          </a:p>
        </p:txBody>
      </p:sp>
      <p:sp>
        <p:nvSpPr>
          <p:cNvPr id="29" name="矩形 28"/>
          <p:cNvSpPr/>
          <p:nvPr/>
        </p:nvSpPr>
        <p:spPr>
          <a:xfrm>
            <a:off x="571198" y="5995404"/>
            <a:ext cx="8721428" cy="738656"/>
          </a:xfrm>
          <a:prstGeom prst="rect">
            <a:avLst/>
          </a:prstGeom>
        </p:spPr>
        <p:txBody>
          <a:bodyPr wrap="square" lIns="91431" tIns="45716" rIns="91431" bIns="45716">
            <a:spAutoFit/>
          </a:bodyPr>
          <a:lstStyle/>
          <a:p>
            <a:pPr marL="285750" indent="-285750">
              <a:buFont typeface="Wingdings" panose="05000000000000000000" pitchFamily="2" charset="2"/>
              <a:buChar char="Ø"/>
            </a:pPr>
            <a:r>
              <a:rPr lang="en-US" altLang="zh-CN" sz="1400" dirty="0">
                <a:solidFill>
                  <a:schemeClr val="bg2">
                    <a:lumMod val="10000"/>
                  </a:schemeClr>
                </a:solidFill>
                <a:latin typeface="微软雅黑" pitchFamily="34" charset="-122"/>
                <a:ea typeface="微软雅黑" pitchFamily="34" charset="-122"/>
              </a:rPr>
              <a:t>Reviewer Recommender of Pull-Requests in GitHub, </a:t>
            </a:r>
            <a:r>
              <a:rPr lang="en-US" altLang="zh-CN" sz="1400" dirty="0" smtClean="0">
                <a:solidFill>
                  <a:schemeClr val="bg2">
                    <a:lumMod val="10000"/>
                  </a:schemeClr>
                </a:solidFill>
                <a:latin typeface="微软雅黑" pitchFamily="34" charset="-122"/>
                <a:ea typeface="微软雅黑" pitchFamily="34" charset="-122"/>
              </a:rPr>
              <a:t>2016</a:t>
            </a:r>
          </a:p>
          <a:p>
            <a:pPr marL="285750" indent="-285750">
              <a:buFont typeface="Wingdings" panose="05000000000000000000" pitchFamily="2" charset="2"/>
              <a:buChar char="Ø"/>
            </a:pPr>
            <a:endParaRPr lang="en-US" altLang="zh-CN" sz="1400" dirty="0" smtClean="0">
              <a:solidFill>
                <a:schemeClr val="bg2">
                  <a:lumMod val="10000"/>
                </a:schemeClr>
              </a:solidFill>
              <a:latin typeface="微软雅黑" pitchFamily="34" charset="-122"/>
              <a:ea typeface="微软雅黑" pitchFamily="34" charset="-122"/>
            </a:endParaRPr>
          </a:p>
          <a:p>
            <a:pPr marL="285750" indent="-285750">
              <a:buFont typeface="Wingdings" panose="05000000000000000000" pitchFamily="2" charset="2"/>
              <a:buChar char="Ø"/>
            </a:pPr>
            <a:r>
              <a:rPr lang="en-US" altLang="zh-CN" sz="1400" dirty="0">
                <a:solidFill>
                  <a:schemeClr val="bg2">
                    <a:lumMod val="10000"/>
                  </a:schemeClr>
                </a:solidFill>
                <a:latin typeface="微软雅黑" pitchFamily="34" charset="-122"/>
                <a:ea typeface="微软雅黑" pitchFamily="34" charset="-122"/>
              </a:rPr>
              <a:t>An Exploratory Study of the Pull-based Software Development Model, </a:t>
            </a:r>
            <a:r>
              <a:rPr lang="en-US" altLang="zh-CN" sz="1400" dirty="0" smtClean="0">
                <a:solidFill>
                  <a:schemeClr val="bg2">
                    <a:lumMod val="10000"/>
                  </a:schemeClr>
                </a:solidFill>
                <a:latin typeface="微软雅黑" pitchFamily="34" charset="-122"/>
                <a:ea typeface="微软雅黑" pitchFamily="34" charset="-122"/>
              </a:rPr>
              <a:t>2014 </a:t>
            </a:r>
            <a:endParaRPr lang="en-US" altLang="zh-CN" sz="1400" dirty="0">
              <a:solidFill>
                <a:schemeClr val="bg2">
                  <a:lumMod val="1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425817287"/>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par>
                                <p:cTn id="8" presetID="22" presetClass="entr" presetSubtype="4" fill="hold" nodeType="withEffect">
                                  <p:stCondLst>
                                    <p:cond delay="0"/>
                                  </p:stCondLst>
                                  <p:childTnLst>
                                    <p:set>
                                      <p:cBhvr>
                                        <p:cTn id="9" dur="1" fill="hold">
                                          <p:stCondLst>
                                            <p:cond delay="0"/>
                                          </p:stCondLst>
                                        </p:cTn>
                                        <p:tgtEl>
                                          <p:spTgt spid="29">
                                            <p:txEl>
                                              <p:pRg st="0" end="0"/>
                                            </p:txEl>
                                          </p:spTgt>
                                        </p:tgtEl>
                                        <p:attrNameLst>
                                          <p:attrName>style.visibility</p:attrName>
                                        </p:attrNameLst>
                                      </p:cBhvr>
                                      <p:to>
                                        <p:strVal val="visible"/>
                                      </p:to>
                                    </p:set>
                                    <p:animEffect transition="in" filter="wipe(down)">
                                      <p:cBhvr>
                                        <p:cTn id="10" dur="500"/>
                                        <p:tgtEl>
                                          <p:spTgt spid="29">
                                            <p:txEl>
                                              <p:pRg st="0" end="0"/>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9">
                                            <p:txEl>
                                              <p:pRg st="2" end="2"/>
                                            </p:txEl>
                                          </p:spTgt>
                                        </p:tgtEl>
                                        <p:attrNameLst>
                                          <p:attrName>style.visibility</p:attrName>
                                        </p:attrNameLst>
                                      </p:cBhvr>
                                      <p:to>
                                        <p:strVal val="visible"/>
                                      </p:to>
                                    </p:set>
                                    <p:animEffect transition="in" filter="wipe(down)">
                                      <p:cBhvr>
                                        <p:cTn id="13" dur="500"/>
                                        <p:tgtEl>
                                          <p:spTgt spid="29">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 name="文本框 47"/>
          <p:cNvSpPr txBox="1"/>
          <p:nvPr/>
        </p:nvSpPr>
        <p:spPr>
          <a:xfrm>
            <a:off x="6762923"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论文总结</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49" name="矩形 48"/>
          <p:cNvSpPr/>
          <p:nvPr/>
        </p:nvSpPr>
        <p:spPr>
          <a:xfrm>
            <a:off x="0" y="-5822"/>
            <a:ext cx="9159240" cy="707886"/>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sz="2400">
              <a:solidFill>
                <a:schemeClr val="bg1"/>
              </a:solidFill>
              <a:latin typeface="微软雅黑" panose="020B0503020204020204" pitchFamily="34" charset="-122"/>
              <a:ea typeface="微软雅黑" panose="020B0503020204020204" pitchFamily="34" charset="-122"/>
            </a:endParaRPr>
          </a:p>
        </p:txBody>
      </p:sp>
      <p:sp>
        <p:nvSpPr>
          <p:cNvPr id="50" name="文本框 49"/>
          <p:cNvSpPr txBox="1"/>
          <p:nvPr/>
        </p:nvSpPr>
        <p:spPr>
          <a:xfrm>
            <a:off x="7071361" y="0"/>
            <a:ext cx="2072640" cy="707886"/>
          </a:xfrm>
          <a:prstGeom prst="rect">
            <a:avLst/>
          </a:prstGeom>
          <a:noFill/>
        </p:spPr>
        <p:txBody>
          <a:bodyPr wrap="square" rtlCol="0">
            <a:spAutoFit/>
          </a:bodyPr>
          <a:lstStyle/>
          <a:p>
            <a:r>
              <a:rPr lang="en-US" altLang="zh-HK" sz="4000" b="1" spc="300" dirty="0" smtClean="0">
                <a:solidFill>
                  <a:schemeClr val="bg1"/>
                </a:solidFill>
                <a:latin typeface="Bradley Hand ITC" panose="03070402050302030203" pitchFamily="66" charset="0"/>
                <a:ea typeface="微软雅黑" panose="020B0503020204020204" pitchFamily="34" charset="-122"/>
              </a:rPr>
              <a:t>Trustie</a:t>
            </a:r>
            <a:endParaRPr lang="zh-HK" altLang="en-US" sz="4000" b="1" spc="300" dirty="0">
              <a:solidFill>
                <a:schemeClr val="bg1"/>
              </a:solidFill>
              <a:latin typeface="Bradley Hand ITC" panose="03070402050302030203" pitchFamily="66" charset="0"/>
              <a:ea typeface="微软雅黑" panose="020B0503020204020204" pitchFamily="34" charset="-122"/>
            </a:endParaRPr>
          </a:p>
        </p:txBody>
      </p:sp>
      <p:sp>
        <p:nvSpPr>
          <p:cNvPr id="51" name="文本框 50"/>
          <p:cNvSpPr txBox="1"/>
          <p:nvPr/>
        </p:nvSpPr>
        <p:spPr>
          <a:xfrm>
            <a:off x="1776011" y="175617"/>
            <a:ext cx="1364394" cy="400110"/>
          </a:xfrm>
          <a:prstGeom prst="rect">
            <a:avLst/>
          </a:prstGeom>
          <a:noFill/>
          <a:ln>
            <a:noFill/>
          </a:ln>
        </p:spPr>
        <p:txBody>
          <a:bodyPr wrap="square" rtlCol="0">
            <a:spAutoFit/>
          </a:bodyPr>
          <a:lstStyle/>
          <a:p>
            <a:r>
              <a:rPr lang="zh-CN" altLang="en-US" sz="2000" spc="300" dirty="0" smtClean="0">
                <a:solidFill>
                  <a:schemeClr val="bg1"/>
                </a:solidFill>
                <a:latin typeface="微软雅黑" panose="020B0503020204020204" pitchFamily="34" charset="-122"/>
                <a:ea typeface="微软雅黑" panose="020B0503020204020204" pitchFamily="34" charset="-122"/>
              </a:rPr>
              <a:t>相关工作</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52" name="文本框 51"/>
          <p:cNvSpPr txBox="1"/>
          <p:nvPr/>
        </p:nvSpPr>
        <p:spPr>
          <a:xfrm>
            <a:off x="3588338" y="175617"/>
            <a:ext cx="1423025" cy="400110"/>
          </a:xfrm>
          <a:prstGeom prst="rect">
            <a:avLst/>
          </a:prstGeom>
          <a:noFill/>
        </p:spPr>
        <p:txBody>
          <a:bodyPr wrap="square" rtlCol="0">
            <a:spAutoFit/>
          </a:bodyPr>
          <a:lstStyle/>
          <a:p>
            <a:r>
              <a:rPr lang="zh-CN" altLang="en-US" sz="2000" spc="300" dirty="0" smtClean="0">
                <a:solidFill>
                  <a:schemeClr val="bg1"/>
                </a:solidFill>
                <a:latin typeface="微软雅黑" panose="020B0503020204020204" pitchFamily="34" charset="-122"/>
                <a:ea typeface="微软雅黑" panose="020B0503020204020204" pitchFamily="34" charset="-122"/>
              </a:rPr>
              <a:t>研究内容</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53" name="文本框 52"/>
          <p:cNvSpPr txBox="1"/>
          <p:nvPr/>
        </p:nvSpPr>
        <p:spPr>
          <a:xfrm>
            <a:off x="5360450" y="175617"/>
            <a:ext cx="1444344"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研究计划</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54" name="燕尾形 53"/>
          <p:cNvSpPr/>
          <p:nvPr/>
        </p:nvSpPr>
        <p:spPr>
          <a:xfrm>
            <a:off x="513648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55" name="燕尾形 54"/>
          <p:cNvSpPr/>
          <p:nvPr/>
        </p:nvSpPr>
        <p:spPr>
          <a:xfrm>
            <a:off x="336437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56" name="燕尾形 55"/>
          <p:cNvSpPr/>
          <p:nvPr/>
        </p:nvSpPr>
        <p:spPr>
          <a:xfrm>
            <a:off x="1552043" y="302394"/>
            <a:ext cx="98851" cy="14655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57" name="文本框 56"/>
          <p:cNvSpPr txBox="1"/>
          <p:nvPr/>
        </p:nvSpPr>
        <p:spPr>
          <a:xfrm>
            <a:off x="56536" y="175617"/>
            <a:ext cx="1370391" cy="400110"/>
          </a:xfrm>
          <a:prstGeom prst="rect">
            <a:avLst/>
          </a:prstGeom>
          <a:solidFill>
            <a:schemeClr val="bg1"/>
          </a:solidFill>
        </p:spPr>
        <p:txBody>
          <a:bodyPr wrap="square" rtlCol="0">
            <a:spAutoFit/>
          </a:bodyPr>
          <a:lstStyle/>
          <a:p>
            <a:r>
              <a:rPr lang="zh-CN" altLang="en-US" sz="2000" spc="300" dirty="0" smtClean="0">
                <a:solidFill>
                  <a:srgbClr val="0070C0"/>
                </a:solidFill>
                <a:latin typeface="微软雅黑" panose="020B0503020204020204" pitchFamily="34" charset="-122"/>
                <a:ea typeface="微软雅黑" panose="020B0503020204020204" pitchFamily="34" charset="-122"/>
              </a:rPr>
              <a:t>研究背景</a:t>
            </a:r>
            <a:endParaRPr lang="zh-HK" altLang="en-US" sz="2000" spc="300" dirty="0">
              <a:solidFill>
                <a:srgbClr val="0070C0"/>
              </a:solidFill>
              <a:latin typeface="微软雅黑" panose="020B0503020204020204" pitchFamily="34" charset="-122"/>
              <a:ea typeface="微软雅黑" panose="020B0503020204020204" pitchFamily="34" charset="-122"/>
            </a:endParaRPr>
          </a:p>
        </p:txBody>
      </p:sp>
      <p:grpSp>
        <p:nvGrpSpPr>
          <p:cNvPr id="59" name="组合 58"/>
          <p:cNvGrpSpPr/>
          <p:nvPr/>
        </p:nvGrpSpPr>
        <p:grpSpPr>
          <a:xfrm>
            <a:off x="-2910" y="890698"/>
            <a:ext cx="6986409" cy="430879"/>
            <a:chOff x="484627" y="933159"/>
            <a:chExt cx="6986409" cy="430879"/>
          </a:xfrm>
        </p:grpSpPr>
        <p:sp>
          <p:nvSpPr>
            <p:cNvPr id="58" name="矩形 57"/>
            <p:cNvSpPr/>
            <p:nvPr/>
          </p:nvSpPr>
          <p:spPr>
            <a:xfrm>
              <a:off x="484627" y="933159"/>
              <a:ext cx="6986409" cy="430879"/>
            </a:xfrm>
            <a:prstGeom prst="rect">
              <a:avLst/>
            </a:prstGeom>
          </p:spPr>
          <p:txBody>
            <a:bodyPr wrap="square" lIns="91431" tIns="45716" rIns="91431" bIns="45716">
              <a:spAutoFit/>
            </a:bodyPr>
            <a:lstStyle/>
            <a:p>
              <a:r>
                <a:rPr lang="zh-CN" altLang="en-US" sz="2200" b="1" dirty="0" smtClean="0">
                  <a:solidFill>
                    <a:schemeClr val="tx1">
                      <a:lumMod val="65000"/>
                      <a:lumOff val="35000"/>
                    </a:schemeClr>
                  </a:solidFill>
                  <a:latin typeface="微软雅黑" pitchFamily="34" charset="-122"/>
                  <a:ea typeface="微软雅黑" pitchFamily="34" charset="-122"/>
                </a:rPr>
                <a:t>代码审阅</a:t>
              </a:r>
              <a:endParaRPr lang="en-US" altLang="zh-CN" sz="2200" b="1" dirty="0">
                <a:solidFill>
                  <a:schemeClr val="tx1">
                    <a:lumMod val="65000"/>
                    <a:lumOff val="35000"/>
                  </a:schemeClr>
                </a:solidFill>
                <a:latin typeface="微软雅黑" pitchFamily="34" charset="-122"/>
                <a:ea typeface="微软雅黑" pitchFamily="34" charset="-122"/>
              </a:endParaRPr>
            </a:p>
          </p:txBody>
        </p:sp>
        <p:cxnSp>
          <p:nvCxnSpPr>
            <p:cNvPr id="11" name="直接连接符 10"/>
            <p:cNvCxnSpPr/>
            <p:nvPr/>
          </p:nvCxnSpPr>
          <p:spPr>
            <a:xfrm>
              <a:off x="499867" y="1009359"/>
              <a:ext cx="0" cy="297125"/>
            </a:xfrm>
            <a:prstGeom prst="line">
              <a:avLst/>
            </a:prstGeom>
            <a:ln w="28575">
              <a:solidFill>
                <a:srgbClr val="E74E3E"/>
              </a:solidFill>
            </a:ln>
          </p:spPr>
          <p:style>
            <a:lnRef idx="1">
              <a:schemeClr val="accent1"/>
            </a:lnRef>
            <a:fillRef idx="0">
              <a:schemeClr val="accent1"/>
            </a:fillRef>
            <a:effectRef idx="0">
              <a:schemeClr val="accent1"/>
            </a:effectRef>
            <a:fontRef idx="minor">
              <a:schemeClr val="tx1"/>
            </a:fontRef>
          </p:style>
        </p:cxnSp>
      </p:grpSp>
      <p:sp>
        <p:nvSpPr>
          <p:cNvPr id="30" name="矩形 29"/>
          <p:cNvSpPr/>
          <p:nvPr/>
        </p:nvSpPr>
        <p:spPr>
          <a:xfrm>
            <a:off x="1" y="5079953"/>
            <a:ext cx="9144000" cy="779292"/>
          </a:xfrm>
          <a:prstGeom prst="rect">
            <a:avLst/>
          </a:prstGeom>
          <a:solidFill>
            <a:srgbClr val="E74E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smtClean="0">
                <a:latin typeface="微软雅黑" panose="020B0503020204020204" pitchFamily="34" charset="-122"/>
                <a:ea typeface="微软雅黑" panose="020B0503020204020204" pitchFamily="34" charset="-122"/>
              </a:rPr>
              <a:t>代码审阅是协同开发过程中至关重要的环节</a:t>
            </a:r>
            <a:endParaRPr lang="zh-CN" altLang="en-US" sz="2800" dirty="0">
              <a:latin typeface="微软雅黑" panose="020B0503020204020204" pitchFamily="34" charset="-122"/>
              <a:ea typeface="微软雅黑" panose="020B0503020204020204" pitchFamily="34" charset="-122"/>
            </a:endParaRPr>
          </a:p>
        </p:txBody>
      </p:sp>
      <p:grpSp>
        <p:nvGrpSpPr>
          <p:cNvPr id="12" name="组合 11"/>
          <p:cNvGrpSpPr/>
          <p:nvPr/>
        </p:nvGrpSpPr>
        <p:grpSpPr>
          <a:xfrm>
            <a:off x="398757" y="1477059"/>
            <a:ext cx="3567059" cy="3526686"/>
            <a:chOff x="398757" y="1477059"/>
            <a:chExt cx="3567059" cy="3526686"/>
          </a:xfrm>
          <a:effectLst/>
        </p:grpSpPr>
        <p:sp>
          <p:nvSpPr>
            <p:cNvPr id="3" name="文本框 2"/>
            <p:cNvSpPr txBox="1"/>
            <p:nvPr/>
          </p:nvSpPr>
          <p:spPr>
            <a:xfrm>
              <a:off x="398757" y="4662113"/>
              <a:ext cx="3567059" cy="341632"/>
            </a:xfrm>
            <a:prstGeom prst="rect">
              <a:avLst/>
            </a:prstGeom>
            <a:noFill/>
          </p:spPr>
          <p:txBody>
            <a:bodyPr wrap="square" rtlCol="0">
              <a:spAutoFit/>
            </a:bodyPr>
            <a:lstStyle/>
            <a:p>
              <a:pPr algn="ctr">
                <a:lnSpc>
                  <a:spcPct val="90000"/>
                </a:lnSpc>
                <a:spcBef>
                  <a:spcPct val="20000"/>
                </a:spcBef>
                <a:spcAft>
                  <a:spcPct val="15000"/>
                </a:spcAft>
                <a:buClr>
                  <a:srgbClr val="CC9900"/>
                </a:buClr>
                <a:buSzPct val="70000"/>
              </a:pPr>
              <a:r>
                <a:rPr lang="en-US" altLang="zh-CN" dirty="0">
                  <a:latin typeface="微软雅黑" pitchFamily="34" charset="-122"/>
                  <a:ea typeface="微软雅黑" pitchFamily="34" charset="-122"/>
                </a:rPr>
                <a:t>Pull-based</a:t>
              </a:r>
              <a:r>
                <a:rPr lang="zh-CN" altLang="en-US" dirty="0">
                  <a:latin typeface="微软雅黑" pitchFamily="34" charset="-122"/>
                  <a:ea typeface="微软雅黑" pitchFamily="34" charset="-122"/>
                </a:rPr>
                <a:t>开发过程</a:t>
              </a:r>
            </a:p>
          </p:txBody>
        </p:sp>
        <p:pic>
          <p:nvPicPr>
            <p:cNvPr id="10" name="图片 9"/>
            <p:cNvPicPr>
              <a:picLocks noChangeAspect="1"/>
            </p:cNvPicPr>
            <p:nvPr/>
          </p:nvPicPr>
          <p:blipFill>
            <a:blip r:embed="rId3"/>
            <a:stretch>
              <a:fillRect/>
            </a:stretch>
          </p:blipFill>
          <p:spPr>
            <a:xfrm>
              <a:off x="398757" y="1477059"/>
              <a:ext cx="3567059" cy="3095725"/>
            </a:xfrm>
            <a:prstGeom prst="rect">
              <a:avLst/>
            </a:prstGeom>
            <a:effectLst>
              <a:outerShdw blurRad="63500" sx="102000" sy="102000" algn="ctr" rotWithShape="0">
                <a:prstClr val="black">
                  <a:alpha val="40000"/>
                </a:prstClr>
              </a:outerShdw>
            </a:effectLst>
          </p:spPr>
        </p:pic>
      </p:grpSp>
      <p:sp>
        <p:nvSpPr>
          <p:cNvPr id="29" name="矩形 28"/>
          <p:cNvSpPr/>
          <p:nvPr/>
        </p:nvSpPr>
        <p:spPr>
          <a:xfrm>
            <a:off x="570207" y="5993577"/>
            <a:ext cx="8576428" cy="954099"/>
          </a:xfrm>
          <a:prstGeom prst="rect">
            <a:avLst/>
          </a:prstGeom>
        </p:spPr>
        <p:txBody>
          <a:bodyPr wrap="square" lIns="91431" tIns="45716" rIns="91431" bIns="45716">
            <a:spAutoFit/>
          </a:bodyPr>
          <a:lstStyle/>
          <a:p>
            <a:pPr marL="285750" indent="-285750">
              <a:buFont typeface="Wingdings" panose="05000000000000000000" pitchFamily="2" charset="2"/>
              <a:buChar char="Ø"/>
            </a:pPr>
            <a:r>
              <a:rPr lang="en-US" altLang="zh-CN" sz="1400" dirty="0">
                <a:solidFill>
                  <a:schemeClr val="bg2">
                    <a:lumMod val="10000"/>
                  </a:schemeClr>
                </a:solidFill>
                <a:latin typeface="微软雅黑" pitchFamily="34" charset="-122"/>
                <a:ea typeface="微软雅黑" pitchFamily="34" charset="-122"/>
              </a:rPr>
              <a:t>Reviewer Recommendation </a:t>
            </a:r>
            <a:r>
              <a:rPr lang="en-US" altLang="zh-CN" sz="1400" dirty="0" smtClean="0">
                <a:solidFill>
                  <a:schemeClr val="bg2">
                    <a:lumMod val="10000"/>
                  </a:schemeClr>
                </a:solidFill>
                <a:latin typeface="微软雅黑" pitchFamily="34" charset="-122"/>
                <a:ea typeface="微软雅黑" pitchFamily="34" charset="-122"/>
              </a:rPr>
              <a:t>for </a:t>
            </a:r>
            <a:r>
              <a:rPr lang="en-US" altLang="zh-CN" sz="1400" dirty="0">
                <a:solidFill>
                  <a:schemeClr val="bg2">
                    <a:lumMod val="10000"/>
                  </a:schemeClr>
                </a:solidFill>
                <a:latin typeface="微软雅黑" pitchFamily="34" charset="-122"/>
                <a:ea typeface="微软雅黑" pitchFamily="34" charset="-122"/>
              </a:rPr>
              <a:t>Pull-Requests in GitHub, </a:t>
            </a:r>
            <a:r>
              <a:rPr lang="en-US" altLang="zh-CN" sz="1400" dirty="0" smtClean="0">
                <a:solidFill>
                  <a:schemeClr val="bg2">
                    <a:lumMod val="10000"/>
                  </a:schemeClr>
                </a:solidFill>
                <a:latin typeface="微软雅黑" pitchFamily="34" charset="-122"/>
                <a:ea typeface="微软雅黑" pitchFamily="34" charset="-122"/>
              </a:rPr>
              <a:t>2015</a:t>
            </a:r>
          </a:p>
          <a:p>
            <a:pPr marL="285750" indent="-285750">
              <a:buFont typeface="Wingdings" panose="05000000000000000000" pitchFamily="2" charset="2"/>
              <a:buChar char="Ø"/>
            </a:pPr>
            <a:endParaRPr lang="en-US" altLang="zh-CN" sz="1400" dirty="0" smtClean="0">
              <a:solidFill>
                <a:schemeClr val="bg2">
                  <a:lumMod val="10000"/>
                </a:schemeClr>
              </a:solidFill>
              <a:latin typeface="微软雅黑" pitchFamily="34" charset="-122"/>
              <a:ea typeface="微软雅黑" pitchFamily="34" charset="-122"/>
            </a:endParaRPr>
          </a:p>
          <a:p>
            <a:pPr marL="285750" indent="-285750">
              <a:buFont typeface="Wingdings" panose="05000000000000000000" pitchFamily="2" charset="2"/>
              <a:buChar char="Ø"/>
            </a:pPr>
            <a:r>
              <a:rPr lang="en-US" altLang="zh-CN" sz="1400" dirty="0" smtClean="0">
                <a:solidFill>
                  <a:schemeClr val="bg2">
                    <a:lumMod val="10000"/>
                  </a:schemeClr>
                </a:solidFill>
                <a:latin typeface="微软雅黑" pitchFamily="34" charset="-122"/>
                <a:ea typeface="微软雅黑" pitchFamily="34" charset="-122"/>
              </a:rPr>
              <a:t>The </a:t>
            </a:r>
            <a:r>
              <a:rPr lang="en-US" altLang="zh-CN" sz="1400" dirty="0">
                <a:solidFill>
                  <a:schemeClr val="bg2">
                    <a:lumMod val="10000"/>
                  </a:schemeClr>
                </a:solidFill>
                <a:latin typeface="微软雅黑" pitchFamily="34" charset="-122"/>
                <a:ea typeface="微软雅黑" pitchFamily="34" charset="-122"/>
              </a:rPr>
              <a:t>impact of code review coverage and code review participation on software quality, 2014</a:t>
            </a:r>
          </a:p>
          <a:p>
            <a:pPr marL="285750" indent="-285750">
              <a:buFont typeface="Wingdings" panose="05000000000000000000" pitchFamily="2" charset="2"/>
              <a:buChar char="Ø"/>
            </a:pPr>
            <a:endParaRPr lang="en-US" altLang="zh-CN" sz="1400" dirty="0">
              <a:solidFill>
                <a:schemeClr val="bg2">
                  <a:lumMod val="10000"/>
                </a:schemeClr>
              </a:solidFill>
              <a:latin typeface="微软雅黑" pitchFamily="34" charset="-122"/>
              <a:ea typeface="微软雅黑" pitchFamily="34" charset="-122"/>
            </a:endParaRPr>
          </a:p>
        </p:txBody>
      </p:sp>
      <p:pic>
        <p:nvPicPr>
          <p:cNvPr id="6" name="图片 5"/>
          <p:cNvPicPr>
            <a:picLocks noChangeAspect="1"/>
          </p:cNvPicPr>
          <p:nvPr/>
        </p:nvPicPr>
        <p:blipFill>
          <a:blip r:embed="rId4"/>
          <a:stretch>
            <a:fillRect/>
          </a:stretch>
        </p:blipFill>
        <p:spPr>
          <a:xfrm>
            <a:off x="5312821" y="994648"/>
            <a:ext cx="2966534" cy="1685389"/>
          </a:xfrm>
          <a:prstGeom prst="rect">
            <a:avLst/>
          </a:prstGeom>
          <a:effectLst>
            <a:outerShdw blurRad="63500" sx="102000" sy="102000" algn="ctr" rotWithShape="0">
              <a:prstClr val="black">
                <a:alpha val="40000"/>
              </a:prstClr>
            </a:outerShdw>
          </a:effectLst>
        </p:spPr>
      </p:pic>
      <p:sp>
        <p:nvSpPr>
          <p:cNvPr id="32" name="文本框 31"/>
          <p:cNvSpPr txBox="1"/>
          <p:nvPr/>
        </p:nvSpPr>
        <p:spPr>
          <a:xfrm>
            <a:off x="5312821" y="4678635"/>
            <a:ext cx="2966534" cy="313932"/>
          </a:xfrm>
          <a:prstGeom prst="rect">
            <a:avLst/>
          </a:prstGeom>
          <a:noFill/>
        </p:spPr>
        <p:txBody>
          <a:bodyPr wrap="square" rtlCol="0">
            <a:spAutoFit/>
          </a:bodyPr>
          <a:lstStyle/>
          <a:p>
            <a:pPr algn="ctr">
              <a:lnSpc>
                <a:spcPct val="90000"/>
              </a:lnSpc>
              <a:spcBef>
                <a:spcPct val="20000"/>
              </a:spcBef>
              <a:spcAft>
                <a:spcPct val="15000"/>
              </a:spcAft>
              <a:buClr>
                <a:srgbClr val="CC9900"/>
              </a:buClr>
              <a:buSzPct val="70000"/>
            </a:pPr>
            <a:r>
              <a:rPr lang="zh-CN" altLang="en-US" sz="1600" dirty="0" smtClean="0">
                <a:latin typeface="微软雅黑" pitchFamily="34" charset="-122"/>
                <a:ea typeface="微软雅黑" pitchFamily="34" charset="-122"/>
              </a:rPr>
              <a:t>审阅参与度对代码质量的影响</a:t>
            </a:r>
            <a:endParaRPr lang="zh-CN" altLang="en-US" sz="1600" dirty="0">
              <a:latin typeface="微软雅黑" pitchFamily="34" charset="-122"/>
              <a:ea typeface="微软雅黑" pitchFamily="34" charset="-122"/>
            </a:endParaRPr>
          </a:p>
        </p:txBody>
      </p:sp>
      <p:pic>
        <p:nvPicPr>
          <p:cNvPr id="2" name="图片 1"/>
          <p:cNvPicPr>
            <a:picLocks noChangeAspect="1"/>
          </p:cNvPicPr>
          <p:nvPr/>
        </p:nvPicPr>
        <p:blipFill>
          <a:blip r:embed="rId5"/>
          <a:stretch>
            <a:fillRect/>
          </a:stretch>
        </p:blipFill>
        <p:spPr>
          <a:xfrm>
            <a:off x="5312822" y="3068590"/>
            <a:ext cx="2966534" cy="1574903"/>
          </a:xfrm>
          <a:prstGeom prst="rect">
            <a:avLst/>
          </a:prstGeom>
          <a:effectLst>
            <a:outerShdw blurRad="63500" sx="102000" sy="102000" algn="ctr" rotWithShape="0">
              <a:prstClr val="black">
                <a:alpha val="40000"/>
              </a:prstClr>
            </a:outerShdw>
          </a:effectLst>
        </p:spPr>
      </p:pic>
      <p:sp>
        <p:nvSpPr>
          <p:cNvPr id="5" name="矩形 4"/>
          <p:cNvSpPr/>
          <p:nvPr/>
        </p:nvSpPr>
        <p:spPr>
          <a:xfrm>
            <a:off x="6809433" y="1622892"/>
            <a:ext cx="381000" cy="967174"/>
          </a:xfrm>
          <a:prstGeom prst="rect">
            <a:avLst/>
          </a:prstGeom>
          <a:noFill/>
          <a:ln>
            <a:solidFill>
              <a:srgbClr val="E74E3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7508599" y="3152302"/>
            <a:ext cx="319088" cy="1428458"/>
          </a:xfrm>
          <a:prstGeom prst="rect">
            <a:avLst/>
          </a:prstGeom>
          <a:noFill/>
          <a:ln>
            <a:solidFill>
              <a:srgbClr val="E74E3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5312822" y="2712796"/>
            <a:ext cx="2966534" cy="313932"/>
          </a:xfrm>
          <a:prstGeom prst="rect">
            <a:avLst/>
          </a:prstGeom>
          <a:noFill/>
        </p:spPr>
        <p:txBody>
          <a:bodyPr wrap="square" rtlCol="0">
            <a:spAutoFit/>
          </a:bodyPr>
          <a:lstStyle/>
          <a:p>
            <a:pPr algn="ctr">
              <a:lnSpc>
                <a:spcPct val="90000"/>
              </a:lnSpc>
              <a:spcBef>
                <a:spcPct val="20000"/>
              </a:spcBef>
              <a:spcAft>
                <a:spcPct val="15000"/>
              </a:spcAft>
              <a:buClr>
                <a:srgbClr val="CC9900"/>
              </a:buClr>
              <a:buSzPct val="70000"/>
            </a:pPr>
            <a:r>
              <a:rPr lang="zh-CN" altLang="en-US" sz="1600" dirty="0" smtClean="0">
                <a:latin typeface="微软雅黑" pitchFamily="34" charset="-122"/>
                <a:ea typeface="微软雅黑" pitchFamily="34" charset="-122"/>
              </a:rPr>
              <a:t>审阅</a:t>
            </a:r>
            <a:r>
              <a:rPr lang="zh-CN" altLang="en-US" sz="1600" dirty="0">
                <a:latin typeface="微软雅黑" pitchFamily="34" charset="-122"/>
                <a:ea typeface="微软雅黑" pitchFamily="34" charset="-122"/>
              </a:rPr>
              <a:t>覆盖率</a:t>
            </a:r>
            <a:r>
              <a:rPr lang="zh-CN" altLang="en-US" sz="1600" dirty="0" smtClean="0">
                <a:latin typeface="微软雅黑" pitchFamily="34" charset="-122"/>
                <a:ea typeface="微软雅黑" pitchFamily="34" charset="-122"/>
              </a:rPr>
              <a:t>对代码质量的影响</a:t>
            </a:r>
            <a:endParaRPr lang="zh-CN" altLang="en-US" sz="1600" dirty="0">
              <a:latin typeface="微软雅黑" pitchFamily="34" charset="-122"/>
              <a:ea typeface="微软雅黑" pitchFamily="34" charset="-122"/>
            </a:endParaRPr>
          </a:p>
        </p:txBody>
      </p:sp>
      <p:sp>
        <p:nvSpPr>
          <p:cNvPr id="4" name="文本框 3"/>
          <p:cNvSpPr txBox="1"/>
          <p:nvPr/>
        </p:nvSpPr>
        <p:spPr>
          <a:xfrm>
            <a:off x="6168211" y="1358926"/>
            <a:ext cx="1630575" cy="246221"/>
          </a:xfrm>
          <a:prstGeom prst="rect">
            <a:avLst/>
          </a:prstGeom>
          <a:noFill/>
        </p:spPr>
        <p:txBody>
          <a:bodyPr wrap="none" rtlCol="0">
            <a:spAutoFit/>
          </a:bodyPr>
          <a:lstStyle/>
          <a:p>
            <a:r>
              <a:rPr lang="zh-CN" altLang="en-US" sz="1000" dirty="0" smtClean="0">
                <a:solidFill>
                  <a:srgbClr val="FF0000"/>
                </a:solidFill>
                <a:latin typeface="Times New Roman" panose="02020603050405020304" pitchFamily="18" charset="0"/>
                <a:cs typeface="Times New Roman" panose="02020603050405020304" pitchFamily="18" charset="0"/>
              </a:rPr>
              <a:t>覆盖率低于</a:t>
            </a:r>
            <a:r>
              <a:rPr lang="en-US" altLang="zh-CN" sz="1000" dirty="0" smtClean="0">
                <a:solidFill>
                  <a:srgbClr val="FF0000"/>
                </a:solidFill>
                <a:latin typeface="Times New Roman" panose="02020603050405020304" pitchFamily="18" charset="0"/>
                <a:cs typeface="Times New Roman" panose="02020603050405020304" pitchFamily="18" charset="0"/>
              </a:rPr>
              <a:t>0.6</a:t>
            </a:r>
            <a:r>
              <a:rPr lang="zh-CN" altLang="en-US" sz="1000" dirty="0" smtClean="0">
                <a:solidFill>
                  <a:srgbClr val="FF0000"/>
                </a:solidFill>
                <a:latin typeface="Times New Roman" panose="02020603050405020304" pitchFamily="18" charset="0"/>
                <a:cs typeface="Times New Roman" panose="02020603050405020304" pitchFamily="18" charset="0"/>
              </a:rPr>
              <a:t>时出现缺陷</a:t>
            </a:r>
            <a:endParaRPr lang="zh-CN" altLang="en-US" sz="1000" dirty="0">
              <a:solidFill>
                <a:srgbClr val="FF0000"/>
              </a:solidFill>
              <a:latin typeface="Times New Roman" panose="02020603050405020304" pitchFamily="18" charset="0"/>
              <a:cs typeface="Times New Roman" panose="02020603050405020304" pitchFamily="18" charset="0"/>
            </a:endParaRPr>
          </a:p>
        </p:txBody>
      </p:sp>
      <p:sp>
        <p:nvSpPr>
          <p:cNvPr id="27" name="文本框 26"/>
          <p:cNvSpPr txBox="1"/>
          <p:nvPr/>
        </p:nvSpPr>
        <p:spPr>
          <a:xfrm>
            <a:off x="6020765" y="3187206"/>
            <a:ext cx="1568058" cy="400110"/>
          </a:xfrm>
          <a:prstGeom prst="rect">
            <a:avLst/>
          </a:prstGeom>
          <a:noFill/>
        </p:spPr>
        <p:txBody>
          <a:bodyPr wrap="none" rtlCol="0">
            <a:spAutoFit/>
          </a:bodyPr>
          <a:lstStyle/>
          <a:p>
            <a:r>
              <a:rPr lang="zh-CN" altLang="en-US" sz="1000" dirty="0" smtClean="0">
                <a:solidFill>
                  <a:srgbClr val="FF0000"/>
                </a:solidFill>
                <a:latin typeface="Times New Roman" panose="02020603050405020304" pitchFamily="18" charset="0"/>
                <a:cs typeface="Times New Roman" panose="02020603050405020304" pitchFamily="18" charset="0"/>
              </a:rPr>
              <a:t>自我审查占比超过</a:t>
            </a:r>
            <a:r>
              <a:rPr lang="en-US" altLang="zh-CN" sz="1000" dirty="0" smtClean="0">
                <a:solidFill>
                  <a:srgbClr val="FF0000"/>
                </a:solidFill>
                <a:latin typeface="Times New Roman" panose="02020603050405020304" pitchFamily="18" charset="0"/>
                <a:cs typeface="Times New Roman" panose="02020603050405020304" pitchFamily="18" charset="0"/>
              </a:rPr>
              <a:t>0.83</a:t>
            </a:r>
            <a:r>
              <a:rPr lang="zh-CN" altLang="en-US" sz="1000" dirty="0" smtClean="0">
                <a:solidFill>
                  <a:srgbClr val="FF0000"/>
                </a:solidFill>
                <a:latin typeface="Times New Roman" panose="02020603050405020304" pitchFamily="18" charset="0"/>
                <a:cs typeface="Times New Roman" panose="02020603050405020304" pitchFamily="18" charset="0"/>
              </a:rPr>
              <a:t>时</a:t>
            </a:r>
            <a:endParaRPr lang="en-US" altLang="zh-CN" sz="1000" dirty="0" smtClean="0">
              <a:solidFill>
                <a:srgbClr val="FF0000"/>
              </a:solidFill>
              <a:latin typeface="Times New Roman" panose="02020603050405020304" pitchFamily="18" charset="0"/>
              <a:cs typeface="Times New Roman" panose="02020603050405020304" pitchFamily="18" charset="0"/>
            </a:endParaRPr>
          </a:p>
          <a:p>
            <a:r>
              <a:rPr lang="zh-CN" altLang="en-US" sz="1000" dirty="0" smtClean="0">
                <a:solidFill>
                  <a:srgbClr val="FF0000"/>
                </a:solidFill>
                <a:latin typeface="Times New Roman" panose="02020603050405020304" pitchFamily="18" charset="0"/>
                <a:cs typeface="Times New Roman" panose="02020603050405020304" pitchFamily="18" charset="0"/>
              </a:rPr>
              <a:t>出现</a:t>
            </a:r>
            <a:r>
              <a:rPr lang="en-US" altLang="zh-CN" sz="1000" dirty="0" smtClean="0">
                <a:solidFill>
                  <a:srgbClr val="FF0000"/>
                </a:solidFill>
                <a:latin typeface="Times New Roman" panose="02020603050405020304" pitchFamily="18" charset="0"/>
                <a:cs typeface="Times New Roman" panose="02020603050405020304" pitchFamily="18" charset="0"/>
              </a:rPr>
              <a:t>5</a:t>
            </a:r>
            <a:r>
              <a:rPr lang="zh-CN" altLang="en-US" sz="1000" dirty="0" smtClean="0">
                <a:solidFill>
                  <a:srgbClr val="FF0000"/>
                </a:solidFill>
                <a:latin typeface="Times New Roman" panose="02020603050405020304" pitchFamily="18" charset="0"/>
                <a:cs typeface="Times New Roman" panose="02020603050405020304" pitchFamily="18" charset="0"/>
              </a:rPr>
              <a:t>个缺陷</a:t>
            </a:r>
            <a:endParaRPr lang="zh-CN" altLang="en-US" sz="1000" dirty="0">
              <a:solidFill>
                <a:srgbClr val="FF0000"/>
              </a:solidFill>
              <a:latin typeface="Times New Roman" panose="02020603050405020304" pitchFamily="18" charset="0"/>
              <a:cs typeface="Times New Roman" panose="02020603050405020304" pitchFamily="18" charset="0"/>
            </a:endParaRPr>
          </a:p>
        </p:txBody>
      </p:sp>
      <p:sp>
        <p:nvSpPr>
          <p:cNvPr id="28" name="灯片编号占位符 7"/>
          <p:cNvSpPr>
            <a:spLocks noGrp="1"/>
          </p:cNvSpPr>
          <p:nvPr>
            <p:ph type="sldNum" sz="quarter" idx="12"/>
          </p:nvPr>
        </p:nvSpPr>
        <p:spPr>
          <a:xfrm>
            <a:off x="7086600" y="6610120"/>
            <a:ext cx="2057400" cy="247880"/>
          </a:xfrm>
        </p:spPr>
        <p:txBody>
          <a:bodyPr/>
          <a:lstStyle/>
          <a:p>
            <a:r>
              <a:rPr lang="en-US" altLang="zh-HK" dirty="0" smtClean="0">
                <a:solidFill>
                  <a:prstClr val="black">
                    <a:tint val="75000"/>
                  </a:prstClr>
                </a:solidFill>
              </a:rPr>
              <a:t>6</a:t>
            </a:r>
            <a:endParaRPr lang="zh-HK" altLang="en-US" dirty="0">
              <a:solidFill>
                <a:prstClr val="black">
                  <a:tint val="75000"/>
                </a:prstClr>
              </a:solidFill>
            </a:endParaRPr>
          </a:p>
        </p:txBody>
      </p:sp>
    </p:spTree>
    <p:extLst>
      <p:ext uri="{BB962C8B-B14F-4D97-AF65-F5344CB8AC3E}">
        <p14:creationId xmlns:p14="http://schemas.microsoft.com/office/powerpoint/2010/main" val="315419299"/>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par>
                                <p:cTn id="8" presetID="22" presetClass="entr" presetSubtype="1" fill="hold" nodeType="withEffect">
                                  <p:stCondLst>
                                    <p:cond delay="0"/>
                                  </p:stCondLst>
                                  <p:childTnLst>
                                    <p:set>
                                      <p:cBhvr>
                                        <p:cTn id="9" dur="1" fill="hold">
                                          <p:stCondLst>
                                            <p:cond delay="0"/>
                                          </p:stCondLst>
                                        </p:cTn>
                                        <p:tgtEl>
                                          <p:spTgt spid="29">
                                            <p:txEl>
                                              <p:pRg st="0" end="0"/>
                                            </p:txEl>
                                          </p:spTgt>
                                        </p:tgtEl>
                                        <p:attrNameLst>
                                          <p:attrName>style.visibility</p:attrName>
                                        </p:attrNameLst>
                                      </p:cBhvr>
                                      <p:to>
                                        <p:strVal val="visible"/>
                                      </p:to>
                                    </p:set>
                                    <p:animEffect transition="in" filter="wipe(up)">
                                      <p:cBhvr>
                                        <p:cTn id="10" dur="500"/>
                                        <p:tgtEl>
                                          <p:spTgt spid="29">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up)">
                                      <p:cBhvr>
                                        <p:cTn id="15" dur="500"/>
                                        <p:tgtEl>
                                          <p:spTgt spid="6"/>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wipe(up)">
                                      <p:cBhvr>
                                        <p:cTn id="18" dur="500"/>
                                        <p:tgtEl>
                                          <p:spTgt spid="26"/>
                                        </p:tgtEl>
                                      </p:cBhvr>
                                    </p:animEffect>
                                  </p:childTnLst>
                                </p:cTn>
                              </p:par>
                              <p:par>
                                <p:cTn id="19" presetID="22" presetClass="entr" presetSubtype="1" fill="hold" nodeType="withEffect">
                                  <p:stCondLst>
                                    <p:cond delay="0"/>
                                  </p:stCondLst>
                                  <p:childTnLst>
                                    <p:set>
                                      <p:cBhvr>
                                        <p:cTn id="20" dur="1" fill="hold">
                                          <p:stCondLst>
                                            <p:cond delay="0"/>
                                          </p:stCondLst>
                                        </p:cTn>
                                        <p:tgtEl>
                                          <p:spTgt spid="29">
                                            <p:txEl>
                                              <p:pRg st="2" end="2"/>
                                            </p:txEl>
                                          </p:spTgt>
                                        </p:tgtEl>
                                        <p:attrNameLst>
                                          <p:attrName>style.visibility</p:attrName>
                                        </p:attrNameLst>
                                      </p:cBhvr>
                                      <p:to>
                                        <p:strVal val="visible"/>
                                      </p:to>
                                    </p:set>
                                    <p:animEffect transition="in" filter="wipe(up)">
                                      <p:cBhvr>
                                        <p:cTn id="21" dur="500"/>
                                        <p:tgtEl>
                                          <p:spTgt spid="29">
                                            <p:txEl>
                                              <p:pRg st="2" end="2"/>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ipe(up)">
                                      <p:cBhvr>
                                        <p:cTn id="26" dur="500"/>
                                        <p:tgtEl>
                                          <p:spTgt spid="5"/>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wipe(down)">
                                      <p:cBhvr>
                                        <p:cTn id="29" dur="500"/>
                                        <p:tgtEl>
                                          <p:spTgt spid="4"/>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nodeType="click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wipe(up)">
                                      <p:cBhvr>
                                        <p:cTn id="34" dur="500"/>
                                        <p:tgtEl>
                                          <p:spTgt spid="2"/>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wipe(up)">
                                      <p:cBhvr>
                                        <p:cTn id="37" dur="500"/>
                                        <p:tgtEl>
                                          <p:spTgt spid="3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wipe(up)">
                                      <p:cBhvr>
                                        <p:cTn id="42" dur="500"/>
                                        <p:tgtEl>
                                          <p:spTgt spid="25"/>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wipe(down)">
                                      <p:cBhvr>
                                        <p:cTn id="45" dur="500"/>
                                        <p:tgtEl>
                                          <p:spTgt spid="27"/>
                                        </p:tgtEl>
                                      </p:cBhvr>
                                    </p:animEffec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grpId="0" nodeType="clickEffect">
                                  <p:stCondLst>
                                    <p:cond delay="0"/>
                                  </p:stCondLst>
                                  <p:childTnLst>
                                    <p:set>
                                      <p:cBhvr>
                                        <p:cTn id="49"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2" grpId="0"/>
      <p:bldP spid="5" grpId="0" animBg="1"/>
      <p:bldP spid="25" grpId="0" animBg="1"/>
      <p:bldP spid="26" grpId="0"/>
      <p:bldP spid="4" grpId="0"/>
      <p:bldP spid="27"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 name="文本框 47"/>
          <p:cNvSpPr txBox="1"/>
          <p:nvPr/>
        </p:nvSpPr>
        <p:spPr>
          <a:xfrm>
            <a:off x="6762923"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论文总结</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49" name="矩形 48"/>
          <p:cNvSpPr/>
          <p:nvPr/>
        </p:nvSpPr>
        <p:spPr>
          <a:xfrm>
            <a:off x="0" y="-5822"/>
            <a:ext cx="9159240" cy="707886"/>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sz="2400">
              <a:solidFill>
                <a:schemeClr val="bg1"/>
              </a:solidFill>
              <a:latin typeface="微软雅黑" panose="020B0503020204020204" pitchFamily="34" charset="-122"/>
              <a:ea typeface="微软雅黑" panose="020B0503020204020204" pitchFamily="34" charset="-122"/>
            </a:endParaRPr>
          </a:p>
        </p:txBody>
      </p:sp>
      <p:sp>
        <p:nvSpPr>
          <p:cNvPr id="50" name="文本框 49"/>
          <p:cNvSpPr txBox="1"/>
          <p:nvPr/>
        </p:nvSpPr>
        <p:spPr>
          <a:xfrm>
            <a:off x="7071361" y="0"/>
            <a:ext cx="2072640" cy="707886"/>
          </a:xfrm>
          <a:prstGeom prst="rect">
            <a:avLst/>
          </a:prstGeom>
          <a:noFill/>
        </p:spPr>
        <p:txBody>
          <a:bodyPr wrap="square" rtlCol="0">
            <a:spAutoFit/>
          </a:bodyPr>
          <a:lstStyle/>
          <a:p>
            <a:r>
              <a:rPr lang="en-US" altLang="zh-HK" sz="4000" b="1" spc="300" dirty="0" smtClean="0">
                <a:solidFill>
                  <a:schemeClr val="bg1"/>
                </a:solidFill>
                <a:latin typeface="Bradley Hand ITC" panose="03070402050302030203" pitchFamily="66" charset="0"/>
                <a:ea typeface="微软雅黑" panose="020B0503020204020204" pitchFamily="34" charset="-122"/>
              </a:rPr>
              <a:t>Trustie</a:t>
            </a:r>
            <a:endParaRPr lang="zh-HK" altLang="en-US" sz="4000" b="1" spc="300" dirty="0">
              <a:solidFill>
                <a:schemeClr val="bg1"/>
              </a:solidFill>
              <a:latin typeface="Bradley Hand ITC" panose="03070402050302030203" pitchFamily="66" charset="0"/>
              <a:ea typeface="微软雅黑" panose="020B0503020204020204" pitchFamily="34" charset="-122"/>
            </a:endParaRPr>
          </a:p>
        </p:txBody>
      </p:sp>
      <p:sp>
        <p:nvSpPr>
          <p:cNvPr id="51" name="文本框 50"/>
          <p:cNvSpPr txBox="1"/>
          <p:nvPr/>
        </p:nvSpPr>
        <p:spPr>
          <a:xfrm>
            <a:off x="1776011" y="175617"/>
            <a:ext cx="1364394" cy="400110"/>
          </a:xfrm>
          <a:prstGeom prst="rect">
            <a:avLst/>
          </a:prstGeom>
          <a:noFill/>
          <a:ln>
            <a:noFill/>
          </a:ln>
        </p:spPr>
        <p:txBody>
          <a:bodyPr wrap="square" rtlCol="0">
            <a:spAutoFit/>
          </a:bodyPr>
          <a:lstStyle/>
          <a:p>
            <a:r>
              <a:rPr lang="zh-CN" altLang="en-US" sz="2000" spc="300" dirty="0" smtClean="0">
                <a:solidFill>
                  <a:schemeClr val="bg1"/>
                </a:solidFill>
                <a:latin typeface="微软雅黑" panose="020B0503020204020204" pitchFamily="34" charset="-122"/>
                <a:ea typeface="微软雅黑" panose="020B0503020204020204" pitchFamily="34" charset="-122"/>
              </a:rPr>
              <a:t>相关工作</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52" name="文本框 51"/>
          <p:cNvSpPr txBox="1"/>
          <p:nvPr/>
        </p:nvSpPr>
        <p:spPr>
          <a:xfrm>
            <a:off x="3588338" y="175617"/>
            <a:ext cx="1423025"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a:t>
            </a:r>
            <a:r>
              <a:rPr lang="zh-CN" altLang="en-US" sz="2000" spc="300" dirty="0" smtClean="0">
                <a:solidFill>
                  <a:schemeClr val="bg1"/>
                </a:solidFill>
                <a:latin typeface="微软雅黑" panose="020B0503020204020204" pitchFamily="34" charset="-122"/>
                <a:ea typeface="微软雅黑" panose="020B0503020204020204" pitchFamily="34" charset="-122"/>
              </a:rPr>
              <a:t>内容</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53" name="文本框 52"/>
          <p:cNvSpPr txBox="1"/>
          <p:nvPr/>
        </p:nvSpPr>
        <p:spPr>
          <a:xfrm>
            <a:off x="5360450" y="175617"/>
            <a:ext cx="1444344"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研究计划</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54" name="燕尾形 53"/>
          <p:cNvSpPr/>
          <p:nvPr/>
        </p:nvSpPr>
        <p:spPr>
          <a:xfrm>
            <a:off x="513648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55" name="燕尾形 54"/>
          <p:cNvSpPr/>
          <p:nvPr/>
        </p:nvSpPr>
        <p:spPr>
          <a:xfrm>
            <a:off x="336437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56" name="燕尾形 55"/>
          <p:cNvSpPr/>
          <p:nvPr/>
        </p:nvSpPr>
        <p:spPr>
          <a:xfrm>
            <a:off x="1552043" y="302394"/>
            <a:ext cx="98851" cy="14655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57" name="文本框 56"/>
          <p:cNvSpPr txBox="1"/>
          <p:nvPr/>
        </p:nvSpPr>
        <p:spPr>
          <a:xfrm>
            <a:off x="56536" y="175617"/>
            <a:ext cx="1370391" cy="400110"/>
          </a:xfrm>
          <a:prstGeom prst="rect">
            <a:avLst/>
          </a:prstGeom>
          <a:solidFill>
            <a:schemeClr val="bg1"/>
          </a:solidFill>
        </p:spPr>
        <p:txBody>
          <a:bodyPr wrap="square" rtlCol="0">
            <a:spAutoFit/>
          </a:bodyPr>
          <a:lstStyle/>
          <a:p>
            <a:r>
              <a:rPr lang="zh-CN" altLang="en-US" sz="2000" spc="300" dirty="0" smtClean="0">
                <a:solidFill>
                  <a:srgbClr val="0070C0"/>
                </a:solidFill>
                <a:latin typeface="微软雅黑" panose="020B0503020204020204" pitchFamily="34" charset="-122"/>
                <a:ea typeface="微软雅黑" panose="020B0503020204020204" pitchFamily="34" charset="-122"/>
              </a:rPr>
              <a:t>研究背景</a:t>
            </a:r>
            <a:endParaRPr lang="zh-HK" altLang="en-US" sz="2000" spc="300" dirty="0">
              <a:solidFill>
                <a:srgbClr val="0070C0"/>
              </a:solidFill>
              <a:latin typeface="微软雅黑" panose="020B0503020204020204" pitchFamily="34" charset="-122"/>
              <a:ea typeface="微软雅黑" panose="020B0503020204020204" pitchFamily="34" charset="-122"/>
            </a:endParaRPr>
          </a:p>
        </p:txBody>
      </p:sp>
      <p:grpSp>
        <p:nvGrpSpPr>
          <p:cNvPr id="59" name="组合 58"/>
          <p:cNvGrpSpPr/>
          <p:nvPr/>
        </p:nvGrpSpPr>
        <p:grpSpPr>
          <a:xfrm>
            <a:off x="-2910" y="890698"/>
            <a:ext cx="6986409" cy="430879"/>
            <a:chOff x="484627" y="933159"/>
            <a:chExt cx="6986409" cy="430879"/>
          </a:xfrm>
        </p:grpSpPr>
        <p:sp>
          <p:nvSpPr>
            <p:cNvPr id="58" name="矩形 57"/>
            <p:cNvSpPr/>
            <p:nvPr/>
          </p:nvSpPr>
          <p:spPr>
            <a:xfrm>
              <a:off x="484627" y="933159"/>
              <a:ext cx="6986409" cy="430879"/>
            </a:xfrm>
            <a:prstGeom prst="rect">
              <a:avLst/>
            </a:prstGeom>
          </p:spPr>
          <p:txBody>
            <a:bodyPr wrap="square" lIns="91431" tIns="45716" rIns="91431" bIns="45716">
              <a:spAutoFit/>
            </a:bodyPr>
            <a:lstStyle/>
            <a:p>
              <a:r>
                <a:rPr lang="zh-CN" altLang="en-US" sz="2200" b="1" dirty="0" smtClean="0">
                  <a:solidFill>
                    <a:schemeClr val="tx1">
                      <a:lumMod val="65000"/>
                      <a:lumOff val="35000"/>
                    </a:schemeClr>
                  </a:solidFill>
                  <a:latin typeface="微软雅黑" pitchFamily="34" charset="-122"/>
                  <a:ea typeface="微软雅黑" pitchFamily="34" charset="-122"/>
                </a:rPr>
                <a:t>研究目标</a:t>
              </a:r>
              <a:endParaRPr lang="en-US" altLang="zh-CN" sz="2200" b="1" dirty="0">
                <a:solidFill>
                  <a:schemeClr val="tx1">
                    <a:lumMod val="65000"/>
                    <a:lumOff val="35000"/>
                  </a:schemeClr>
                </a:solidFill>
                <a:latin typeface="微软雅黑" pitchFamily="34" charset="-122"/>
                <a:ea typeface="微软雅黑" pitchFamily="34" charset="-122"/>
              </a:endParaRPr>
            </a:p>
          </p:txBody>
        </p:sp>
        <p:cxnSp>
          <p:nvCxnSpPr>
            <p:cNvPr id="11" name="直接连接符 10"/>
            <p:cNvCxnSpPr/>
            <p:nvPr/>
          </p:nvCxnSpPr>
          <p:spPr>
            <a:xfrm>
              <a:off x="499867" y="1009359"/>
              <a:ext cx="0" cy="297125"/>
            </a:xfrm>
            <a:prstGeom prst="line">
              <a:avLst/>
            </a:prstGeom>
            <a:ln w="28575">
              <a:solidFill>
                <a:srgbClr val="E74E3E"/>
              </a:solidFill>
            </a:ln>
          </p:spPr>
          <p:style>
            <a:lnRef idx="1">
              <a:schemeClr val="accent1"/>
            </a:lnRef>
            <a:fillRef idx="0">
              <a:schemeClr val="accent1"/>
            </a:fillRef>
            <a:effectRef idx="0">
              <a:schemeClr val="accent1"/>
            </a:effectRef>
            <a:fontRef idx="minor">
              <a:schemeClr val="tx1"/>
            </a:fontRef>
          </p:style>
        </p:cxnSp>
      </p:grpSp>
      <p:sp>
        <p:nvSpPr>
          <p:cNvPr id="26" name="矩形 25"/>
          <p:cNvSpPr/>
          <p:nvPr/>
        </p:nvSpPr>
        <p:spPr>
          <a:xfrm>
            <a:off x="-2910" y="1636575"/>
            <a:ext cx="9144000" cy="954107"/>
          </a:xfrm>
          <a:prstGeom prst="rect">
            <a:avLst/>
          </a:prstGeom>
        </p:spPr>
        <p:txBody>
          <a:bodyPr wrap="square">
            <a:spAutoFit/>
          </a:bodyPr>
          <a:lstStyle/>
          <a:p>
            <a:pPr lvl="0" algn="ctr"/>
            <a:r>
              <a:rPr lang="zh-CN" altLang="en-US" sz="2800" dirty="0" smtClean="0">
                <a:latin typeface="微软雅黑" panose="020B0503020204020204" pitchFamily="34" charset="-122"/>
                <a:ea typeface="微软雅黑" panose="020B0503020204020204" pitchFamily="34" charset="-122"/>
              </a:rPr>
              <a:t>如何从代码审阅的角度切入</a:t>
            </a:r>
            <a:endParaRPr lang="en-US" altLang="zh-CN" sz="2800" dirty="0" smtClean="0">
              <a:latin typeface="微软雅黑" panose="020B0503020204020204" pitchFamily="34" charset="-122"/>
              <a:ea typeface="微软雅黑" panose="020B0503020204020204" pitchFamily="34" charset="-122"/>
            </a:endParaRPr>
          </a:p>
          <a:p>
            <a:pPr lvl="0" algn="ctr"/>
            <a:r>
              <a:rPr lang="zh-CN" altLang="en-US" sz="2800" dirty="0">
                <a:latin typeface="微软雅黑" panose="020B0503020204020204" pitchFamily="34" charset="-122"/>
                <a:ea typeface="微软雅黑" panose="020B0503020204020204" pitchFamily="34" charset="-122"/>
              </a:rPr>
              <a:t>利用</a:t>
            </a:r>
            <a:r>
              <a:rPr lang="zh-CN" altLang="en-US" sz="2800" dirty="0" smtClean="0">
                <a:latin typeface="微软雅黑" panose="020B0503020204020204" pitchFamily="34" charset="-122"/>
                <a:ea typeface="微软雅黑" panose="020B0503020204020204" pitchFamily="34" charset="-122"/>
              </a:rPr>
              <a:t>“代码 </a:t>
            </a:r>
            <a:r>
              <a:rPr lang="en-US" altLang="zh-CN" sz="2800" dirty="0" smtClean="0">
                <a:latin typeface="微软雅黑" panose="020B0503020204020204" pitchFamily="34" charset="-122"/>
                <a:ea typeface="微软雅黑" panose="020B0503020204020204" pitchFamily="34" charset="-122"/>
              </a:rPr>
              <a:t>– </a:t>
            </a:r>
            <a:r>
              <a:rPr lang="zh-CN" altLang="en-US" sz="2800" dirty="0">
                <a:latin typeface="微软雅黑" panose="020B0503020204020204" pitchFamily="34" charset="-122"/>
                <a:ea typeface="微软雅黑" panose="020B0503020204020204" pitchFamily="34" charset="-122"/>
              </a:rPr>
              <a:t>审阅</a:t>
            </a:r>
            <a:r>
              <a:rPr lang="zh-CN" altLang="en-US" sz="2800" dirty="0" smtClean="0">
                <a:latin typeface="微软雅黑" panose="020B0503020204020204" pitchFamily="34" charset="-122"/>
                <a:ea typeface="微软雅黑" panose="020B0503020204020204" pitchFamily="34" charset="-122"/>
              </a:rPr>
              <a:t>”的对应关系</a:t>
            </a:r>
            <a:endParaRPr lang="zh-HK" altLang="zh-HK" sz="2800" dirty="0">
              <a:latin typeface="微软雅黑" panose="020B0503020204020204" pitchFamily="34" charset="-122"/>
              <a:ea typeface="微软雅黑" panose="020B0503020204020204" pitchFamily="34" charset="-122"/>
            </a:endParaRPr>
          </a:p>
        </p:txBody>
      </p:sp>
      <p:sp>
        <p:nvSpPr>
          <p:cNvPr id="27" name="矩形 26"/>
          <p:cNvSpPr/>
          <p:nvPr/>
        </p:nvSpPr>
        <p:spPr>
          <a:xfrm>
            <a:off x="12330" y="3506291"/>
            <a:ext cx="9146910" cy="523220"/>
          </a:xfrm>
          <a:prstGeom prst="rect">
            <a:avLst/>
          </a:prstGeom>
        </p:spPr>
        <p:txBody>
          <a:bodyPr wrap="square">
            <a:spAutoFit/>
          </a:bodyPr>
          <a:lstStyle/>
          <a:p>
            <a:pPr algn="ctr"/>
            <a:r>
              <a:rPr lang="zh-CN" altLang="en-US" sz="2800" dirty="0" smtClean="0">
                <a:latin typeface="微软雅黑" panose="020B0503020204020204" pitchFamily="34" charset="-122"/>
                <a:ea typeface="微软雅黑" panose="020B0503020204020204" pitchFamily="34" charset="-122"/>
              </a:rPr>
              <a:t>持续性地评估及优化大众贡献质量</a:t>
            </a:r>
            <a:endParaRPr lang="zh-HK" altLang="zh-HK" sz="2800" dirty="0">
              <a:latin typeface="微软雅黑" panose="020B0503020204020204" pitchFamily="34" charset="-122"/>
              <a:ea typeface="微软雅黑" panose="020B0503020204020204" pitchFamily="34" charset="-122"/>
            </a:endParaRPr>
          </a:p>
        </p:txBody>
      </p:sp>
      <p:sp>
        <p:nvSpPr>
          <p:cNvPr id="4" name="虚尾箭头 3"/>
          <p:cNvSpPr/>
          <p:nvPr/>
        </p:nvSpPr>
        <p:spPr>
          <a:xfrm rot="5400000">
            <a:off x="4114156" y="2858736"/>
            <a:ext cx="401864" cy="273839"/>
          </a:xfrm>
          <a:prstGeom prst="stripedRightArrow">
            <a:avLst/>
          </a:prstGeom>
          <a:solidFill>
            <a:srgbClr val="E74E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灯片编号占位符 5"/>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pPr/>
              <a:t>8</a:t>
            </a:fld>
            <a:endParaRPr lang="zh-HK" altLang="en-US">
              <a:solidFill>
                <a:prstClr val="black">
                  <a:tint val="75000"/>
                </a:prstClr>
              </a:solidFill>
            </a:endParaRPr>
          </a:p>
        </p:txBody>
      </p:sp>
      <p:sp>
        <p:nvSpPr>
          <p:cNvPr id="20" name="矩形 19"/>
          <p:cNvSpPr/>
          <p:nvPr/>
        </p:nvSpPr>
        <p:spPr>
          <a:xfrm>
            <a:off x="0" y="5060636"/>
            <a:ext cx="9146910" cy="954107"/>
          </a:xfrm>
          <a:prstGeom prst="rect">
            <a:avLst/>
          </a:prstGeom>
        </p:spPr>
        <p:txBody>
          <a:bodyPr wrap="square">
            <a:spAutoFit/>
          </a:bodyPr>
          <a:lstStyle/>
          <a:p>
            <a:pPr algn="ctr"/>
            <a:r>
              <a:rPr lang="zh-CN" altLang="en-US" sz="2800" dirty="0" smtClean="0">
                <a:latin typeface="微软雅黑" panose="020B0503020204020204" pitchFamily="34" charset="-122"/>
                <a:ea typeface="微软雅黑" panose="020B0503020204020204" pitchFamily="34" charset="-122"/>
              </a:rPr>
              <a:t>提高大众贡献的汇聚效率和质量</a:t>
            </a:r>
            <a:endParaRPr lang="en-US" altLang="zh-CN" sz="2800" dirty="0" smtClean="0">
              <a:latin typeface="微软雅黑" panose="020B0503020204020204" pitchFamily="34" charset="-122"/>
              <a:ea typeface="微软雅黑" panose="020B0503020204020204" pitchFamily="34" charset="-122"/>
            </a:endParaRPr>
          </a:p>
          <a:p>
            <a:pPr algn="ctr"/>
            <a:r>
              <a:rPr lang="zh-CN" altLang="en-US" sz="2800" dirty="0">
                <a:latin typeface="微软雅黑" panose="020B0503020204020204" pitchFamily="34" charset="-122"/>
                <a:ea typeface="微软雅黑" panose="020B0503020204020204" pitchFamily="34" charset="-122"/>
              </a:rPr>
              <a:t>减轻核心开发者的</a:t>
            </a:r>
            <a:r>
              <a:rPr lang="zh-CN" altLang="en-US" sz="2800" dirty="0" smtClean="0">
                <a:latin typeface="微软雅黑" panose="020B0503020204020204" pitchFamily="34" charset="-122"/>
                <a:ea typeface="微软雅黑" panose="020B0503020204020204" pitchFamily="34" charset="-122"/>
              </a:rPr>
              <a:t>审阅负担</a:t>
            </a:r>
          </a:p>
        </p:txBody>
      </p:sp>
      <p:sp>
        <p:nvSpPr>
          <p:cNvPr id="21" name="虚尾箭头 20"/>
          <p:cNvSpPr/>
          <p:nvPr/>
        </p:nvSpPr>
        <p:spPr>
          <a:xfrm rot="5400000">
            <a:off x="4118053" y="4450447"/>
            <a:ext cx="394071" cy="273839"/>
          </a:xfrm>
          <a:prstGeom prst="stripedRightArrow">
            <a:avLst/>
          </a:prstGeom>
          <a:solidFill>
            <a:srgbClr val="E74E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74477437"/>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ipe(up)">
                                      <p:cBhvr>
                                        <p:cTn id="11" dur="500"/>
                                        <p:tgtEl>
                                          <p:spTgt spid="27"/>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grpId="0" nodeType="click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wipe(up)">
                                      <p:cBhvr>
                                        <p:cTn id="16" dur="500"/>
                                        <p:tgtEl>
                                          <p:spTgt spid="21"/>
                                        </p:tgtEl>
                                      </p:cBhvr>
                                    </p:animEffect>
                                  </p:childTnLst>
                                </p:cTn>
                              </p:par>
                            </p:childTnLst>
                          </p:cTn>
                        </p:par>
                        <p:par>
                          <p:cTn id="17" fill="hold">
                            <p:stCondLst>
                              <p:cond delay="500"/>
                            </p:stCondLst>
                            <p:childTnLst>
                              <p:par>
                                <p:cTn id="18" presetID="22" presetClass="entr" presetSubtype="1"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wipe(up)">
                                      <p:cBhvr>
                                        <p:cTn id="2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 grpId="0" animBg="1"/>
      <p:bldP spid="20" grpId="0"/>
      <p:bldP spid="2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 name="文本框 47"/>
          <p:cNvSpPr txBox="1"/>
          <p:nvPr/>
        </p:nvSpPr>
        <p:spPr>
          <a:xfrm>
            <a:off x="6762923"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论文总结</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49" name="矩形 48"/>
          <p:cNvSpPr/>
          <p:nvPr/>
        </p:nvSpPr>
        <p:spPr>
          <a:xfrm>
            <a:off x="0" y="-5822"/>
            <a:ext cx="9159240" cy="707886"/>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sz="2400">
              <a:solidFill>
                <a:schemeClr val="bg1"/>
              </a:solidFill>
              <a:latin typeface="微软雅黑" panose="020B0503020204020204" pitchFamily="34" charset="-122"/>
              <a:ea typeface="微软雅黑" panose="020B0503020204020204" pitchFamily="34" charset="-122"/>
            </a:endParaRPr>
          </a:p>
        </p:txBody>
      </p:sp>
      <p:sp>
        <p:nvSpPr>
          <p:cNvPr id="50" name="文本框 49"/>
          <p:cNvSpPr txBox="1"/>
          <p:nvPr/>
        </p:nvSpPr>
        <p:spPr>
          <a:xfrm>
            <a:off x="7071361" y="0"/>
            <a:ext cx="2072640" cy="707886"/>
          </a:xfrm>
          <a:prstGeom prst="rect">
            <a:avLst/>
          </a:prstGeom>
          <a:noFill/>
        </p:spPr>
        <p:txBody>
          <a:bodyPr wrap="square" rtlCol="0">
            <a:spAutoFit/>
          </a:bodyPr>
          <a:lstStyle/>
          <a:p>
            <a:r>
              <a:rPr lang="en-US" altLang="zh-HK" sz="4000" b="1" spc="300" dirty="0" smtClean="0">
                <a:solidFill>
                  <a:schemeClr val="bg1"/>
                </a:solidFill>
                <a:latin typeface="Bradley Hand ITC" panose="03070402050302030203" pitchFamily="66" charset="0"/>
                <a:ea typeface="微软雅黑" panose="020B0503020204020204" pitchFamily="34" charset="-122"/>
              </a:rPr>
              <a:t>Trustie</a:t>
            </a:r>
            <a:endParaRPr lang="zh-HK" altLang="en-US" sz="4000" b="1" spc="300" dirty="0">
              <a:solidFill>
                <a:schemeClr val="bg1"/>
              </a:solidFill>
              <a:latin typeface="Bradley Hand ITC" panose="03070402050302030203" pitchFamily="66" charset="0"/>
              <a:ea typeface="微软雅黑" panose="020B0503020204020204" pitchFamily="34" charset="-122"/>
            </a:endParaRPr>
          </a:p>
        </p:txBody>
      </p:sp>
      <p:sp>
        <p:nvSpPr>
          <p:cNvPr id="51" name="文本框 50"/>
          <p:cNvSpPr txBox="1"/>
          <p:nvPr/>
        </p:nvSpPr>
        <p:spPr>
          <a:xfrm>
            <a:off x="1776011" y="175617"/>
            <a:ext cx="1364394" cy="400110"/>
          </a:xfrm>
          <a:prstGeom prst="rect">
            <a:avLst/>
          </a:prstGeom>
          <a:noFill/>
          <a:ln>
            <a:noFill/>
          </a:ln>
        </p:spPr>
        <p:txBody>
          <a:bodyPr wrap="square" rtlCol="0">
            <a:spAutoFit/>
          </a:bodyPr>
          <a:lstStyle/>
          <a:p>
            <a:r>
              <a:rPr lang="zh-CN" altLang="en-US" sz="2000" spc="300" dirty="0" smtClean="0">
                <a:solidFill>
                  <a:schemeClr val="bg1"/>
                </a:solidFill>
                <a:latin typeface="微软雅黑" panose="020B0503020204020204" pitchFamily="34" charset="-122"/>
                <a:ea typeface="微软雅黑" panose="020B0503020204020204" pitchFamily="34" charset="-122"/>
              </a:rPr>
              <a:t>相关工作</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52" name="文本框 51"/>
          <p:cNvSpPr txBox="1"/>
          <p:nvPr/>
        </p:nvSpPr>
        <p:spPr>
          <a:xfrm>
            <a:off x="3588338" y="175617"/>
            <a:ext cx="1423025"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a:t>
            </a:r>
            <a:r>
              <a:rPr lang="zh-CN" altLang="en-US" sz="2000" spc="300" dirty="0" smtClean="0">
                <a:solidFill>
                  <a:schemeClr val="bg1"/>
                </a:solidFill>
                <a:latin typeface="微软雅黑" panose="020B0503020204020204" pitchFamily="34" charset="-122"/>
                <a:ea typeface="微软雅黑" panose="020B0503020204020204" pitchFamily="34" charset="-122"/>
              </a:rPr>
              <a:t>内容</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53" name="文本框 52"/>
          <p:cNvSpPr txBox="1"/>
          <p:nvPr/>
        </p:nvSpPr>
        <p:spPr>
          <a:xfrm>
            <a:off x="5360450" y="175617"/>
            <a:ext cx="1444344"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研究计划</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54" name="燕尾形 53"/>
          <p:cNvSpPr/>
          <p:nvPr/>
        </p:nvSpPr>
        <p:spPr>
          <a:xfrm>
            <a:off x="513648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55" name="燕尾形 54"/>
          <p:cNvSpPr/>
          <p:nvPr/>
        </p:nvSpPr>
        <p:spPr>
          <a:xfrm>
            <a:off x="336437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56" name="燕尾形 55"/>
          <p:cNvSpPr/>
          <p:nvPr/>
        </p:nvSpPr>
        <p:spPr>
          <a:xfrm>
            <a:off x="1552043" y="302394"/>
            <a:ext cx="98851" cy="14655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57" name="文本框 56"/>
          <p:cNvSpPr txBox="1"/>
          <p:nvPr/>
        </p:nvSpPr>
        <p:spPr>
          <a:xfrm>
            <a:off x="56536" y="175617"/>
            <a:ext cx="1370391" cy="400110"/>
          </a:xfrm>
          <a:prstGeom prst="rect">
            <a:avLst/>
          </a:prstGeom>
          <a:solidFill>
            <a:schemeClr val="bg1"/>
          </a:solidFill>
        </p:spPr>
        <p:txBody>
          <a:bodyPr wrap="square" rtlCol="0">
            <a:spAutoFit/>
          </a:bodyPr>
          <a:lstStyle/>
          <a:p>
            <a:r>
              <a:rPr lang="zh-CN" altLang="en-US" sz="2000" spc="300" dirty="0" smtClean="0">
                <a:solidFill>
                  <a:srgbClr val="0070C0"/>
                </a:solidFill>
                <a:latin typeface="微软雅黑" panose="020B0503020204020204" pitchFamily="34" charset="-122"/>
                <a:ea typeface="微软雅黑" panose="020B0503020204020204" pitchFamily="34" charset="-122"/>
              </a:rPr>
              <a:t>研究背景</a:t>
            </a:r>
            <a:endParaRPr lang="zh-HK" altLang="en-US" sz="2000" spc="300" dirty="0">
              <a:solidFill>
                <a:srgbClr val="0070C0"/>
              </a:solidFill>
              <a:latin typeface="微软雅黑" panose="020B0503020204020204" pitchFamily="34" charset="-122"/>
              <a:ea typeface="微软雅黑" panose="020B0503020204020204" pitchFamily="34" charset="-122"/>
            </a:endParaRPr>
          </a:p>
        </p:txBody>
      </p:sp>
      <p:grpSp>
        <p:nvGrpSpPr>
          <p:cNvPr id="59" name="组合 58"/>
          <p:cNvGrpSpPr/>
          <p:nvPr/>
        </p:nvGrpSpPr>
        <p:grpSpPr>
          <a:xfrm>
            <a:off x="-2909" y="890698"/>
            <a:ext cx="2347964" cy="430879"/>
            <a:chOff x="484628" y="933159"/>
            <a:chExt cx="2347964" cy="430879"/>
          </a:xfrm>
        </p:grpSpPr>
        <p:sp>
          <p:nvSpPr>
            <p:cNvPr id="58" name="矩形 57"/>
            <p:cNvSpPr/>
            <p:nvPr/>
          </p:nvSpPr>
          <p:spPr>
            <a:xfrm>
              <a:off x="484628" y="933159"/>
              <a:ext cx="2347964" cy="430879"/>
            </a:xfrm>
            <a:prstGeom prst="rect">
              <a:avLst/>
            </a:prstGeom>
          </p:spPr>
          <p:txBody>
            <a:bodyPr wrap="square" lIns="91431" tIns="45716" rIns="91431" bIns="45716">
              <a:spAutoFit/>
            </a:bodyPr>
            <a:lstStyle/>
            <a:p>
              <a:r>
                <a:rPr lang="zh-CN" altLang="en-US" sz="2200" b="1" dirty="0" smtClean="0">
                  <a:solidFill>
                    <a:schemeClr val="tx1">
                      <a:lumMod val="65000"/>
                      <a:lumOff val="35000"/>
                    </a:schemeClr>
                  </a:solidFill>
                  <a:latin typeface="微软雅黑" pitchFamily="34" charset="-122"/>
                  <a:ea typeface="微软雅黑" pitchFamily="34" charset="-122"/>
                </a:rPr>
                <a:t>面临的挑战一</a:t>
              </a:r>
              <a:endParaRPr lang="en-US" altLang="zh-CN" sz="2200" b="1" dirty="0">
                <a:solidFill>
                  <a:schemeClr val="tx1">
                    <a:lumMod val="65000"/>
                    <a:lumOff val="35000"/>
                  </a:schemeClr>
                </a:solidFill>
                <a:latin typeface="微软雅黑" pitchFamily="34" charset="-122"/>
                <a:ea typeface="微软雅黑" pitchFamily="34" charset="-122"/>
              </a:endParaRPr>
            </a:p>
          </p:txBody>
        </p:sp>
        <p:cxnSp>
          <p:nvCxnSpPr>
            <p:cNvPr id="11" name="直接连接符 10"/>
            <p:cNvCxnSpPr/>
            <p:nvPr/>
          </p:nvCxnSpPr>
          <p:spPr>
            <a:xfrm>
              <a:off x="499867" y="1009359"/>
              <a:ext cx="0" cy="297125"/>
            </a:xfrm>
            <a:prstGeom prst="line">
              <a:avLst/>
            </a:prstGeom>
            <a:ln w="28575">
              <a:solidFill>
                <a:srgbClr val="E74E3E"/>
              </a:solidFill>
            </a:ln>
          </p:spPr>
          <p:style>
            <a:lnRef idx="1">
              <a:schemeClr val="accent1"/>
            </a:lnRef>
            <a:fillRef idx="0">
              <a:schemeClr val="accent1"/>
            </a:fillRef>
            <a:effectRef idx="0">
              <a:schemeClr val="accent1"/>
            </a:effectRef>
            <a:fontRef idx="minor">
              <a:schemeClr val="tx1"/>
            </a:fontRef>
          </p:style>
        </p:cxnSp>
      </p:grpSp>
      <p:sp>
        <p:nvSpPr>
          <p:cNvPr id="31" name="矩形 30"/>
          <p:cNvSpPr/>
          <p:nvPr/>
        </p:nvSpPr>
        <p:spPr>
          <a:xfrm>
            <a:off x="424996" y="2008240"/>
            <a:ext cx="8010568" cy="923330"/>
          </a:xfrm>
          <a:prstGeom prst="rect">
            <a:avLst/>
          </a:prstGeom>
        </p:spPr>
        <p:txBody>
          <a:bodyPr wrap="square">
            <a:spAutoFit/>
          </a:bodyPr>
          <a:lstStyle/>
          <a:p>
            <a:pPr marL="285750" lvl="0" indent="-285750" algn="just">
              <a:lnSpc>
                <a:spcPct val="150000"/>
              </a:lnSpc>
              <a:buFont typeface="Wingdings" panose="05000000000000000000" pitchFamily="2" charset="2"/>
              <a:buChar char="n"/>
            </a:pPr>
            <a:r>
              <a:rPr lang="zh-CN" altLang="en-US" dirty="0" smtClean="0">
                <a:latin typeface="微软雅黑" panose="020B0503020204020204" pitchFamily="34" charset="-122"/>
                <a:ea typeface="微软雅黑" panose="020B0503020204020204" pitchFamily="34" charset="-122"/>
              </a:rPr>
              <a:t>非结构化的文本评论</a:t>
            </a:r>
            <a:endParaRPr lang="en-US" altLang="zh-CN" dirty="0" smtClean="0">
              <a:latin typeface="微软雅黑" panose="020B0503020204020204" pitchFamily="34" charset="-122"/>
              <a:ea typeface="微软雅黑" panose="020B0503020204020204" pitchFamily="34" charset="-122"/>
            </a:endParaRPr>
          </a:p>
          <a:p>
            <a:pPr marL="285750" lvl="0" indent="-285750" algn="just">
              <a:lnSpc>
                <a:spcPct val="150000"/>
              </a:lnSpc>
              <a:buFont typeface="Wingdings" panose="05000000000000000000" pitchFamily="2" charset="2"/>
              <a:buChar char="n"/>
            </a:pPr>
            <a:r>
              <a:rPr lang="zh-CN" altLang="en-US" dirty="0" smtClean="0">
                <a:latin typeface="微软雅黑" panose="020B0503020204020204" pitchFamily="34" charset="-122"/>
                <a:ea typeface="微软雅黑" panose="020B0503020204020204" pitchFamily="34" charset="-122"/>
              </a:rPr>
              <a:t>类型多：代码质量、项目管理以及社交互动等</a:t>
            </a:r>
            <a:endParaRPr lang="en-US" altLang="zh-CN" dirty="0" smtClean="0">
              <a:latin typeface="微软雅黑" panose="020B0503020204020204" pitchFamily="34" charset="-122"/>
              <a:ea typeface="微软雅黑" panose="020B0503020204020204" pitchFamily="34" charset="-122"/>
            </a:endParaRPr>
          </a:p>
        </p:txBody>
      </p:sp>
      <p:sp>
        <p:nvSpPr>
          <p:cNvPr id="32" name="文本框 31"/>
          <p:cNvSpPr txBox="1"/>
          <p:nvPr/>
        </p:nvSpPr>
        <p:spPr>
          <a:xfrm>
            <a:off x="539978" y="1657275"/>
            <a:ext cx="3178581" cy="400110"/>
          </a:xfrm>
          <a:prstGeom prst="rect">
            <a:avLst/>
          </a:prstGeom>
          <a:solidFill>
            <a:srgbClr val="E74E3E"/>
          </a:solidFill>
        </p:spPr>
        <p:txBody>
          <a:bodyPr wrap="square" rtlCol="0" anchor="ctr">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审阅</a:t>
            </a:r>
            <a:r>
              <a:rPr lang="zh-CN" altLang="en-US" sz="2000" dirty="0" smtClean="0">
                <a:solidFill>
                  <a:schemeClr val="bg1"/>
                </a:solidFill>
                <a:latin typeface="微软雅黑" panose="020B0503020204020204" pitchFamily="34" charset="-122"/>
                <a:ea typeface="微软雅黑" panose="020B0503020204020204" pitchFamily="34" charset="-122"/>
              </a:rPr>
              <a:t>形式自由、类型繁杂</a:t>
            </a:r>
            <a:endParaRPr lang="zh-HK" altLang="en-US" sz="2000" dirty="0">
              <a:solidFill>
                <a:schemeClr val="bg1"/>
              </a:solidFill>
              <a:latin typeface="微软雅黑" panose="020B0503020204020204" pitchFamily="34" charset="-122"/>
              <a:ea typeface="微软雅黑" panose="020B0503020204020204" pitchFamily="34" charset="-122"/>
            </a:endParaRPr>
          </a:p>
        </p:txBody>
      </p:sp>
      <p:pic>
        <p:nvPicPr>
          <p:cNvPr id="1025" name="Picture 1" descr="E:\笔记\有道云笔记\starleelzx@163.com\7763afdc7e284bd4ba682383440c3f28\clipboard.png"/>
          <p:cNvPicPr>
            <a:picLocks noChangeAspect="1" noChangeArrowheads="1"/>
          </p:cNvPicPr>
          <p:nvPr/>
        </p:nvPicPr>
        <p:blipFill rotWithShape="1">
          <a:blip r:embed="rId3">
            <a:extLst>
              <a:ext uri="{28A0092B-C50C-407E-A947-70E740481C1C}">
                <a14:useLocalDpi xmlns:a14="http://schemas.microsoft.com/office/drawing/2010/main" val="0"/>
              </a:ext>
            </a:extLst>
          </a:blip>
          <a:srcRect r="25736"/>
          <a:stretch/>
        </p:blipFill>
        <p:spPr bwMode="auto">
          <a:xfrm>
            <a:off x="1426927" y="3119215"/>
            <a:ext cx="3808406" cy="712192"/>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26" name="Picture 2" descr="E:\笔记\有道云笔记\starleelzx@163.com\88108f7db7be4a18a04b66c07cc13170\clipboard.png"/>
          <p:cNvPicPr>
            <a:picLocks noChangeAspect="1" noChangeArrowheads="1"/>
          </p:cNvPicPr>
          <p:nvPr/>
        </p:nvPicPr>
        <p:blipFill rotWithShape="1">
          <a:blip r:embed="rId4">
            <a:extLst>
              <a:ext uri="{28A0092B-C50C-407E-A947-70E740481C1C}">
                <a14:useLocalDpi xmlns:a14="http://schemas.microsoft.com/office/drawing/2010/main" val="0"/>
              </a:ext>
            </a:extLst>
          </a:blip>
          <a:srcRect r="26534"/>
          <a:stretch/>
        </p:blipFill>
        <p:spPr bwMode="auto">
          <a:xfrm>
            <a:off x="1432740" y="4015188"/>
            <a:ext cx="3802593" cy="730037"/>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2" name="图片 21"/>
          <p:cNvPicPr/>
          <p:nvPr/>
        </p:nvPicPr>
        <p:blipFill rotWithShape="1">
          <a:blip r:embed="rId5"/>
          <a:srcRect r="26203"/>
          <a:stretch/>
        </p:blipFill>
        <p:spPr>
          <a:xfrm>
            <a:off x="5526336" y="4015188"/>
            <a:ext cx="3427163" cy="728194"/>
          </a:xfrm>
          <a:prstGeom prst="rect">
            <a:avLst/>
          </a:prstGeom>
          <a:ln>
            <a:noFill/>
          </a:ln>
          <a:effectLst>
            <a:outerShdw blurRad="63500" sx="102000" sy="102000" algn="ctr" rotWithShape="0">
              <a:prstClr val="black">
                <a:alpha val="40000"/>
              </a:prstClr>
            </a:outerShdw>
          </a:effectLst>
        </p:spPr>
      </p:pic>
      <p:pic>
        <p:nvPicPr>
          <p:cNvPr id="23" name="图片 22"/>
          <p:cNvPicPr/>
          <p:nvPr/>
        </p:nvPicPr>
        <p:blipFill rotWithShape="1">
          <a:blip r:embed="rId6"/>
          <a:srcRect r="20625"/>
          <a:stretch/>
        </p:blipFill>
        <p:spPr>
          <a:xfrm>
            <a:off x="1426927" y="4876947"/>
            <a:ext cx="3782944" cy="768074"/>
          </a:xfrm>
          <a:prstGeom prst="rect">
            <a:avLst/>
          </a:prstGeom>
          <a:ln>
            <a:noFill/>
          </a:ln>
          <a:effectLst>
            <a:outerShdw blurRad="63500" sx="102000" sy="102000" algn="ctr" rotWithShape="0">
              <a:prstClr val="black">
                <a:alpha val="40000"/>
              </a:prstClr>
            </a:outerShdw>
          </a:effectLst>
        </p:spPr>
      </p:pic>
      <p:pic>
        <p:nvPicPr>
          <p:cNvPr id="24" name="图片 23"/>
          <p:cNvPicPr/>
          <p:nvPr/>
        </p:nvPicPr>
        <p:blipFill rotWithShape="1">
          <a:blip r:embed="rId7"/>
          <a:srcRect r="26429"/>
          <a:stretch/>
        </p:blipFill>
        <p:spPr>
          <a:xfrm>
            <a:off x="5526336" y="4876947"/>
            <a:ext cx="3427163" cy="768074"/>
          </a:xfrm>
          <a:prstGeom prst="rect">
            <a:avLst/>
          </a:prstGeom>
          <a:ln>
            <a:noFill/>
          </a:ln>
          <a:effectLst>
            <a:outerShdw blurRad="63500" sx="102000" sy="102000" algn="ctr" rotWithShape="0">
              <a:prstClr val="black">
                <a:alpha val="40000"/>
              </a:prstClr>
            </a:outerShdw>
          </a:effectLst>
        </p:spPr>
      </p:pic>
      <p:pic>
        <p:nvPicPr>
          <p:cNvPr id="25" name="图片 24"/>
          <p:cNvPicPr/>
          <p:nvPr/>
        </p:nvPicPr>
        <p:blipFill rotWithShape="1">
          <a:blip r:embed="rId8"/>
          <a:srcRect r="25654"/>
          <a:stretch/>
        </p:blipFill>
        <p:spPr>
          <a:xfrm>
            <a:off x="5535689" y="3119215"/>
            <a:ext cx="3417811" cy="712192"/>
          </a:xfrm>
          <a:prstGeom prst="rect">
            <a:avLst/>
          </a:prstGeom>
          <a:ln>
            <a:noFill/>
          </a:ln>
          <a:effectLst>
            <a:outerShdw blurRad="63500" sx="102000" sy="102000" algn="ctr" rotWithShape="0">
              <a:prstClr val="black">
                <a:alpha val="40000"/>
              </a:prstClr>
            </a:outerShdw>
          </a:effectLst>
        </p:spPr>
      </p:pic>
      <p:sp>
        <p:nvSpPr>
          <p:cNvPr id="26" name="文本框 25"/>
          <p:cNvSpPr txBox="1"/>
          <p:nvPr/>
        </p:nvSpPr>
        <p:spPr>
          <a:xfrm>
            <a:off x="544358" y="3282935"/>
            <a:ext cx="492605" cy="430887"/>
          </a:xfrm>
          <a:prstGeom prst="rect">
            <a:avLst/>
          </a:prstGeom>
          <a:solidFill>
            <a:srgbClr val="E74E3E"/>
          </a:solidFill>
        </p:spPr>
        <p:txBody>
          <a:bodyPr wrap="square" rtlCol="0" anchor="ctr">
            <a:spAutoFit/>
          </a:bodyPr>
          <a:lstStyle/>
          <a:p>
            <a:pPr algn="ctr"/>
            <a:r>
              <a:rPr lang="zh-CN" altLang="en-US" sz="1100" dirty="0" smtClean="0">
                <a:solidFill>
                  <a:schemeClr val="bg1"/>
                </a:solidFill>
                <a:latin typeface="微软雅黑" panose="020B0503020204020204" pitchFamily="34" charset="-122"/>
                <a:ea typeface="微软雅黑" panose="020B0503020204020204" pitchFamily="34" charset="-122"/>
              </a:rPr>
              <a:t>代码</a:t>
            </a:r>
            <a:endParaRPr lang="en-US" altLang="zh-CN" sz="1100" dirty="0" smtClean="0">
              <a:solidFill>
                <a:schemeClr val="bg1"/>
              </a:solidFill>
              <a:latin typeface="微软雅黑" panose="020B0503020204020204" pitchFamily="34" charset="-122"/>
              <a:ea typeface="微软雅黑" panose="020B0503020204020204" pitchFamily="34" charset="-122"/>
            </a:endParaRPr>
          </a:p>
          <a:p>
            <a:pPr algn="ctr"/>
            <a:r>
              <a:rPr lang="zh-CN" altLang="en-US" sz="1100" dirty="0" smtClean="0">
                <a:solidFill>
                  <a:schemeClr val="bg1"/>
                </a:solidFill>
                <a:latin typeface="微软雅黑" panose="020B0503020204020204" pitchFamily="34" charset="-122"/>
                <a:ea typeface="微软雅黑" panose="020B0503020204020204" pitchFamily="34" charset="-122"/>
              </a:rPr>
              <a:t>质量</a:t>
            </a:r>
            <a:endParaRPr lang="zh-HK" altLang="en-US" sz="1100" dirty="0">
              <a:solidFill>
                <a:schemeClr val="bg1"/>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544358" y="4114110"/>
            <a:ext cx="492605" cy="430887"/>
          </a:xfrm>
          <a:prstGeom prst="rect">
            <a:avLst/>
          </a:prstGeom>
          <a:solidFill>
            <a:srgbClr val="E74E3E"/>
          </a:solidFill>
        </p:spPr>
        <p:txBody>
          <a:bodyPr wrap="square" rtlCol="0" anchor="ctr">
            <a:spAutoFit/>
          </a:bodyPr>
          <a:lstStyle/>
          <a:p>
            <a:pPr algn="ctr"/>
            <a:r>
              <a:rPr lang="zh-CN" altLang="en-US" sz="1100" dirty="0" smtClean="0">
                <a:solidFill>
                  <a:schemeClr val="bg1"/>
                </a:solidFill>
                <a:latin typeface="微软雅黑" panose="020B0503020204020204" pitchFamily="34" charset="-122"/>
                <a:ea typeface="微软雅黑" panose="020B0503020204020204" pitchFamily="34" charset="-122"/>
              </a:rPr>
              <a:t>项目</a:t>
            </a:r>
            <a:endParaRPr lang="en-US" altLang="zh-CN" sz="1100" dirty="0" smtClean="0">
              <a:solidFill>
                <a:schemeClr val="bg1"/>
              </a:solidFill>
              <a:latin typeface="微软雅黑" panose="020B0503020204020204" pitchFamily="34" charset="-122"/>
              <a:ea typeface="微软雅黑" panose="020B0503020204020204" pitchFamily="34" charset="-122"/>
            </a:endParaRPr>
          </a:p>
          <a:p>
            <a:pPr algn="ctr"/>
            <a:r>
              <a:rPr lang="zh-CN" altLang="en-US" sz="1100" dirty="0">
                <a:solidFill>
                  <a:schemeClr val="bg1"/>
                </a:solidFill>
                <a:latin typeface="微软雅黑" panose="020B0503020204020204" pitchFamily="34" charset="-122"/>
                <a:ea typeface="微软雅黑" panose="020B0503020204020204" pitchFamily="34" charset="-122"/>
              </a:rPr>
              <a:t>管理</a:t>
            </a:r>
            <a:endParaRPr lang="en-US" altLang="zh-CN" sz="1100" dirty="0" smtClean="0">
              <a:solidFill>
                <a:schemeClr val="bg1"/>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544358" y="5002435"/>
            <a:ext cx="492605" cy="430887"/>
          </a:xfrm>
          <a:prstGeom prst="rect">
            <a:avLst/>
          </a:prstGeom>
          <a:solidFill>
            <a:srgbClr val="E74E3E"/>
          </a:solidFill>
        </p:spPr>
        <p:txBody>
          <a:bodyPr wrap="square" rtlCol="0" anchor="ctr">
            <a:spAutoFit/>
          </a:bodyPr>
          <a:lstStyle/>
          <a:p>
            <a:pPr algn="ctr"/>
            <a:r>
              <a:rPr lang="zh-CN" altLang="en-US" sz="1100" dirty="0" smtClean="0">
                <a:solidFill>
                  <a:schemeClr val="bg1"/>
                </a:solidFill>
                <a:latin typeface="微软雅黑" panose="020B0503020204020204" pitchFamily="34" charset="-122"/>
                <a:ea typeface="微软雅黑" panose="020B0503020204020204" pitchFamily="34" charset="-122"/>
              </a:rPr>
              <a:t>社交</a:t>
            </a:r>
            <a:endParaRPr lang="en-US" altLang="zh-CN" sz="1100" dirty="0" smtClean="0">
              <a:solidFill>
                <a:schemeClr val="bg1"/>
              </a:solidFill>
              <a:latin typeface="微软雅黑" panose="020B0503020204020204" pitchFamily="34" charset="-122"/>
              <a:ea typeface="微软雅黑" panose="020B0503020204020204" pitchFamily="34" charset="-122"/>
            </a:endParaRPr>
          </a:p>
          <a:p>
            <a:pPr algn="ctr"/>
            <a:r>
              <a:rPr lang="zh-CN" altLang="en-US" sz="1100" dirty="0">
                <a:solidFill>
                  <a:schemeClr val="bg1"/>
                </a:solidFill>
                <a:latin typeface="微软雅黑" panose="020B0503020204020204" pitchFamily="34" charset="-122"/>
                <a:ea typeface="微软雅黑" panose="020B0503020204020204" pitchFamily="34" charset="-122"/>
              </a:rPr>
              <a:t>互动</a:t>
            </a:r>
            <a:endParaRPr lang="en-US" altLang="zh-CN" sz="1100" dirty="0" smtClean="0">
              <a:solidFill>
                <a:schemeClr val="bg1"/>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539980" y="5752335"/>
            <a:ext cx="492605" cy="261610"/>
          </a:xfrm>
          <a:prstGeom prst="rect">
            <a:avLst/>
          </a:prstGeom>
          <a:solidFill>
            <a:srgbClr val="E74E3E"/>
          </a:solidFill>
        </p:spPr>
        <p:txBody>
          <a:bodyPr wrap="square" rtlCol="0" anchor="ctr">
            <a:spAutoFit/>
          </a:bodyPr>
          <a:lstStyle/>
          <a:p>
            <a:pPr algn="ctr"/>
            <a:r>
              <a:rPr lang="en-US" altLang="zh-HK" sz="1100" dirty="0" smtClean="0">
                <a:solidFill>
                  <a:schemeClr val="bg1"/>
                </a:solidFill>
                <a:latin typeface="微软雅黑" panose="020B0503020204020204" pitchFamily="34" charset="-122"/>
                <a:ea typeface="微软雅黑" panose="020B0503020204020204" pitchFamily="34" charset="-122"/>
              </a:rPr>
              <a:t>……</a:t>
            </a:r>
          </a:p>
        </p:txBody>
      </p:sp>
      <p:sp>
        <p:nvSpPr>
          <p:cNvPr id="4" name="灯片编号占位符 3"/>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pPr/>
              <a:t>9</a:t>
            </a:fld>
            <a:endParaRPr lang="zh-HK" altLang="en-US">
              <a:solidFill>
                <a:prstClr val="black">
                  <a:tint val="75000"/>
                </a:prstClr>
              </a:solidFill>
            </a:endParaRPr>
          </a:p>
        </p:txBody>
      </p:sp>
      <p:sp>
        <p:nvSpPr>
          <p:cNvPr id="33" name="矩形 32"/>
          <p:cNvSpPr/>
          <p:nvPr/>
        </p:nvSpPr>
        <p:spPr>
          <a:xfrm>
            <a:off x="-2909" y="6247879"/>
            <a:ext cx="9144000" cy="618166"/>
          </a:xfrm>
          <a:prstGeom prst="rect">
            <a:avLst/>
          </a:prstGeom>
          <a:solidFill>
            <a:srgbClr val="E74E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latin typeface="微软雅黑" panose="020B0503020204020204" pitchFamily="34" charset="-122"/>
                <a:ea typeface="微软雅黑" panose="020B0503020204020204" pitchFamily="34" charset="-122"/>
              </a:rPr>
              <a:t>评论的自由性和多样性给“代码</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审阅”的</a:t>
            </a:r>
            <a:r>
              <a:rPr lang="zh-CN" altLang="en-US" sz="2000" dirty="0">
                <a:latin typeface="微软雅黑" panose="020B0503020204020204" pitchFamily="34" charset="-122"/>
                <a:ea typeface="微软雅黑" panose="020B0503020204020204" pitchFamily="34" charset="-122"/>
              </a:rPr>
              <a:t>识别</a:t>
            </a:r>
            <a:r>
              <a:rPr lang="zh-CN" altLang="en-US" sz="2000" dirty="0" smtClean="0">
                <a:latin typeface="微软雅黑" panose="020B0503020204020204" pitchFamily="34" charset="-122"/>
                <a:ea typeface="微软雅黑" panose="020B0503020204020204" pitchFamily="34" charset="-122"/>
              </a:rPr>
              <a:t>带来了挑战</a:t>
            </a:r>
            <a:endParaRPr lang="zh-CN" altLang="en-US" sz="20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52949678"/>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1">
                                            <p:txEl>
                                              <p:pRg st="0" end="0"/>
                                            </p:txEl>
                                          </p:spTgt>
                                        </p:tgtEl>
                                        <p:attrNameLst>
                                          <p:attrName>style.visibility</p:attrName>
                                        </p:attrNameLst>
                                      </p:cBhvr>
                                      <p:to>
                                        <p:strVal val="visible"/>
                                      </p:to>
                                    </p:set>
                                    <p:animEffect transition="in" filter="wipe(down)">
                                      <p:cBhvr>
                                        <p:cTn id="7" dur="500"/>
                                        <p:tgtEl>
                                          <p:spTgt spid="31">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1">
                                            <p:txEl>
                                              <p:pRg st="1" end="1"/>
                                            </p:txEl>
                                          </p:spTgt>
                                        </p:tgtEl>
                                        <p:attrNameLst>
                                          <p:attrName>style.visibility</p:attrName>
                                        </p:attrNameLst>
                                      </p:cBhvr>
                                      <p:to>
                                        <p:strVal val="visible"/>
                                      </p:to>
                                    </p:set>
                                    <p:animEffect transition="in" filter="wipe(down)">
                                      <p:cBhvr>
                                        <p:cTn id="10" dur="500"/>
                                        <p:tgtEl>
                                          <p:spTgt spid="31">
                                            <p:txEl>
                                              <p:pRg st="1" end="1"/>
                                            </p:txEl>
                                          </p:spTgt>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wipe(left)">
                                      <p:cBhvr>
                                        <p:cTn id="14" dur="500"/>
                                        <p:tgtEl>
                                          <p:spTgt spid="26"/>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1025"/>
                                        </p:tgtEl>
                                        <p:attrNameLst>
                                          <p:attrName>style.visibility</p:attrName>
                                        </p:attrNameLst>
                                      </p:cBhvr>
                                      <p:to>
                                        <p:strVal val="visible"/>
                                      </p:to>
                                    </p:set>
                                    <p:animEffect transition="in" filter="wipe(left)">
                                      <p:cBhvr>
                                        <p:cTn id="18" dur="500"/>
                                        <p:tgtEl>
                                          <p:spTgt spid="1025"/>
                                        </p:tgtEl>
                                      </p:cBhvr>
                                    </p:animEffect>
                                  </p:childTnLst>
                                </p:cTn>
                              </p:par>
                              <p:par>
                                <p:cTn id="19" presetID="22" presetClass="entr" presetSubtype="8" fill="hold" nodeType="with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left)">
                                      <p:cBhvr>
                                        <p:cTn id="21" dur="500"/>
                                        <p:tgtEl>
                                          <p:spTgt spid="25"/>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wipe(left)">
                                      <p:cBhvr>
                                        <p:cTn id="25" dur="500"/>
                                        <p:tgtEl>
                                          <p:spTgt spid="27"/>
                                        </p:tgtEl>
                                      </p:cBhvr>
                                    </p:animEffect>
                                  </p:childTnLst>
                                </p:cTn>
                              </p:par>
                            </p:childTnLst>
                          </p:cTn>
                        </p:par>
                        <p:par>
                          <p:cTn id="26" fill="hold">
                            <p:stCondLst>
                              <p:cond delay="2000"/>
                            </p:stCondLst>
                            <p:childTnLst>
                              <p:par>
                                <p:cTn id="27" presetID="22" presetClass="entr" presetSubtype="8" fill="hold" nodeType="afterEffect">
                                  <p:stCondLst>
                                    <p:cond delay="0"/>
                                  </p:stCondLst>
                                  <p:childTnLst>
                                    <p:set>
                                      <p:cBhvr>
                                        <p:cTn id="28" dur="1" fill="hold">
                                          <p:stCondLst>
                                            <p:cond delay="0"/>
                                          </p:stCondLst>
                                        </p:cTn>
                                        <p:tgtEl>
                                          <p:spTgt spid="1026"/>
                                        </p:tgtEl>
                                        <p:attrNameLst>
                                          <p:attrName>style.visibility</p:attrName>
                                        </p:attrNameLst>
                                      </p:cBhvr>
                                      <p:to>
                                        <p:strVal val="visible"/>
                                      </p:to>
                                    </p:set>
                                    <p:animEffect transition="in" filter="wipe(left)">
                                      <p:cBhvr>
                                        <p:cTn id="29" dur="500"/>
                                        <p:tgtEl>
                                          <p:spTgt spid="1026"/>
                                        </p:tgtEl>
                                      </p:cBhvr>
                                    </p:animEffect>
                                  </p:childTnLst>
                                </p:cTn>
                              </p:par>
                              <p:par>
                                <p:cTn id="30" presetID="22" presetClass="entr" presetSubtype="8" fill="hold" nodeType="with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wipe(left)">
                                      <p:cBhvr>
                                        <p:cTn id="32" dur="500"/>
                                        <p:tgtEl>
                                          <p:spTgt spid="22"/>
                                        </p:tgtEl>
                                      </p:cBhvr>
                                    </p:animEffect>
                                  </p:childTnLst>
                                </p:cTn>
                              </p:par>
                            </p:childTnLst>
                          </p:cTn>
                        </p:par>
                        <p:par>
                          <p:cTn id="33" fill="hold">
                            <p:stCondLst>
                              <p:cond delay="2500"/>
                            </p:stCondLst>
                            <p:childTnLst>
                              <p:par>
                                <p:cTn id="34" presetID="22" presetClass="entr" presetSubtype="8" fill="hold" grpId="0" nodeType="after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wipe(left)">
                                      <p:cBhvr>
                                        <p:cTn id="36" dur="500"/>
                                        <p:tgtEl>
                                          <p:spTgt spid="29"/>
                                        </p:tgtEl>
                                      </p:cBhvr>
                                    </p:animEffect>
                                  </p:childTnLst>
                                </p:cTn>
                              </p:par>
                            </p:childTnLst>
                          </p:cTn>
                        </p:par>
                        <p:par>
                          <p:cTn id="37" fill="hold">
                            <p:stCondLst>
                              <p:cond delay="3000"/>
                            </p:stCondLst>
                            <p:childTnLst>
                              <p:par>
                                <p:cTn id="38" presetID="22" presetClass="entr" presetSubtype="8" fill="hold" nodeType="after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wipe(left)">
                                      <p:cBhvr>
                                        <p:cTn id="40" dur="500"/>
                                        <p:tgtEl>
                                          <p:spTgt spid="23"/>
                                        </p:tgtEl>
                                      </p:cBhvr>
                                    </p:animEffect>
                                  </p:childTnLst>
                                </p:cTn>
                              </p:par>
                              <p:par>
                                <p:cTn id="41" presetID="22" presetClass="entr" presetSubtype="8" fill="hold" nodeType="with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wipe(left)">
                                      <p:cBhvr>
                                        <p:cTn id="43" dur="500"/>
                                        <p:tgtEl>
                                          <p:spTgt spid="24"/>
                                        </p:tgtEl>
                                      </p:cBhvr>
                                    </p:animEffect>
                                  </p:childTnLst>
                                </p:cTn>
                              </p:par>
                            </p:childTnLst>
                          </p:cTn>
                        </p:par>
                        <p:par>
                          <p:cTn id="44" fill="hold">
                            <p:stCondLst>
                              <p:cond delay="3500"/>
                            </p:stCondLst>
                            <p:childTnLst>
                              <p:par>
                                <p:cTn id="45" presetID="22" presetClass="entr" presetSubtype="8" fill="hold" grpId="0" nodeType="after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wipe(left)">
                                      <p:cBhvr>
                                        <p:cTn id="47" dur="500"/>
                                        <p:tgtEl>
                                          <p:spTgt spid="30"/>
                                        </p:tgtEl>
                                      </p:cBhvr>
                                    </p:animEffec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9" grpId="0" animBg="1"/>
      <p:bldP spid="30" grpId="0" animBg="1"/>
      <p:bldP spid="33" grpId="0" animBg="1"/>
    </p:bld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6760</TotalTime>
  <Words>2342</Words>
  <Application>Microsoft Office PowerPoint</Application>
  <PresentationFormat>全屏显示(4:3)</PresentationFormat>
  <Paragraphs>487</Paragraphs>
  <Slides>32</Slides>
  <Notes>20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32</vt:i4>
      </vt:variant>
    </vt:vector>
  </HeadingPairs>
  <TitlesOfParts>
    <vt:vector size="42" baseType="lpstr">
      <vt:lpstr>新細明體</vt:lpstr>
      <vt:lpstr>宋体</vt:lpstr>
      <vt:lpstr>微软雅黑</vt:lpstr>
      <vt:lpstr>Arial</vt:lpstr>
      <vt:lpstr>Bradley Hand ITC</vt:lpstr>
      <vt:lpstr>Calibri</vt:lpstr>
      <vt:lpstr>Calibri Light</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第一PPT模板网-WWW.1PPT.COM</dc:subject>
  <dc:creator>第一PPT模板网-WWW.1PPT.COM</dc:creator>
  <dc:description>第一PPT模板网-WWW.1PPT.COM</dc:description>
  <cp:lastModifiedBy>StarLee</cp:lastModifiedBy>
  <cp:revision>746</cp:revision>
  <dcterms:created xsi:type="dcterms:W3CDTF">2015-02-19T23:46:49Z</dcterms:created>
  <dcterms:modified xsi:type="dcterms:W3CDTF">2017-03-23T01:49:50Z</dcterms:modified>
  <cp:category>第一PPT模板网-WWW.1PPT.COM</cp:category>
</cp:coreProperties>
</file>