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66" r:id="rId2"/>
    <p:sldId id="267" r:id="rId3"/>
    <p:sldId id="268" r:id="rId4"/>
    <p:sldId id="270" r:id="rId5"/>
    <p:sldId id="256" r:id="rId6"/>
    <p:sldId id="261" r:id="rId7"/>
    <p:sldId id="264" r:id="rId8"/>
    <p:sldId id="257" r:id="rId9"/>
    <p:sldId id="258" r:id="rId10"/>
    <p:sldId id="259" r:id="rId11"/>
    <p:sldId id="265" r:id="rId12"/>
    <p:sldId id="263" r:id="rId13"/>
    <p:sldId id="260" r:id="rId14"/>
    <p:sldId id="262" r:id="rId15"/>
    <p:sldId id="26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81"/>
    <p:restoredTop sz="94712"/>
  </p:normalViewPr>
  <p:slideViewPr>
    <p:cSldViewPr snapToGrid="0" snapToObjects="1">
      <p:cViewPr>
        <p:scale>
          <a:sx n="130" d="100"/>
          <a:sy n="130" d="100"/>
        </p:scale>
        <p:origin x="128"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0E2BE9-47D7-2149-B6AF-0B0646CD146C}" type="datetimeFigureOut">
              <a:rPr kumimoji="1" lang="zh-CN" altLang="en-US" smtClean="0"/>
              <a:t>2020/9/10</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A4A38D-B616-3947-AE3C-8A417A6B6797}" type="slidenum">
              <a:rPr kumimoji="1" lang="zh-CN" altLang="en-US" smtClean="0"/>
              <a:t>‹#›</a:t>
            </a:fld>
            <a:endParaRPr kumimoji="1" lang="zh-CN" altLang="en-US"/>
          </a:p>
        </p:txBody>
      </p:sp>
    </p:spTree>
    <p:extLst>
      <p:ext uri="{BB962C8B-B14F-4D97-AF65-F5344CB8AC3E}">
        <p14:creationId xmlns:p14="http://schemas.microsoft.com/office/powerpoint/2010/main" val="615497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F6A4A38D-B616-3947-AE3C-8A417A6B6797}" type="slidenum">
              <a:rPr kumimoji="1" lang="zh-CN" altLang="en-US" smtClean="0"/>
              <a:t>11</a:t>
            </a:fld>
            <a:endParaRPr kumimoji="1" lang="zh-CN" altLang="en-US"/>
          </a:p>
        </p:txBody>
      </p:sp>
    </p:spTree>
    <p:extLst>
      <p:ext uri="{BB962C8B-B14F-4D97-AF65-F5344CB8AC3E}">
        <p14:creationId xmlns:p14="http://schemas.microsoft.com/office/powerpoint/2010/main" val="205600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F6A4A38D-B616-3947-AE3C-8A417A6B6797}" type="slidenum">
              <a:rPr kumimoji="1" lang="zh-CN" altLang="en-US" smtClean="0"/>
              <a:t>12</a:t>
            </a:fld>
            <a:endParaRPr kumimoji="1" lang="zh-CN" altLang="en-US"/>
          </a:p>
        </p:txBody>
      </p:sp>
    </p:spTree>
    <p:extLst>
      <p:ext uri="{BB962C8B-B14F-4D97-AF65-F5344CB8AC3E}">
        <p14:creationId xmlns:p14="http://schemas.microsoft.com/office/powerpoint/2010/main" val="96225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F6A4A38D-B616-3947-AE3C-8A417A6B6797}" type="slidenum">
              <a:rPr kumimoji="1" lang="zh-CN" altLang="en-US" smtClean="0"/>
              <a:t>14</a:t>
            </a:fld>
            <a:endParaRPr kumimoji="1" lang="zh-CN" altLang="en-US"/>
          </a:p>
        </p:txBody>
      </p:sp>
    </p:spTree>
    <p:extLst>
      <p:ext uri="{BB962C8B-B14F-4D97-AF65-F5344CB8AC3E}">
        <p14:creationId xmlns:p14="http://schemas.microsoft.com/office/powerpoint/2010/main" val="1176340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1709110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225508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1957769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277062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844184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1938810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1815134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1960083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728609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785422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8780E574-FB5A-4D4B-A39F-43B5F1FF0AB1}" type="datetimeFigureOut">
              <a:rPr kumimoji="1" lang="zh-CN" altLang="en-US" smtClean="0"/>
              <a:t>2020/9/10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870199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80E574-FB5A-4D4B-A39F-43B5F1FF0AB1}" type="datetimeFigureOut">
              <a:rPr kumimoji="1" lang="zh-CN" altLang="en-US" smtClean="0"/>
              <a:t>2020/9/10</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AF8459-695B-7748-A73D-08BEA0BB813A}" type="slidenum">
              <a:rPr kumimoji="1" lang="zh-CN" altLang="en-US" smtClean="0"/>
              <a:t>‹#›</a:t>
            </a:fld>
            <a:endParaRPr kumimoji="1" lang="zh-CN" altLang="en-US"/>
          </a:p>
        </p:txBody>
      </p:sp>
    </p:spTree>
    <p:extLst>
      <p:ext uri="{BB962C8B-B14F-4D97-AF65-F5344CB8AC3E}">
        <p14:creationId xmlns:p14="http://schemas.microsoft.com/office/powerpoint/2010/main" val="1815395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NUL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NUL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NUL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192000" cy="461665"/>
          </a:xfrm>
          <a:prstGeom prst="rect">
            <a:avLst/>
          </a:prstGeom>
          <a:noFill/>
        </p:spPr>
        <p:txBody>
          <a:bodyPr wrap="square" rtlCol="0">
            <a:spAutoFit/>
          </a:bodyPr>
          <a:lstStyle/>
          <a:p>
            <a:pPr marL="342900" indent="-342900" algn="ctr">
              <a:buFont typeface="Wingdings" charset="2"/>
              <a:buChar char="Ø"/>
            </a:pPr>
            <a:r>
              <a:rPr kumimoji="1" lang="zh-CN" altLang="en-US" sz="2400" b="1" smtClean="0"/>
              <a:t>实验记录</a:t>
            </a:r>
            <a:endParaRPr kumimoji="1" lang="zh-CN" altLang="en-US" sz="2400" b="1"/>
          </a:p>
        </p:txBody>
      </p:sp>
      <p:sp>
        <p:nvSpPr>
          <p:cNvPr id="4" name="文本框 3"/>
          <p:cNvSpPr txBox="1"/>
          <p:nvPr/>
        </p:nvSpPr>
        <p:spPr>
          <a:xfrm>
            <a:off x="127000" y="509032"/>
            <a:ext cx="1338828" cy="369332"/>
          </a:xfrm>
          <a:prstGeom prst="rect">
            <a:avLst/>
          </a:prstGeom>
          <a:noFill/>
        </p:spPr>
        <p:txBody>
          <a:bodyPr wrap="none" rtlCol="0">
            <a:spAutoFit/>
          </a:bodyPr>
          <a:lstStyle/>
          <a:p>
            <a:r>
              <a:rPr kumimoji="1" lang="zh-CN" altLang="en-US" dirty="0" smtClean="0"/>
              <a:t>数字库搜索</a:t>
            </a:r>
            <a:endParaRPr kumimoji="1"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1522772746"/>
              </p:ext>
            </p:extLst>
          </p:nvPr>
        </p:nvGraphicFramePr>
        <p:xfrm>
          <a:off x="383732" y="959143"/>
          <a:ext cx="11424535" cy="5763958"/>
        </p:xfrm>
        <a:graphic>
          <a:graphicData uri="http://schemas.openxmlformats.org/drawingml/2006/table">
            <a:tbl>
              <a:tblPr firstRow="1" bandRow="1">
                <a:tableStyleId>{5C22544A-7EE6-4342-B048-85BDC9FD1C3A}</a:tableStyleId>
              </a:tblPr>
              <a:tblGrid>
                <a:gridCol w="1524415"/>
                <a:gridCol w="3098512"/>
                <a:gridCol w="1095814"/>
                <a:gridCol w="969860"/>
                <a:gridCol w="755734"/>
                <a:gridCol w="1448490"/>
                <a:gridCol w="1234366"/>
                <a:gridCol w="1297344"/>
              </a:tblGrid>
              <a:tr h="376049">
                <a:tc>
                  <a:txBody>
                    <a:bodyPr/>
                    <a:lstStyle/>
                    <a:p>
                      <a:r>
                        <a:rPr lang="en-US" altLang="zh-CN" sz="1800" dirty="0" smtClean="0"/>
                        <a:t>Source</a:t>
                      </a:r>
                      <a:r>
                        <a:rPr lang="zh-CN" altLang="en-US" sz="1800" baseline="0" dirty="0" smtClean="0"/>
                        <a:t> </a:t>
                      </a:r>
                      <a:endParaRPr lang="zh-CN" altLang="en-US" sz="1800" dirty="0"/>
                    </a:p>
                  </a:txBody>
                  <a:tcPr/>
                </a:tc>
                <a:tc>
                  <a:txBody>
                    <a:bodyPr/>
                    <a:lstStyle/>
                    <a:p>
                      <a:r>
                        <a:rPr lang="zh-CN" altLang="en-US" sz="1800" dirty="0" smtClean="0"/>
                        <a:t> 搜索字符串</a:t>
                      </a:r>
                      <a:endParaRPr lang="zh-CN" altLang="en-US" sz="1800" dirty="0"/>
                    </a:p>
                  </a:txBody>
                  <a:tcPr/>
                </a:tc>
                <a:tc>
                  <a:txBody>
                    <a:bodyPr/>
                    <a:lstStyle/>
                    <a:p>
                      <a:r>
                        <a:rPr lang="zh-CN" altLang="en-US" sz="1800" dirty="0" smtClean="0"/>
                        <a:t>搜索域</a:t>
                      </a:r>
                      <a:endParaRPr lang="zh-CN" altLang="en-US" sz="1800" dirty="0"/>
                    </a:p>
                  </a:txBody>
                  <a:tcPr/>
                </a:tc>
                <a:tc>
                  <a:txBody>
                    <a:bodyPr/>
                    <a:lstStyle/>
                    <a:p>
                      <a:r>
                        <a:rPr lang="zh-CN" altLang="en-US" sz="1800" dirty="0" smtClean="0"/>
                        <a:t>日期</a:t>
                      </a:r>
                      <a:endParaRPr lang="zh-CN" altLang="en-US" sz="1800" dirty="0"/>
                    </a:p>
                  </a:txBody>
                  <a:tcPr/>
                </a:tc>
                <a:tc>
                  <a:txBody>
                    <a:bodyPr/>
                    <a:lstStyle/>
                    <a:p>
                      <a:r>
                        <a:rPr lang="zh-CN" altLang="en-US" sz="1800" dirty="0" smtClean="0"/>
                        <a:t>数量</a:t>
                      </a:r>
                      <a:endParaRPr lang="zh-CN" altLang="en-US" sz="1800" dirty="0"/>
                    </a:p>
                  </a:txBody>
                  <a:tcPr/>
                </a:tc>
                <a:tc>
                  <a:txBody>
                    <a:bodyPr/>
                    <a:lstStyle/>
                    <a:p>
                      <a:r>
                        <a:rPr lang="zh-CN" altLang="en-US" sz="1800" dirty="0" smtClean="0"/>
                        <a:t>导出</a:t>
                      </a:r>
                      <a:endParaRPr lang="zh-CN" altLang="en-US" sz="1800" dirty="0"/>
                    </a:p>
                  </a:txBody>
                  <a:tcPr/>
                </a:tc>
                <a:tc>
                  <a:txBody>
                    <a:bodyPr/>
                    <a:lstStyle/>
                    <a:p>
                      <a:r>
                        <a:rPr lang="zh-CN" altLang="en-US" sz="1800" dirty="0" smtClean="0"/>
                        <a:t>导入后</a:t>
                      </a:r>
                      <a:endParaRPr lang="zh-CN" altLang="en-US" sz="1800" dirty="0"/>
                    </a:p>
                  </a:txBody>
                  <a:tcPr/>
                </a:tc>
                <a:tc>
                  <a:txBody>
                    <a:bodyPr/>
                    <a:lstStyle/>
                    <a:p>
                      <a:r>
                        <a:rPr lang="zh-CN" altLang="en-US" sz="1800" dirty="0" smtClean="0"/>
                        <a:t>去重后</a:t>
                      </a:r>
                      <a:endParaRPr lang="zh-CN" altLang="en-US" sz="1800" dirty="0"/>
                    </a:p>
                  </a:txBody>
                  <a:tcPr/>
                </a:tc>
              </a:tr>
              <a:tr h="4439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err="1" smtClean="0"/>
                        <a:t>Acm</a:t>
                      </a:r>
                      <a:r>
                        <a:rPr lang="zh-CN" altLang="en-US" sz="1200" baseline="0" dirty="0" smtClean="0"/>
                        <a:t> </a:t>
                      </a:r>
                      <a:r>
                        <a:rPr lang="en-US" altLang="zh-CN" sz="1200" baseline="0" dirty="0" smtClean="0"/>
                        <a:t>digital</a:t>
                      </a:r>
                      <a:r>
                        <a:rPr lang="zh-CN" altLang="en-US" sz="1200" baseline="0" dirty="0" smtClean="0"/>
                        <a:t> </a:t>
                      </a:r>
                      <a:r>
                        <a:rPr lang="en-US" altLang="zh-CN" sz="1200" baseline="0" dirty="0" smtClean="0"/>
                        <a:t>library</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(pull AND request) OR (pull AND based AND development)  OR (fork AND based AND development)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abstract</a:t>
                      </a: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January 2010 - August 2020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212</a:t>
                      </a: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err="1" smtClean="0"/>
                        <a:t>acm</a:t>
                      </a:r>
                      <a:r>
                        <a:rPr lang="en-US" altLang="zh-CN" sz="1200" dirty="0" smtClean="0"/>
                        <a:t> (1-5).bib</a:t>
                      </a: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211</a:t>
                      </a:r>
                      <a:r>
                        <a:rPr lang="zh-CN" altLang="en-US" sz="1200" dirty="0" smtClean="0"/>
                        <a:t> </a:t>
                      </a:r>
                      <a:endParaRPr lang="en-US"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209</a:t>
                      </a:r>
                      <a:endParaRPr lang="zh-CN" altLang="en-US" sz="1200" dirty="0" smtClean="0"/>
                    </a:p>
                  </a:txBody>
                  <a:tcPr/>
                </a:tc>
              </a:tr>
              <a:tr h="4960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err="1" smtClean="0"/>
                        <a:t>ieeexplore</a:t>
                      </a:r>
                      <a:endParaRPr lang="zh-CN" altLang="en-US" sz="1200" dirty="0" smtClean="0"/>
                    </a:p>
                  </a:txBody>
                  <a:tcPr/>
                </a:tc>
                <a:tc>
                  <a:txBody>
                    <a:bodyPr/>
                    <a:lstStyle/>
                    <a:p>
                      <a:r>
                        <a:rPr lang="en-US" altLang="zh-CN" sz="1200" dirty="0" smtClean="0"/>
                        <a:t>("</a:t>
                      </a:r>
                      <a:r>
                        <a:rPr lang="en-US" altLang="zh-CN" sz="1200" dirty="0" err="1" smtClean="0"/>
                        <a:t>Abstract":pull</a:t>
                      </a:r>
                      <a:r>
                        <a:rPr lang="en-US" altLang="zh-CN" sz="1200" dirty="0" smtClean="0"/>
                        <a:t> request) OR ("</a:t>
                      </a:r>
                      <a:r>
                        <a:rPr lang="en-US" altLang="zh-CN" sz="1200" dirty="0" err="1" smtClean="0"/>
                        <a:t>Abstract":pull</a:t>
                      </a:r>
                      <a:r>
                        <a:rPr lang="en-US" altLang="zh-CN" sz="1200" dirty="0" smtClean="0"/>
                        <a:t> based Development) OR ("</a:t>
                      </a:r>
                      <a:r>
                        <a:rPr lang="en-US" altLang="zh-CN" sz="1200" dirty="0" err="1" smtClean="0"/>
                        <a:t>Abstract":fork</a:t>
                      </a:r>
                      <a:r>
                        <a:rPr lang="en-US" altLang="zh-CN" sz="1200" dirty="0" smtClean="0"/>
                        <a:t> based Development)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abstract</a:t>
                      </a:r>
                      <a:endParaRPr lang="zh-CN" altLang="en-US" sz="1200" dirty="0" smtClean="0"/>
                    </a:p>
                    <a:p>
                      <a:endParaRPr lang="en-US"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s-IS" altLang="zh-CN" sz="1200" dirty="0" smtClean="0"/>
                        <a:t>2010 - 2020</a:t>
                      </a:r>
                      <a:endParaRPr lang="en-US"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s-IS" altLang="zh-CN" sz="1200" dirty="0" smtClean="0"/>
                        <a:t>367</a:t>
                      </a:r>
                      <a:endParaRPr lang="en-US" altLang="zh-CN" sz="1200" dirty="0" smtClean="0"/>
                    </a:p>
                  </a:txBody>
                  <a:tcPr/>
                </a:tc>
                <a:tc>
                  <a:txBody>
                    <a:bodyPr/>
                    <a:lstStyle/>
                    <a:p>
                      <a:r>
                        <a:rPr lang="en-US" altLang="zh-CN" sz="1200" dirty="0" err="1" smtClean="0"/>
                        <a:t>Ieee.bib</a:t>
                      </a:r>
                      <a:endParaRPr lang="en-US" altLang="zh-CN" sz="1200" dirty="0" smtClean="0"/>
                    </a:p>
                  </a:txBody>
                  <a:tcPr/>
                </a:tc>
                <a:tc>
                  <a:txBody>
                    <a:bodyPr/>
                    <a:lstStyle/>
                    <a:p>
                      <a:r>
                        <a:rPr lang="en-US" altLang="zh-CN" sz="1200" dirty="0" smtClean="0"/>
                        <a:t>326</a:t>
                      </a:r>
                      <a:r>
                        <a:rPr lang="zh-CN" altLang="en-US" sz="1200" dirty="0" smtClean="0"/>
                        <a:t> </a:t>
                      </a:r>
                      <a:endParaRPr lang="en-US" altLang="zh-CN" sz="1200" dirty="0" smtClean="0"/>
                    </a:p>
                  </a:txBody>
                  <a:tcPr/>
                </a:tc>
                <a:tc>
                  <a:txBody>
                    <a:bodyPr/>
                    <a:lstStyle/>
                    <a:p>
                      <a:r>
                        <a:rPr lang="en-US" altLang="zh-CN" sz="1200" dirty="0" smtClean="0"/>
                        <a:t>266</a:t>
                      </a:r>
                    </a:p>
                  </a:txBody>
                  <a:tcPr/>
                </a:tc>
              </a:tr>
              <a:tr h="277792">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err="1" smtClean="0"/>
                        <a:t>dblp</a:t>
                      </a: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pull request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err="1" smtClean="0"/>
                        <a:t>Mendely</a:t>
                      </a:r>
                      <a:r>
                        <a:rPr lang="zh-CN" altLang="en-US" sz="1200" baseline="0" dirty="0" smtClean="0"/>
                        <a:t>里面手工剔除</a:t>
                      </a:r>
                      <a:endParaRPr lang="en-US" altLang="zh-CN"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69</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dblp-1.bib</a:t>
                      </a:r>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82</a:t>
                      </a:r>
                      <a:r>
                        <a:rPr lang="zh-CN" altLang="en-US" sz="1200" dirty="0" smtClean="0"/>
                        <a:t> </a:t>
                      </a:r>
                      <a:endParaRPr lang="en-US" altLang="zh-CN" sz="1200" dirty="0" smtClean="0"/>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79</a:t>
                      </a:r>
                    </a:p>
                  </a:txBody>
                  <a:tcPr/>
                </a:tc>
              </a:tr>
              <a:tr h="289367">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pull based development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15</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dblp-2.bib</a:t>
                      </a:r>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tc>
                <a:tc vMerge="1">
                  <a:txBody>
                    <a:bodyPr/>
                    <a:lstStyle/>
                    <a:p>
                      <a:endParaRPr lang="zh-CN" altLang="en-US"/>
                    </a:p>
                  </a:txBody>
                  <a:tcPr/>
                </a:tc>
              </a:tr>
              <a:tr h="306729">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Fork</a:t>
                      </a:r>
                      <a:r>
                        <a:rPr lang="zh-CN" altLang="en-US" sz="1200" baseline="0" dirty="0" smtClean="0"/>
                        <a:t> </a:t>
                      </a:r>
                      <a:r>
                        <a:rPr lang="en-US" altLang="zh-CN" sz="1200" dirty="0" smtClean="0"/>
                        <a:t>based development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dblp-3.bib</a:t>
                      </a:r>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p>
                  </a:txBody>
                  <a:tcPr/>
                </a:tc>
                <a:tc vMerge="1">
                  <a:txBody>
                    <a:bodyPr/>
                    <a:lstStyle/>
                    <a:p>
                      <a:endParaRPr lang="zh-CN" altLang="en-US"/>
                    </a:p>
                  </a:txBody>
                  <a:tcPr/>
                </a:tc>
              </a:tr>
              <a:tr h="5294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Springer</a:t>
                      </a:r>
                      <a:r>
                        <a:rPr lang="zh-CN" altLang="en-US" sz="1200" dirty="0" smtClean="0"/>
                        <a:t> </a:t>
                      </a:r>
                      <a:r>
                        <a:rPr lang="en-US" altLang="zh-CN" sz="1200" dirty="0" smtClean="0"/>
                        <a:t>link</a:t>
                      </a: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"pull request" or "pull based development" or "fork based development”</a:t>
                      </a:r>
                      <a:r>
                        <a:rPr lang="zh-CN" altLang="en-US" sz="1200" dirty="0" smtClean="0"/>
                        <a:t>程序自动选择</a:t>
                      </a:r>
                      <a:r>
                        <a:rPr lang="en-US" altLang="zh-CN" sz="1200" dirty="0" smtClean="0"/>
                        <a:t>article</a:t>
                      </a:r>
                      <a:r>
                        <a:rPr lang="zh-CN" altLang="en-US" sz="1200" dirty="0" smtClean="0"/>
                        <a:t>类型</a:t>
                      </a:r>
                      <a:endParaRPr lang="en-US"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i-FI"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程序自动选择年份</a:t>
                      </a:r>
                      <a:endParaRPr lang="en-US"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763</a:t>
                      </a:r>
                      <a:endParaRPr lang="fi-FI"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i-FI" altLang="zh-CN" sz="1200" dirty="0" err="1" smtClean="0"/>
                        <a:t>springer.csv</a:t>
                      </a:r>
                      <a:endParaRPr lang="fi-FI" altLang="zh-CN"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剔除后</a:t>
                      </a:r>
                      <a:r>
                        <a:rPr lang="en-US" altLang="zh-CN" sz="1200" dirty="0" err="1" smtClean="0"/>
                        <a:t>springer.bib</a:t>
                      </a:r>
                      <a:endParaRPr lang="fi-FI" altLang="zh-CN"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203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203</a:t>
                      </a:r>
                      <a:endParaRPr lang="fi-FI" altLang="zh-CN" sz="1200" dirty="0" smtClean="0"/>
                    </a:p>
                  </a:txBody>
                  <a:tcPr/>
                </a:tc>
              </a:tr>
              <a:tr h="3235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err="1" smtClean="0"/>
                        <a:t>scholar.google</a:t>
                      </a: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pull request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err="1" smtClean="0"/>
                        <a:t>Mendely</a:t>
                      </a:r>
                      <a:r>
                        <a:rPr lang="zh-CN" altLang="en-US" sz="1200" baseline="0" dirty="0" smtClean="0"/>
                        <a:t>里面手工剔除</a:t>
                      </a: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smtClean="0"/>
                        <a:t>83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n-lt"/>
                          <a:ea typeface="+mn-ea"/>
                          <a:cs typeface="+mn-cs"/>
                        </a:rPr>
                        <a:t>gs-1.bib</a:t>
                      </a:r>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n-lt"/>
                          <a:ea typeface="+mn-ea"/>
                          <a:cs typeface="+mn-cs"/>
                        </a:rPr>
                        <a:t>139</a:t>
                      </a:r>
                      <a:endParaRPr lang="zh-CN" altLang="en-US" sz="1200" kern="1200" dirty="0">
                        <a:solidFill>
                          <a:schemeClr val="dk1"/>
                        </a:solidFill>
                        <a:latin typeface="+mn-lt"/>
                        <a:ea typeface="+mn-ea"/>
                        <a:cs typeface="+mn-cs"/>
                      </a:endParaRPr>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smtClean="0"/>
                        <a:t>123</a:t>
                      </a:r>
                    </a:p>
                  </a:txBody>
                  <a:tcPr/>
                </a:tc>
              </a:tr>
              <a:tr h="2662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pull based development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smtClean="0"/>
                        <a:t>49</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smtClean="0"/>
                        <a:t>gs-2.bib</a:t>
                      </a:r>
                    </a:p>
                  </a:txBody>
                  <a:tcPr/>
                </a:tc>
                <a:tc vMerge="1">
                  <a:txBody>
                    <a:bodyPr/>
                    <a:lstStyle/>
                    <a:p>
                      <a:endParaRPr lang="zh-CN" altLang="en-US" dirty="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r>
              <a:tr h="2662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Fork</a:t>
                      </a:r>
                      <a:r>
                        <a:rPr lang="zh-CN" altLang="en-US" sz="1200" baseline="0" dirty="0" smtClean="0"/>
                        <a:t> </a:t>
                      </a:r>
                      <a:r>
                        <a:rPr lang="en-US" altLang="zh-CN" sz="1200" dirty="0" smtClean="0"/>
                        <a:t>based development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smtClean="0"/>
                        <a:t>15</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smtClean="0"/>
                        <a:t>gs-3.bib</a:t>
                      </a:r>
                    </a:p>
                  </a:txBody>
                  <a:tcPr/>
                </a:tc>
                <a:tc vMerge="1">
                  <a:txBody>
                    <a:bodyPr/>
                    <a:lstStyle/>
                    <a:p>
                      <a:endParaRPr lang="zh-CN" altLang="en-US" dirty="0"/>
                    </a:p>
                  </a:txBody>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r>
              <a:tr h="3426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err="1" smtClean="0"/>
                        <a:t>arxiv</a:t>
                      </a: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pull request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smtClean="0"/>
                        <a:t>2010</a:t>
                      </a:r>
                      <a:r>
                        <a:rPr lang="zh-CN" altLang="en-US" sz="1200" baseline="0" dirty="0" smtClean="0"/>
                        <a:t> </a:t>
                      </a:r>
                      <a:r>
                        <a:rPr lang="en-US" altLang="zh-CN" sz="1200" baseline="0" dirty="0" smtClean="0"/>
                        <a:t>-</a:t>
                      </a:r>
                      <a:r>
                        <a:rPr lang="zh-CN" altLang="en-US" sz="1200" baseline="0" dirty="0" smtClean="0"/>
                        <a:t> </a:t>
                      </a:r>
                      <a:r>
                        <a:rPr lang="en-US" altLang="zh-CN" sz="1200" baseline="0" dirty="0" smtClean="0"/>
                        <a:t>2020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smtClean="0"/>
                        <a:t>69</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err="1" smtClean="0"/>
                        <a:t>Arxiv.txt</a:t>
                      </a:r>
                      <a:endParaRPr lang="en-US" altLang="zh-CN"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aseline="0" dirty="0" smtClean="0"/>
                        <a:t>结构化后</a:t>
                      </a:r>
                      <a:r>
                        <a:rPr lang="en-US" altLang="zh-CN" sz="1200" baseline="0" dirty="0" err="1" smtClean="0"/>
                        <a:t>arxiv.bib</a:t>
                      </a:r>
                      <a:endParaRPr lang="en-US" altLang="zh-CN" sz="1200" baseline="0" dirty="0" smtClean="0"/>
                    </a:p>
                  </a:txBody>
                  <a:tcPr/>
                </a:tc>
                <a:tc>
                  <a:txBody>
                    <a:bodyPr/>
                    <a:lstStyle/>
                    <a:p>
                      <a:r>
                        <a:rPr lang="en-US" altLang="zh-CN" dirty="0" smtClean="0"/>
                        <a:t>69</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smtClean="0"/>
                        <a:t>69</a:t>
                      </a:r>
                    </a:p>
                  </a:txBody>
                  <a:tcPr/>
                </a:tc>
              </a:tr>
              <a:tr h="3426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err="1" smtClean="0"/>
                        <a:t>Arxiv</a:t>
                      </a:r>
                      <a:r>
                        <a:rPr lang="zh-CN" altLang="en-US" sz="1200" dirty="0" smtClean="0"/>
                        <a:t>不是</a:t>
                      </a:r>
                      <a:r>
                        <a:rPr lang="en-US" altLang="zh-CN" sz="1200" dirty="0" smtClean="0"/>
                        <a:t>and</a:t>
                      </a:r>
                      <a:r>
                        <a:rPr lang="zh-CN" altLang="en-US" sz="1200" dirty="0" smtClean="0"/>
                        <a:t>搜索</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pull based development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aseline="0" dirty="0" smtClean="0"/>
                        <a:t>结果太无关了</a:t>
                      </a: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r>
              <a:tr h="3426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Fork</a:t>
                      </a:r>
                      <a:r>
                        <a:rPr lang="zh-CN" altLang="en-US" sz="1200" baseline="0" dirty="0" smtClean="0"/>
                        <a:t> </a:t>
                      </a:r>
                      <a:r>
                        <a:rPr lang="en-US" altLang="zh-CN" sz="1200" dirty="0" smtClean="0"/>
                        <a:t>based development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aseline="0" dirty="0" smtClean="0"/>
                        <a:t>结果太无关了</a:t>
                      </a: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r>
              <a:tr h="396000">
                <a:tc gridSpan="7">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zh-CN" altLang="en-US" sz="1800" b="1" dirty="0" smtClean="0"/>
                        <a:t>总的</a:t>
                      </a:r>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000" b="1" baseline="0" dirty="0" smtClean="0"/>
                        <a:t>769</a:t>
                      </a:r>
                    </a:p>
                  </a:txBody>
                  <a:tcPr/>
                </a:tc>
              </a:tr>
            </a:tbl>
          </a:graphicData>
        </a:graphic>
      </p:graphicFrame>
    </p:spTree>
    <p:extLst>
      <p:ext uri="{BB962C8B-B14F-4D97-AF65-F5344CB8AC3E}">
        <p14:creationId xmlns:p14="http://schemas.microsoft.com/office/powerpoint/2010/main" val="951423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07492"/>
            <a:ext cx="12192000" cy="569515"/>
          </a:xfrm>
          <a:prstGeom prst="rect">
            <a:avLst/>
          </a:prstGeom>
        </p:spPr>
        <p:txBody>
          <a:bodyPr wrap="none" lIns="90000" anchor="ctr">
            <a:noAutofit/>
          </a:bodyPr>
          <a:lstStyle/>
          <a:p>
            <a:pPr algn="ctr"/>
            <a:r>
              <a:rPr lang="en-US" altLang="zh-CN" b="1" dirty="0" smtClean="0">
                <a:effectLst/>
              </a:rPr>
              <a:t>2.</a:t>
            </a:r>
            <a:r>
              <a:rPr lang="zh-CN" altLang="en-US" b="1" dirty="0" smtClean="0">
                <a:effectLst/>
              </a:rPr>
              <a:t> </a:t>
            </a:r>
            <a:r>
              <a:rPr lang="en-US" altLang="zh-CN" b="1" dirty="0"/>
              <a:t>Study </a:t>
            </a:r>
            <a:r>
              <a:rPr lang="en-US" altLang="zh-CN" b="1" dirty="0" smtClean="0"/>
              <a:t>search</a:t>
            </a:r>
            <a:endParaRPr lang="en-US" altLang="zh-CN" b="1" dirty="0"/>
          </a:p>
        </p:txBody>
      </p:sp>
      <p:sp>
        <p:nvSpPr>
          <p:cNvPr id="6" name="文本框 5"/>
          <p:cNvSpPr txBox="1"/>
          <p:nvPr/>
        </p:nvSpPr>
        <p:spPr>
          <a:xfrm>
            <a:off x="1039097" y="1393371"/>
            <a:ext cx="1314784" cy="369332"/>
          </a:xfrm>
          <a:prstGeom prst="rect">
            <a:avLst/>
          </a:prstGeom>
          <a:noFill/>
        </p:spPr>
        <p:txBody>
          <a:bodyPr wrap="none" rtlCol="0">
            <a:spAutoFit/>
          </a:bodyPr>
          <a:lstStyle/>
          <a:p>
            <a:r>
              <a:rPr kumimoji="1" lang="zh-CN" altLang="en-US" b="1" dirty="0" smtClean="0"/>
              <a:t>选</a:t>
            </a:r>
            <a:r>
              <a:rPr kumimoji="1" lang="en-US" altLang="zh-CN" b="1" dirty="0" smtClean="0"/>
              <a:t>library</a:t>
            </a:r>
            <a:r>
              <a:rPr kumimoji="1" lang="zh-CN" altLang="en-US" b="1" dirty="0" smtClean="0"/>
              <a:t>？</a:t>
            </a:r>
            <a:endParaRPr kumimoji="1" lang="zh-CN" altLang="en-US" b="1" dirty="0"/>
          </a:p>
        </p:txBody>
      </p:sp>
      <p:sp>
        <p:nvSpPr>
          <p:cNvPr id="7" name="文本框 6"/>
          <p:cNvSpPr txBox="1"/>
          <p:nvPr/>
        </p:nvSpPr>
        <p:spPr>
          <a:xfrm>
            <a:off x="1039097" y="2465689"/>
            <a:ext cx="2701381" cy="369332"/>
          </a:xfrm>
          <a:prstGeom prst="rect">
            <a:avLst/>
          </a:prstGeom>
          <a:noFill/>
        </p:spPr>
        <p:txBody>
          <a:bodyPr wrap="none" rtlCol="0">
            <a:spAutoFit/>
          </a:bodyPr>
          <a:lstStyle/>
          <a:p>
            <a:r>
              <a:rPr kumimoji="1" lang="zh-CN" altLang="en-US" b="1" dirty="0" smtClean="0"/>
              <a:t>选</a:t>
            </a:r>
            <a:r>
              <a:rPr kumimoji="1" lang="en-US" altLang="zh-CN" b="1" dirty="0" smtClean="0"/>
              <a:t>Journal/Conference</a:t>
            </a:r>
            <a:r>
              <a:rPr kumimoji="1" lang="zh-CN" altLang="en-US" b="1" dirty="0" smtClean="0"/>
              <a:t>？</a:t>
            </a:r>
            <a:endParaRPr kumimoji="1" lang="zh-CN" altLang="en-US" b="1" dirty="0"/>
          </a:p>
        </p:txBody>
      </p:sp>
      <p:sp>
        <p:nvSpPr>
          <p:cNvPr id="2" name="文本框 1"/>
          <p:cNvSpPr txBox="1"/>
          <p:nvPr/>
        </p:nvSpPr>
        <p:spPr>
          <a:xfrm>
            <a:off x="1447639" y="2975476"/>
            <a:ext cx="2451312" cy="369332"/>
          </a:xfrm>
          <a:prstGeom prst="rect">
            <a:avLst/>
          </a:prstGeom>
          <a:noFill/>
        </p:spPr>
        <p:txBody>
          <a:bodyPr wrap="none" rtlCol="0">
            <a:spAutoFit/>
          </a:bodyPr>
          <a:lstStyle/>
          <a:p>
            <a:r>
              <a:rPr kumimoji="1" lang="en-US" altLang="zh-CN" dirty="0" smtClean="0"/>
              <a:t>ICSE,</a:t>
            </a:r>
            <a:r>
              <a:rPr kumimoji="1" lang="zh-CN" altLang="en-US" dirty="0" smtClean="0"/>
              <a:t>  </a:t>
            </a:r>
            <a:r>
              <a:rPr kumimoji="1" lang="en-US" altLang="zh-CN" dirty="0" smtClean="0"/>
              <a:t>FSE,</a:t>
            </a:r>
            <a:r>
              <a:rPr kumimoji="1" lang="zh-CN" altLang="en-US" dirty="0" smtClean="0"/>
              <a:t>   </a:t>
            </a:r>
            <a:r>
              <a:rPr kumimoji="1" lang="en-US" altLang="zh-CN" dirty="0" smtClean="0"/>
              <a:t>ASE,</a:t>
            </a:r>
            <a:r>
              <a:rPr kumimoji="1" lang="zh-CN" altLang="en-US" dirty="0" smtClean="0"/>
              <a:t>   </a:t>
            </a:r>
            <a:r>
              <a:rPr kumimoji="1" lang="en-US" altLang="zh-CN" dirty="0" smtClean="0"/>
              <a:t>MSR</a:t>
            </a:r>
            <a:endParaRPr kumimoji="1" lang="zh-CN" altLang="en-US" dirty="0"/>
          </a:p>
        </p:txBody>
      </p:sp>
      <p:sp>
        <p:nvSpPr>
          <p:cNvPr id="3" name="文本框 2"/>
          <p:cNvSpPr txBox="1"/>
          <p:nvPr/>
        </p:nvSpPr>
        <p:spPr>
          <a:xfrm>
            <a:off x="4384214" y="2975476"/>
            <a:ext cx="2643672" cy="369332"/>
          </a:xfrm>
          <a:prstGeom prst="rect">
            <a:avLst/>
          </a:prstGeom>
          <a:noFill/>
        </p:spPr>
        <p:txBody>
          <a:bodyPr wrap="none" rtlCol="0">
            <a:spAutoFit/>
          </a:bodyPr>
          <a:lstStyle/>
          <a:p>
            <a:r>
              <a:rPr kumimoji="1" lang="en-US" altLang="zh-CN" dirty="0" smtClean="0"/>
              <a:t>TSE,</a:t>
            </a:r>
            <a:r>
              <a:rPr kumimoji="1" lang="zh-CN" altLang="en-US" dirty="0" smtClean="0"/>
              <a:t>  </a:t>
            </a:r>
            <a:r>
              <a:rPr kumimoji="1" lang="en-US" altLang="zh-CN" dirty="0" smtClean="0"/>
              <a:t>TOSME,</a:t>
            </a:r>
            <a:r>
              <a:rPr kumimoji="1" lang="zh-CN" altLang="en-US" dirty="0" smtClean="0"/>
              <a:t>  </a:t>
            </a:r>
            <a:r>
              <a:rPr kumimoji="1" lang="en-US" altLang="zh-CN" dirty="0" smtClean="0"/>
              <a:t>EMSE,</a:t>
            </a:r>
            <a:r>
              <a:rPr kumimoji="1" lang="zh-CN" altLang="en-US" dirty="0" smtClean="0"/>
              <a:t>  </a:t>
            </a:r>
            <a:r>
              <a:rPr kumimoji="1" lang="en-US" altLang="zh-CN" dirty="0" smtClean="0"/>
              <a:t>IST</a:t>
            </a:r>
            <a:endParaRPr kumimoji="1" lang="zh-CN" altLang="en-US" dirty="0"/>
          </a:p>
        </p:txBody>
      </p:sp>
      <p:sp>
        <p:nvSpPr>
          <p:cNvPr id="8" name="文本框 7"/>
          <p:cNvSpPr txBox="1"/>
          <p:nvPr/>
        </p:nvSpPr>
        <p:spPr>
          <a:xfrm>
            <a:off x="1524082" y="1949325"/>
            <a:ext cx="4979248" cy="369332"/>
          </a:xfrm>
          <a:prstGeom prst="rect">
            <a:avLst/>
          </a:prstGeom>
          <a:noFill/>
        </p:spPr>
        <p:txBody>
          <a:bodyPr wrap="none" rtlCol="0">
            <a:spAutoFit/>
          </a:bodyPr>
          <a:lstStyle/>
          <a:p>
            <a:r>
              <a:rPr kumimoji="1" lang="en-US" altLang="zh-CN" dirty="0" smtClean="0"/>
              <a:t>DBLP,</a:t>
            </a:r>
            <a:r>
              <a:rPr kumimoji="1" lang="zh-CN" altLang="en-US" dirty="0" smtClean="0"/>
              <a:t>  </a:t>
            </a:r>
            <a:r>
              <a:rPr kumimoji="1" lang="en-US" altLang="zh-CN" dirty="0" smtClean="0"/>
              <a:t>Springer,</a:t>
            </a:r>
            <a:r>
              <a:rPr kumimoji="1" lang="zh-CN" altLang="en-US" dirty="0" smtClean="0"/>
              <a:t>  </a:t>
            </a:r>
            <a:r>
              <a:rPr kumimoji="1" lang="en-US" altLang="zh-CN" dirty="0" smtClean="0"/>
              <a:t>ACM,</a:t>
            </a:r>
            <a:r>
              <a:rPr kumimoji="1" lang="zh-CN" altLang="en-US" dirty="0" smtClean="0"/>
              <a:t>  </a:t>
            </a:r>
            <a:r>
              <a:rPr kumimoji="1" lang="en-US" altLang="zh-CN" dirty="0" smtClean="0"/>
              <a:t>IEEEE,</a:t>
            </a:r>
            <a:r>
              <a:rPr kumimoji="1" lang="zh-CN" altLang="en-US" dirty="0" smtClean="0"/>
              <a:t>   </a:t>
            </a:r>
            <a:r>
              <a:rPr kumimoji="1" lang="en-US" altLang="zh-CN" dirty="0" smtClean="0"/>
              <a:t>Google-scholar,</a:t>
            </a:r>
            <a:r>
              <a:rPr kumimoji="1" lang="zh-CN" altLang="en-US" dirty="0" smtClean="0"/>
              <a:t> </a:t>
            </a:r>
            <a:endParaRPr kumimoji="1" lang="zh-CN" altLang="en-US" dirty="0"/>
          </a:p>
        </p:txBody>
      </p:sp>
      <p:sp>
        <p:nvSpPr>
          <p:cNvPr id="5" name="文本框 4"/>
          <p:cNvSpPr txBox="1"/>
          <p:nvPr/>
        </p:nvSpPr>
        <p:spPr>
          <a:xfrm>
            <a:off x="528958" y="1024039"/>
            <a:ext cx="1188146" cy="369332"/>
          </a:xfrm>
          <a:prstGeom prst="rect">
            <a:avLst/>
          </a:prstGeom>
          <a:noFill/>
        </p:spPr>
        <p:txBody>
          <a:bodyPr wrap="none" rtlCol="0">
            <a:spAutoFit/>
          </a:bodyPr>
          <a:lstStyle/>
          <a:p>
            <a:pPr marL="285750" indent="-285750">
              <a:buFont typeface="Wingdings" charset="2"/>
              <a:buChar char="Ø"/>
            </a:pPr>
            <a:r>
              <a:rPr kumimoji="1" lang="en-US" altLang="zh-CN" b="1" dirty="0" smtClean="0"/>
              <a:t>Source</a:t>
            </a:r>
            <a:endParaRPr kumimoji="1" lang="zh-CN" altLang="en-US" b="1" dirty="0"/>
          </a:p>
        </p:txBody>
      </p:sp>
      <p:sp>
        <p:nvSpPr>
          <p:cNvPr id="9" name="文本框 8"/>
          <p:cNvSpPr txBox="1"/>
          <p:nvPr/>
        </p:nvSpPr>
        <p:spPr>
          <a:xfrm>
            <a:off x="516519" y="3474745"/>
            <a:ext cx="1837362" cy="369332"/>
          </a:xfrm>
          <a:prstGeom prst="rect">
            <a:avLst/>
          </a:prstGeom>
          <a:noFill/>
        </p:spPr>
        <p:txBody>
          <a:bodyPr wrap="none" rtlCol="0">
            <a:spAutoFit/>
          </a:bodyPr>
          <a:lstStyle/>
          <a:p>
            <a:pPr marL="285750" indent="-285750">
              <a:buFont typeface="Wingdings" charset="2"/>
              <a:buChar char="Ø"/>
            </a:pPr>
            <a:r>
              <a:rPr kumimoji="1" lang="en-US" altLang="zh-CN" b="1" dirty="0" smtClean="0"/>
              <a:t>Search</a:t>
            </a:r>
            <a:r>
              <a:rPr kumimoji="1" lang="zh-CN" altLang="en-US" b="1" dirty="0" smtClean="0"/>
              <a:t> </a:t>
            </a:r>
            <a:r>
              <a:rPr kumimoji="1" lang="en-US" altLang="zh-CN" b="1" dirty="0" smtClean="0"/>
              <a:t>string</a:t>
            </a:r>
            <a:endParaRPr kumimoji="1" lang="zh-CN" altLang="en-US" b="1" dirty="0"/>
          </a:p>
        </p:txBody>
      </p:sp>
      <p:sp>
        <p:nvSpPr>
          <p:cNvPr id="11" name="矩形 10"/>
          <p:cNvSpPr/>
          <p:nvPr/>
        </p:nvSpPr>
        <p:spPr>
          <a:xfrm>
            <a:off x="62403" y="5570486"/>
            <a:ext cx="11932278" cy="1200329"/>
          </a:xfrm>
          <a:prstGeom prst="rect">
            <a:avLst/>
          </a:prstGeom>
        </p:spPr>
        <p:txBody>
          <a:bodyPr wrap="square">
            <a:spAutoFit/>
          </a:bodyPr>
          <a:lstStyle/>
          <a:p>
            <a:r>
              <a:rPr lang="zh-CN" altLang="en-US" dirty="0"/>
              <a:t>﻿A general approach is to break down the question into individual facets i.e. population, intervention, comparison, outcomes, context, study designs as discussed in Section 5.3.2. Then draw up a list of synonyms, abbreviations, and alternative spellings. Other terms can be obtained by considering subject headings used in journals and data bases. Sophisticated search strings can then be constructed using Boolean ANDs and ORs</a:t>
            </a:r>
          </a:p>
        </p:txBody>
      </p:sp>
      <p:sp>
        <p:nvSpPr>
          <p:cNvPr id="12" name="矩形 11"/>
          <p:cNvSpPr/>
          <p:nvPr/>
        </p:nvSpPr>
        <p:spPr>
          <a:xfrm>
            <a:off x="6812122" y="1035506"/>
            <a:ext cx="5148872" cy="1477328"/>
          </a:xfrm>
          <a:prstGeom prst="rect">
            <a:avLst/>
          </a:prstGeom>
        </p:spPr>
        <p:txBody>
          <a:bodyPr wrap="square">
            <a:spAutoFit/>
          </a:bodyPr>
          <a:lstStyle/>
          <a:p>
            <a:pPr algn="just"/>
            <a:r>
              <a:rPr lang="zh-CN" altLang="en-US"/>
              <a:t>﻿Initial searches for primary studies can be undertaken using digital libraries but this is not sufficient for a full systematic review. </a:t>
            </a:r>
            <a:r>
              <a:rPr lang="zh-CN" altLang="en-US" dirty="0"/>
              <a:t>Other sources of evidence must also be searched (sometimes manually) including:</a:t>
            </a:r>
          </a:p>
        </p:txBody>
      </p:sp>
      <p:sp>
        <p:nvSpPr>
          <p:cNvPr id="14" name="矩形 13"/>
          <p:cNvSpPr/>
          <p:nvPr/>
        </p:nvSpPr>
        <p:spPr>
          <a:xfrm>
            <a:off x="7647594" y="2920747"/>
            <a:ext cx="3883471" cy="923330"/>
          </a:xfrm>
          <a:prstGeom prst="rect">
            <a:avLst/>
          </a:prstGeom>
        </p:spPr>
        <p:txBody>
          <a:bodyPr wrap="square">
            <a:spAutoFit/>
          </a:bodyPr>
          <a:lstStyle/>
          <a:p>
            <a:r>
              <a:rPr lang="zh-CN" altLang="en-US"/>
              <a:t>﻿You must select and justify a search strategy that is appropriate for your research question.</a:t>
            </a:r>
          </a:p>
        </p:txBody>
      </p:sp>
      <p:sp>
        <p:nvSpPr>
          <p:cNvPr id="15" name="矩形 14"/>
          <p:cNvSpPr/>
          <p:nvPr/>
        </p:nvSpPr>
        <p:spPr>
          <a:xfrm>
            <a:off x="7536688" y="3916850"/>
            <a:ext cx="2826142" cy="923330"/>
          </a:xfrm>
          <a:prstGeom prst="rect">
            <a:avLst/>
          </a:prstGeom>
        </p:spPr>
        <p:txBody>
          <a:bodyPr wrap="square">
            <a:spAutoFit/>
          </a:bodyPr>
          <a:lstStyle/>
          <a:p>
            <a:r>
              <a:rPr lang="zh-CN" altLang="en-US"/>
              <a:t>﻿We need to search many different electronic sources;</a:t>
            </a:r>
          </a:p>
        </p:txBody>
      </p:sp>
      <p:pic>
        <p:nvPicPr>
          <p:cNvPr id="16" name="图片 15"/>
          <p:cNvPicPr>
            <a:picLocks noChangeAspect="1"/>
          </p:cNvPicPr>
          <p:nvPr/>
        </p:nvPicPr>
        <p:blipFill>
          <a:blip r:embed="rId2"/>
          <a:stretch>
            <a:fillRect/>
          </a:stretch>
        </p:blipFill>
        <p:spPr>
          <a:xfrm>
            <a:off x="4224012" y="3429156"/>
            <a:ext cx="2964076" cy="1337177"/>
          </a:xfrm>
          <a:prstGeom prst="rect">
            <a:avLst/>
          </a:prstGeom>
        </p:spPr>
      </p:pic>
      <p:sp>
        <p:nvSpPr>
          <p:cNvPr id="17" name="矩形 16"/>
          <p:cNvSpPr/>
          <p:nvPr/>
        </p:nvSpPr>
        <p:spPr>
          <a:xfrm>
            <a:off x="23913" y="5096498"/>
            <a:ext cx="12009259" cy="369332"/>
          </a:xfrm>
          <a:prstGeom prst="rect">
            <a:avLst/>
          </a:prstGeom>
        </p:spPr>
        <p:txBody>
          <a:bodyPr wrap="square">
            <a:spAutoFit/>
          </a:bodyPr>
          <a:lstStyle/>
          <a:p>
            <a:r>
              <a:rPr lang="zh-CN" altLang="en-US"/>
              <a:t>﻿The search strings needed to be adapted to suit the specific requirements of the difference data bases.</a:t>
            </a:r>
          </a:p>
        </p:txBody>
      </p:sp>
    </p:spTree>
    <p:extLst>
      <p:ext uri="{BB962C8B-B14F-4D97-AF65-F5344CB8AC3E}">
        <p14:creationId xmlns:p14="http://schemas.microsoft.com/office/powerpoint/2010/main" val="1702706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31243"/>
            <a:ext cx="12192000" cy="569515"/>
          </a:xfrm>
          <a:prstGeom prst="rect">
            <a:avLst/>
          </a:prstGeom>
        </p:spPr>
        <p:txBody>
          <a:bodyPr wrap="none" lIns="90000" anchor="ctr">
            <a:noAutofit/>
          </a:bodyPr>
          <a:lstStyle/>
          <a:p>
            <a:pPr algn="ctr"/>
            <a:r>
              <a:rPr lang="en-US" altLang="zh-CN" b="1" dirty="0" smtClean="0">
                <a:effectLst/>
              </a:rPr>
              <a:t>2.</a:t>
            </a:r>
            <a:r>
              <a:rPr lang="zh-CN" altLang="en-US" b="1" dirty="0" smtClean="0">
                <a:effectLst/>
              </a:rPr>
              <a:t> </a:t>
            </a:r>
            <a:r>
              <a:rPr lang="en-US" altLang="zh-CN" b="1" dirty="0"/>
              <a:t>Study </a:t>
            </a:r>
            <a:r>
              <a:rPr lang="en-US" altLang="zh-CN" b="1" dirty="0" smtClean="0"/>
              <a:t>search</a:t>
            </a:r>
            <a:endParaRPr lang="en-US" altLang="zh-CN" b="1" dirty="0"/>
          </a:p>
        </p:txBody>
      </p:sp>
      <p:sp>
        <p:nvSpPr>
          <p:cNvPr id="13" name="文本框 12"/>
          <p:cNvSpPr txBox="1"/>
          <p:nvPr/>
        </p:nvSpPr>
        <p:spPr>
          <a:xfrm>
            <a:off x="1745673" y="-1662545"/>
            <a:ext cx="10006650" cy="1477328"/>
          </a:xfrm>
          <a:prstGeom prst="rect">
            <a:avLst/>
          </a:prstGeom>
          <a:noFill/>
        </p:spPr>
        <p:txBody>
          <a:bodyPr wrap="none" rtlCol="0">
            <a:spAutoFit/>
          </a:bodyPr>
          <a:lstStyle/>
          <a:p>
            <a:r>
              <a:rPr kumimoji="1" lang="en-US" altLang="zh-CN" dirty="0">
                <a:latin typeface="Times New Roman" charset="0"/>
                <a:ea typeface="Times New Roman" charset="0"/>
                <a:cs typeface="Times New Roman" charset="0"/>
              </a:rPr>
              <a:t>((</a:t>
            </a:r>
            <a:r>
              <a:rPr kumimoji="1" lang="mr-IN" altLang="zh-CN" dirty="0">
                <a:latin typeface="Times New Roman" charset="0"/>
                <a:ea typeface="Times New Roman" charset="0"/>
                <a:cs typeface="Times New Roman" charset="0"/>
              </a:rPr>
              <a:t>"</a:t>
            </a:r>
            <a:r>
              <a:rPr kumimoji="1" lang="en-US" altLang="zh-CN" dirty="0">
                <a:latin typeface="Times New Roman" charset="0"/>
                <a:ea typeface="Times New Roman" charset="0"/>
                <a:cs typeface="Times New Roman" charset="0"/>
              </a:rPr>
              <a:t>Document Title</a:t>
            </a:r>
            <a:r>
              <a:rPr kumimoji="1" lang="mr-IN" altLang="zh-CN" dirty="0">
                <a:latin typeface="Times New Roman" charset="0"/>
                <a:ea typeface="Times New Roman" charset="0"/>
                <a:cs typeface="Times New Roman" charset="0"/>
              </a:rPr>
              <a:t>"</a:t>
            </a:r>
            <a:r>
              <a:rPr kumimoji="1" lang="en-US" altLang="zh-CN" dirty="0">
                <a:latin typeface="Times New Roman" charset="0"/>
                <a:ea typeface="Times New Roman" charset="0"/>
                <a:cs typeface="Times New Roman" charset="0"/>
              </a:rPr>
              <a:t>:pull </a:t>
            </a:r>
            <a:r>
              <a:rPr kumimoji="1" lang="en-US" altLang="zh-CN" dirty="0" smtClean="0">
                <a:latin typeface="Times New Roman" charset="0"/>
                <a:ea typeface="Times New Roman" charset="0"/>
                <a:cs typeface="Times New Roman" charset="0"/>
              </a:rPr>
              <a:t>)</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AND ("Document </a:t>
            </a:r>
            <a:r>
              <a:rPr kumimoji="1" lang="en-US" altLang="zh-CN" dirty="0" err="1" smtClean="0">
                <a:latin typeface="Times New Roman" charset="0"/>
                <a:ea typeface="Times New Roman" charset="0"/>
                <a:cs typeface="Times New Roman" charset="0"/>
              </a:rPr>
              <a:t>Title":request</a:t>
            </a:r>
            <a:r>
              <a:rPr kumimoji="1" lang="en-US" altLang="zh-CN" dirty="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OR</a:t>
            </a:r>
          </a:p>
          <a:p>
            <a:r>
              <a:rPr kumimoji="1" lang="en-US" altLang="zh-CN" dirty="0" smtClean="0">
                <a:latin typeface="Times New Roman" charset="0"/>
                <a:ea typeface="Times New Roman" charset="0"/>
                <a:cs typeface="Times New Roman" charset="0"/>
              </a:rPr>
              <a:t>((</a:t>
            </a:r>
            <a:r>
              <a:rPr kumimoji="1" lang="mr-IN" altLang="zh-CN" dirty="0" smtClean="0">
                <a:latin typeface="Times New Roman" charset="0"/>
                <a:ea typeface="Times New Roman" charset="0"/>
                <a:cs typeface="Times New Roman" charset="0"/>
              </a:rPr>
              <a:t>"</a:t>
            </a:r>
            <a:r>
              <a:rPr kumimoji="1" lang="en-US" altLang="zh-CN" dirty="0" smtClean="0">
                <a:latin typeface="Times New Roman" charset="0"/>
                <a:ea typeface="Times New Roman" charset="0"/>
                <a:cs typeface="Times New Roman" charset="0"/>
              </a:rPr>
              <a:t>Document Title</a:t>
            </a:r>
            <a:r>
              <a:rPr kumimoji="1" lang="mr-IN" altLang="zh-CN" dirty="0" smtClean="0">
                <a:latin typeface="Times New Roman" charset="0"/>
                <a:ea typeface="Times New Roman" charset="0"/>
                <a:cs typeface="Times New Roman" charset="0"/>
              </a:rPr>
              <a:t>"</a:t>
            </a:r>
            <a:r>
              <a:rPr kumimoji="1" lang="en-US" altLang="zh-CN" dirty="0" smtClean="0">
                <a:latin typeface="Times New Roman" charset="0"/>
                <a:ea typeface="Times New Roman" charset="0"/>
                <a:cs typeface="Times New Roman" charset="0"/>
              </a:rPr>
              <a:t>:pull)</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AND</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("Document Title": </a:t>
            </a:r>
            <a:r>
              <a:rPr kumimoji="1" lang="en-US" altLang="zh-CN" dirty="0">
                <a:latin typeface="Times New Roman" charset="0"/>
                <a:ea typeface="Times New Roman" charset="0"/>
                <a:cs typeface="Times New Roman" charset="0"/>
              </a:rPr>
              <a:t>based </a:t>
            </a:r>
            <a:r>
              <a:rPr kumimoji="1" lang="en-US" altLang="zh-CN" dirty="0" smtClean="0">
                <a:latin typeface="Times New Roman" charset="0"/>
                <a:ea typeface="Times New Roman" charset="0"/>
                <a:cs typeface="Times New Roman" charset="0"/>
              </a:rPr>
              <a:t>)</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AND</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("Document Title": </a:t>
            </a:r>
            <a:r>
              <a:rPr kumimoji="1" lang="en-US" altLang="zh-CN" dirty="0">
                <a:latin typeface="Times New Roman" charset="0"/>
                <a:ea typeface="Times New Roman" charset="0"/>
                <a:cs typeface="Times New Roman" charset="0"/>
              </a:rPr>
              <a:t>Development</a:t>
            </a:r>
            <a:r>
              <a:rPr kumimoji="1" lang="en-US" altLang="zh-CN" dirty="0" smtClean="0">
                <a:latin typeface="Times New Roman" charset="0"/>
                <a:ea typeface="Times New Roman" charset="0"/>
                <a:cs typeface="Times New Roman" charset="0"/>
              </a:rPr>
              <a:t>))</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OR</a:t>
            </a:r>
          </a:p>
          <a:p>
            <a:r>
              <a:rPr kumimoji="1" lang="en-US" altLang="zh-CN" dirty="0" smtClean="0">
                <a:latin typeface="Times New Roman" charset="0"/>
                <a:ea typeface="Times New Roman" charset="0"/>
                <a:cs typeface="Times New Roman" charset="0"/>
              </a:rPr>
              <a:t>((</a:t>
            </a:r>
            <a:r>
              <a:rPr kumimoji="1" lang="mr-IN" altLang="zh-CN" dirty="0" smtClean="0">
                <a:latin typeface="Times New Roman" charset="0"/>
                <a:ea typeface="Times New Roman" charset="0"/>
                <a:cs typeface="Times New Roman" charset="0"/>
              </a:rPr>
              <a:t>"</a:t>
            </a:r>
            <a:r>
              <a:rPr kumimoji="1" lang="en-US" altLang="zh-CN" dirty="0" smtClean="0">
                <a:latin typeface="Times New Roman" charset="0"/>
                <a:ea typeface="Times New Roman" charset="0"/>
                <a:cs typeface="Times New Roman" charset="0"/>
              </a:rPr>
              <a:t>Document Title</a:t>
            </a:r>
            <a:r>
              <a:rPr kumimoji="1" lang="mr-IN" altLang="zh-CN" dirty="0" smtClean="0">
                <a:latin typeface="Times New Roman" charset="0"/>
                <a:ea typeface="Times New Roman" charset="0"/>
                <a:cs typeface="Times New Roman" charset="0"/>
              </a:rPr>
              <a:t>"</a:t>
            </a:r>
            <a:r>
              <a:rPr kumimoji="1" lang="en-US" altLang="zh-CN" dirty="0" smtClean="0">
                <a:latin typeface="Times New Roman" charset="0"/>
                <a:ea typeface="Times New Roman" charset="0"/>
                <a:cs typeface="Times New Roman" charset="0"/>
              </a:rPr>
              <a:t>: </a:t>
            </a:r>
            <a:r>
              <a:rPr kumimoji="1" lang="en-US" altLang="zh-CN" dirty="0">
                <a:latin typeface="Times New Roman" charset="0"/>
                <a:ea typeface="Times New Roman" charset="0"/>
                <a:cs typeface="Times New Roman" charset="0"/>
              </a:rPr>
              <a:t>contribution </a:t>
            </a:r>
            <a:r>
              <a:rPr kumimoji="1" lang="en-US" altLang="zh-CN" dirty="0" smtClean="0">
                <a:latin typeface="Times New Roman" charset="0"/>
                <a:ea typeface="Times New Roman" charset="0"/>
                <a:cs typeface="Times New Roman" charset="0"/>
              </a:rPr>
              <a:t>)</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AND</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("Document Title": </a:t>
            </a:r>
            <a:r>
              <a:rPr kumimoji="1" lang="en-US" altLang="zh-CN" dirty="0">
                <a:latin typeface="Times New Roman" charset="0"/>
                <a:ea typeface="Times New Roman" charset="0"/>
                <a:cs typeface="Times New Roman" charset="0"/>
              </a:rPr>
              <a:t>GitHub</a:t>
            </a:r>
            <a:r>
              <a:rPr kumimoji="1" lang="en-US" altLang="zh-CN" dirty="0" smtClean="0">
                <a:latin typeface="Times New Roman" charset="0"/>
                <a:ea typeface="Times New Roman" charset="0"/>
                <a:cs typeface="Times New Roman" charset="0"/>
              </a:rPr>
              <a:t>))</a:t>
            </a:r>
          </a:p>
          <a:p>
            <a:endParaRPr kumimoji="1" lang="en-US" altLang="zh-CN" dirty="0">
              <a:latin typeface="Times New Roman" charset="0"/>
              <a:ea typeface="Times New Roman" charset="0"/>
              <a:cs typeface="Times New Roman" charset="0"/>
            </a:endParaRPr>
          </a:p>
          <a:p>
            <a:endParaRPr kumimoji="1" lang="en-US" altLang="zh-CN" dirty="0">
              <a:latin typeface="Times New Roman" charset="0"/>
              <a:ea typeface="Times New Roman" charset="0"/>
              <a:cs typeface="Times New Roman" charset="0"/>
            </a:endParaRPr>
          </a:p>
        </p:txBody>
      </p:sp>
      <p:sp>
        <p:nvSpPr>
          <p:cNvPr id="2" name="矩形 1"/>
          <p:cNvSpPr/>
          <p:nvPr/>
        </p:nvSpPr>
        <p:spPr>
          <a:xfrm>
            <a:off x="2578100" y="2699435"/>
            <a:ext cx="6096000" cy="646331"/>
          </a:xfrm>
          <a:prstGeom prst="rect">
            <a:avLst/>
          </a:prstGeom>
        </p:spPr>
        <p:txBody>
          <a:bodyPr>
            <a:spAutoFit/>
          </a:bodyPr>
          <a:lstStyle/>
          <a:p>
            <a:r>
              <a:rPr lang="en-US" altLang="zh-CN" dirty="0"/>
              <a:t>(pull AND request) OR (pull AND based AND development) OR </a:t>
            </a:r>
            <a:r>
              <a:rPr lang="en-US" altLang="zh-CN" dirty="0" smtClean="0"/>
              <a:t>(fork</a:t>
            </a:r>
            <a:r>
              <a:rPr lang="zh-CN" altLang="en-US" dirty="0"/>
              <a:t> </a:t>
            </a:r>
            <a:r>
              <a:rPr lang="en-US" altLang="zh-CN" dirty="0" smtClean="0"/>
              <a:t>AND based</a:t>
            </a:r>
            <a:r>
              <a:rPr lang="zh-CN" altLang="en-US" dirty="0" smtClean="0"/>
              <a:t> </a:t>
            </a:r>
            <a:r>
              <a:rPr lang="en-US" altLang="zh-CN" dirty="0" smtClean="0"/>
              <a:t>AND</a:t>
            </a:r>
            <a:r>
              <a:rPr lang="zh-CN" altLang="en-US" dirty="0" smtClean="0"/>
              <a:t> </a:t>
            </a:r>
            <a:r>
              <a:rPr lang="en-US" altLang="zh-CN" dirty="0" smtClean="0"/>
              <a:t>development)</a:t>
            </a:r>
            <a:r>
              <a:rPr lang="zh-CN" altLang="en-US" dirty="0" smtClean="0"/>
              <a:t> </a:t>
            </a:r>
            <a:endParaRPr lang="zh-CN" altLang="en-US" dirty="0"/>
          </a:p>
        </p:txBody>
      </p:sp>
    </p:spTree>
    <p:extLst>
      <p:ext uri="{BB962C8B-B14F-4D97-AF65-F5344CB8AC3E}">
        <p14:creationId xmlns:p14="http://schemas.microsoft.com/office/powerpoint/2010/main" val="1127482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31243"/>
            <a:ext cx="12192000" cy="569515"/>
          </a:xfrm>
          <a:prstGeom prst="rect">
            <a:avLst/>
          </a:prstGeom>
        </p:spPr>
        <p:txBody>
          <a:bodyPr wrap="none" lIns="90000" anchor="ctr">
            <a:noAutofit/>
          </a:bodyPr>
          <a:lstStyle/>
          <a:p>
            <a:pPr algn="ctr"/>
            <a:r>
              <a:rPr lang="en-US" altLang="zh-CN" b="1" dirty="0" smtClean="0">
                <a:effectLst/>
              </a:rPr>
              <a:t>2.</a:t>
            </a:r>
            <a:r>
              <a:rPr lang="zh-CN" altLang="en-US" b="1" dirty="0" smtClean="0">
                <a:effectLst/>
              </a:rPr>
              <a:t> </a:t>
            </a:r>
            <a:r>
              <a:rPr lang="en-US" altLang="zh-CN" b="1" dirty="0"/>
              <a:t>Study </a:t>
            </a:r>
            <a:r>
              <a:rPr lang="en-US" altLang="zh-CN" b="1" dirty="0" smtClean="0"/>
              <a:t>search</a:t>
            </a:r>
            <a:endParaRPr lang="en-US" altLang="zh-CN" b="1" dirty="0"/>
          </a:p>
        </p:txBody>
      </p:sp>
      <p:graphicFrame>
        <p:nvGraphicFramePr>
          <p:cNvPr id="18" name="表格 17"/>
          <p:cNvGraphicFramePr>
            <a:graphicFrameLocks noGrp="1"/>
          </p:cNvGraphicFramePr>
          <p:nvPr>
            <p:extLst>
              <p:ext uri="{D42A27DB-BD31-4B8C-83A1-F6EECF244321}">
                <p14:modId xmlns:p14="http://schemas.microsoft.com/office/powerpoint/2010/main" val="1271238694"/>
              </p:ext>
            </p:extLst>
          </p:nvPr>
        </p:nvGraphicFramePr>
        <p:xfrm>
          <a:off x="437757" y="903158"/>
          <a:ext cx="11314566" cy="5527679"/>
        </p:xfrm>
        <a:graphic>
          <a:graphicData uri="http://schemas.openxmlformats.org/drawingml/2006/table">
            <a:tbl>
              <a:tblPr firstRow="1" bandRow="1">
                <a:tableStyleId>{5C22544A-7EE6-4342-B048-85BDC9FD1C3A}</a:tableStyleId>
              </a:tblPr>
              <a:tblGrid>
                <a:gridCol w="2250777"/>
                <a:gridCol w="9063789"/>
              </a:tblGrid>
              <a:tr h="324092">
                <a:tc>
                  <a:txBody>
                    <a:bodyPr/>
                    <a:lstStyle/>
                    <a:p>
                      <a:r>
                        <a:rPr lang="en-US" altLang="zh-CN" dirty="0" smtClean="0"/>
                        <a:t>Source</a:t>
                      </a:r>
                      <a:r>
                        <a:rPr lang="zh-CN" altLang="en-US" baseline="0" dirty="0" smtClean="0"/>
                        <a:t> </a:t>
                      </a:r>
                      <a:endParaRPr lang="zh-CN" altLang="en-US" dirty="0"/>
                    </a:p>
                  </a:txBody>
                  <a:tcPr/>
                </a:tc>
                <a:tc>
                  <a:txBody>
                    <a:bodyPr/>
                    <a:lstStyle/>
                    <a:p>
                      <a:r>
                        <a:rPr lang="zh-CN" altLang="en-US" dirty="0" smtClean="0"/>
                        <a:t> </a:t>
                      </a:r>
                      <a:r>
                        <a:rPr lang="en-US" altLang="zh-CN" dirty="0" smtClean="0"/>
                        <a:t>results</a:t>
                      </a:r>
                      <a:endParaRPr lang="zh-CN" altLang="en-US" dirty="0"/>
                    </a:p>
                  </a:txBody>
                  <a:tcPr/>
                </a:tc>
              </a:tr>
              <a:tr h="11879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err="1" smtClean="0"/>
                        <a:t>dblp</a:t>
                      </a:r>
                      <a:endParaRPr lang="zh-CN" alt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pull request</a:t>
                      </a:r>
                      <a:r>
                        <a:rPr lang="zh-CN" altLang="en-US" dirty="0" smtClean="0"/>
                        <a:t>  </a:t>
                      </a:r>
                      <a:r>
                        <a:rPr lang="en-US" altLang="zh-CN" dirty="0" smtClean="0"/>
                        <a:t>69</a:t>
                      </a:r>
                      <a:r>
                        <a:rPr lang="zh-CN" altLang="en-US" dirty="0" smtClean="0"/>
                        <a:t>、</a:t>
                      </a:r>
                      <a:r>
                        <a:rPr lang="en-US" altLang="zh-CN" dirty="0" smtClean="0"/>
                        <a:t>pull based</a:t>
                      </a:r>
                      <a:r>
                        <a:rPr lang="zh-CN" altLang="en-US" dirty="0" smtClean="0"/>
                        <a:t>  </a:t>
                      </a:r>
                      <a:r>
                        <a:rPr lang="en-US" altLang="zh-CN" dirty="0" smtClean="0"/>
                        <a:t>development</a:t>
                      </a:r>
                      <a:r>
                        <a:rPr lang="zh-CN" altLang="en-US" baseline="0" dirty="0" smtClean="0"/>
                        <a:t> </a:t>
                      </a:r>
                      <a:r>
                        <a:rPr lang="en-US" altLang="zh-CN" baseline="0" dirty="0" smtClean="0"/>
                        <a:t>15,</a:t>
                      </a:r>
                      <a:r>
                        <a:rPr lang="zh-CN" altLang="en-US" baseline="0" dirty="0" smtClean="0"/>
                        <a:t> </a:t>
                      </a:r>
                      <a:r>
                        <a:rPr lang="en-US" altLang="zh-CN" sz="1800" dirty="0" smtClean="0"/>
                        <a:t>fork based development</a:t>
                      </a:r>
                      <a:r>
                        <a:rPr lang="zh-CN" altLang="en-US" sz="1800" dirty="0" smtClean="0"/>
                        <a:t> </a:t>
                      </a:r>
                      <a:r>
                        <a:rPr lang="en-US" altLang="zh-CN" sz="1800" dirty="0" smtClean="0"/>
                        <a:t>3</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(pull AND request) OR (contribution AND </a:t>
                      </a:r>
                      <a:r>
                        <a:rPr lang="en-US" altLang="zh-CN" dirty="0" err="1" smtClean="0"/>
                        <a:t>github</a:t>
                      </a:r>
                      <a:r>
                        <a:rPr lang="en-US" altLang="zh-CN" dirty="0" smtClean="0"/>
                        <a:t>) OR (pull AND based AND development)</a:t>
                      </a:r>
                      <a:r>
                        <a:rPr lang="zh-CN" altLang="en-US" dirty="0" smtClean="0"/>
                        <a:t> 卡死</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可以导出不包含</a:t>
                      </a:r>
                      <a:r>
                        <a:rPr lang="en-US" altLang="zh-CN" dirty="0" smtClean="0"/>
                        <a:t>abs</a:t>
                      </a:r>
                      <a:r>
                        <a:rPr lang="zh-CN" altLang="en-US" dirty="0" smtClean="0"/>
                        <a:t>的</a:t>
                      </a:r>
                      <a:r>
                        <a:rPr lang="en-US" altLang="zh-CN" dirty="0" err="1" smtClean="0"/>
                        <a:t>bibex</a:t>
                      </a:r>
                      <a:endParaRPr lang="zh-CN" altLang="en-US" dirty="0" smtClean="0"/>
                    </a:p>
                  </a:txBody>
                  <a:tcPr/>
                </a:tc>
              </a:tr>
              <a:tr h="11104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err="1" smtClean="0"/>
                        <a:t>ieeexplore</a:t>
                      </a:r>
                      <a:endParaRPr lang="zh-CN" altLang="en-US" dirty="0" smtClean="0"/>
                    </a:p>
                  </a:txBody>
                  <a:tcPr/>
                </a:tc>
                <a:tc>
                  <a:txBody>
                    <a:bodyPr/>
                    <a:lstStyle/>
                    <a:p>
                      <a:r>
                        <a:rPr lang="en-US" altLang="zh-CN" sz="1800" b="1" i="0" kern="1200" dirty="0" smtClean="0">
                          <a:solidFill>
                            <a:schemeClr val="dk1"/>
                          </a:solidFill>
                          <a:effectLst/>
                          <a:latin typeface="+mn-lt"/>
                          <a:ea typeface="+mn-ea"/>
                          <a:cs typeface="+mn-cs"/>
                        </a:rPr>
                        <a:t>("</a:t>
                      </a:r>
                      <a:r>
                        <a:rPr lang="en-US" altLang="zh-CN" sz="1800" b="1" i="0" kern="1200" dirty="0" err="1" smtClean="0">
                          <a:solidFill>
                            <a:schemeClr val="dk1"/>
                          </a:solidFill>
                          <a:effectLst/>
                          <a:latin typeface="+mn-lt"/>
                          <a:ea typeface="+mn-ea"/>
                          <a:cs typeface="+mn-cs"/>
                        </a:rPr>
                        <a:t>Abstract":pull</a:t>
                      </a:r>
                      <a:r>
                        <a:rPr lang="en-US" altLang="zh-CN" sz="1800" b="1" i="0" kern="1200" dirty="0" smtClean="0">
                          <a:solidFill>
                            <a:schemeClr val="dk1"/>
                          </a:solidFill>
                          <a:effectLst/>
                          <a:latin typeface="+mn-lt"/>
                          <a:ea typeface="+mn-ea"/>
                          <a:cs typeface="+mn-cs"/>
                        </a:rPr>
                        <a:t> request) OR ("</a:t>
                      </a:r>
                      <a:r>
                        <a:rPr lang="en-US" altLang="zh-CN" sz="1800" b="1" i="0" kern="1200" dirty="0" err="1" smtClean="0">
                          <a:solidFill>
                            <a:schemeClr val="dk1"/>
                          </a:solidFill>
                          <a:effectLst/>
                          <a:latin typeface="+mn-lt"/>
                          <a:ea typeface="+mn-ea"/>
                          <a:cs typeface="+mn-cs"/>
                        </a:rPr>
                        <a:t>Abstract":pull</a:t>
                      </a:r>
                      <a:r>
                        <a:rPr lang="en-US" altLang="zh-CN" sz="1800" b="1" i="0" kern="1200" dirty="0" smtClean="0">
                          <a:solidFill>
                            <a:schemeClr val="dk1"/>
                          </a:solidFill>
                          <a:effectLst/>
                          <a:latin typeface="+mn-lt"/>
                          <a:ea typeface="+mn-ea"/>
                          <a:cs typeface="+mn-cs"/>
                        </a:rPr>
                        <a:t> based Development) OR ("</a:t>
                      </a:r>
                      <a:r>
                        <a:rPr lang="en-US" altLang="zh-CN" sz="1800" b="1" i="0" kern="1200" dirty="0" err="1" smtClean="0">
                          <a:solidFill>
                            <a:schemeClr val="dk1"/>
                          </a:solidFill>
                          <a:effectLst/>
                          <a:latin typeface="+mn-lt"/>
                          <a:ea typeface="+mn-ea"/>
                          <a:cs typeface="+mn-cs"/>
                        </a:rPr>
                        <a:t>Abstract":fork</a:t>
                      </a:r>
                      <a:r>
                        <a:rPr lang="en-US" altLang="zh-CN" sz="1800" b="1" i="0" kern="1200" dirty="0" smtClean="0">
                          <a:solidFill>
                            <a:schemeClr val="dk1"/>
                          </a:solidFill>
                          <a:effectLst/>
                          <a:latin typeface="+mn-lt"/>
                          <a:ea typeface="+mn-ea"/>
                          <a:cs typeface="+mn-cs"/>
                        </a:rPr>
                        <a:t> based Development)</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在</a:t>
                      </a:r>
                      <a:r>
                        <a:rPr lang="en-US" altLang="zh-CN" sz="1600" dirty="0" smtClean="0"/>
                        <a:t>abs</a:t>
                      </a:r>
                      <a:r>
                        <a:rPr lang="zh-CN" altLang="en-US" sz="1600" dirty="0" smtClean="0"/>
                        <a:t>里 </a:t>
                      </a:r>
                      <a:r>
                        <a:rPr lang="en-US" altLang="zh-CN" sz="1600" dirty="0" smtClean="0"/>
                        <a:t>367</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aseline="0" dirty="0" smtClean="0"/>
                        <a:t>可以导出</a:t>
                      </a:r>
                      <a:r>
                        <a:rPr lang="en-US" altLang="zh-CN" sz="1600" baseline="0" dirty="0" smtClean="0"/>
                        <a:t>csv</a:t>
                      </a:r>
                      <a:r>
                        <a:rPr lang="zh-CN" altLang="en-US" sz="1600" baseline="0" dirty="0" smtClean="0"/>
                        <a:t>，可以导出</a:t>
                      </a:r>
                      <a:r>
                        <a:rPr lang="en-US" altLang="zh-CN" sz="1600" baseline="0" dirty="0" err="1" smtClean="0"/>
                        <a:t>bibex</a:t>
                      </a:r>
                      <a:r>
                        <a:rPr lang="zh-CN" altLang="en-US" sz="1600" baseline="0" dirty="0" smtClean="0"/>
                        <a:t>，都有</a:t>
                      </a:r>
                      <a:r>
                        <a:rPr lang="en-US" altLang="zh-CN" sz="1600" baseline="0" dirty="0" smtClean="0"/>
                        <a:t>abs</a:t>
                      </a:r>
                      <a:endParaRPr lang="en-US" altLang="zh-CN" sz="1600" dirty="0" smtClean="0"/>
                    </a:p>
                  </a:txBody>
                  <a:tcPr/>
                </a:tc>
              </a:tr>
              <a:tr h="7890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err="1" smtClean="0"/>
                        <a:t>Acm</a:t>
                      </a:r>
                      <a:r>
                        <a:rPr lang="zh-CN" altLang="en-US" baseline="0" dirty="0" smtClean="0"/>
                        <a:t> </a:t>
                      </a:r>
                      <a:r>
                        <a:rPr lang="en-US" altLang="zh-CN" baseline="0" dirty="0" smtClean="0"/>
                        <a:t>digital</a:t>
                      </a:r>
                      <a:r>
                        <a:rPr lang="zh-CN" altLang="en-US" baseline="0" dirty="0" smtClean="0"/>
                        <a:t> </a:t>
                      </a:r>
                      <a:r>
                        <a:rPr lang="en-US" altLang="zh-CN" baseline="0" dirty="0" smtClean="0"/>
                        <a:t>library</a:t>
                      </a:r>
                      <a:endParaRPr lang="zh-CN" alt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(pull AND request) OR (pull AND based AND development) </a:t>
                      </a:r>
                      <a:r>
                        <a:rPr lang="zh-CN" altLang="en-US" sz="1600" dirty="0" smtClean="0"/>
                        <a:t> </a:t>
                      </a:r>
                      <a:r>
                        <a:rPr lang="en-US" altLang="zh-CN" sz="1600" dirty="0" smtClean="0"/>
                        <a:t>OR</a:t>
                      </a:r>
                      <a:r>
                        <a:rPr lang="zh-CN" altLang="en-US" sz="1600" baseline="0" dirty="0" smtClean="0"/>
                        <a:t> </a:t>
                      </a:r>
                      <a:r>
                        <a:rPr lang="en-US" altLang="zh-CN" sz="1600" dirty="0" smtClean="0"/>
                        <a:t>(FORK AND based AND development) </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在</a:t>
                      </a:r>
                      <a:r>
                        <a:rPr lang="en-US" altLang="zh-CN" sz="1600" dirty="0" smtClean="0"/>
                        <a:t>abs</a:t>
                      </a:r>
                      <a:r>
                        <a:rPr lang="zh-CN" altLang="en-US" sz="1600" dirty="0" smtClean="0"/>
                        <a:t>里搜就很多了 </a:t>
                      </a:r>
                      <a:r>
                        <a:rPr lang="en-US" altLang="zh-CN" sz="1600" dirty="0" smtClean="0"/>
                        <a:t>212</a:t>
                      </a:r>
                      <a:r>
                        <a:rPr lang="zh-CN" altLang="en-US" sz="1600" dirty="0" smtClean="0"/>
                        <a:t>、</a:t>
                      </a:r>
                      <a:r>
                        <a:rPr lang="en-US" altLang="zh-CN" sz="1600" dirty="0" smtClean="0"/>
                        <a:t>55</a:t>
                      </a:r>
                      <a:r>
                        <a:rPr lang="zh-CN" altLang="en-US" sz="1600" dirty="0" smtClean="0"/>
                        <a:t>  </a:t>
                      </a:r>
                      <a:r>
                        <a:rPr lang="en-US" altLang="zh-CN" sz="1600" dirty="0" smtClean="0"/>
                        <a:t>(</a:t>
                      </a:r>
                      <a:r>
                        <a:rPr lang="zh-CN" altLang="en-US" sz="1600" dirty="0" smtClean="0"/>
                        <a:t>空格，</a:t>
                      </a:r>
                      <a:r>
                        <a:rPr lang="en-US" altLang="zh-CN" sz="1600" dirty="0" smtClean="0"/>
                        <a:t>AND,</a:t>
                      </a:r>
                      <a:r>
                        <a:rPr lang="zh-CN" altLang="en-US" sz="1600" dirty="0" smtClean="0"/>
                        <a:t> 双引号，逐次</a:t>
                      </a:r>
                      <a:r>
                        <a:rPr lang="en-US" altLang="zh-CN" sz="1600" dirty="0" smtClean="0"/>
                        <a:t>narrow)</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可以导出</a:t>
                      </a:r>
                      <a:r>
                        <a:rPr lang="en-US" altLang="zh-CN" sz="1600" dirty="0" err="1" smtClean="0"/>
                        <a:t>ednote</a:t>
                      </a:r>
                      <a:r>
                        <a:rPr lang="zh-CN" altLang="en-US" sz="1600" dirty="0" smtClean="0"/>
                        <a:t>、</a:t>
                      </a:r>
                      <a:r>
                        <a:rPr lang="en-US" altLang="zh-CN" sz="1600" dirty="0" err="1" smtClean="0"/>
                        <a:t>bibex</a:t>
                      </a:r>
                      <a:endParaRPr lang="en-US" altLang="zh-CN" sz="1600" dirty="0" smtClean="0"/>
                    </a:p>
                  </a:txBody>
                  <a:tcPr/>
                </a:tc>
              </a:tr>
              <a:tr h="8337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Springer</a:t>
                      </a:r>
                      <a:r>
                        <a:rPr lang="zh-CN" altLang="en-US" dirty="0" smtClean="0"/>
                        <a:t> </a:t>
                      </a:r>
                      <a:r>
                        <a:rPr lang="en-US" altLang="zh-CN" dirty="0" smtClean="0"/>
                        <a:t>link</a:t>
                      </a:r>
                      <a:endParaRPr lang="zh-CN" alt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dirty="0" smtClean="0"/>
                        <a:t>"pull request" or "pull based development" or "fork based development”</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不能指定搜索域 </a:t>
                      </a:r>
                      <a:r>
                        <a:rPr lang="en-US" altLang="zh-CN" sz="1600" dirty="0" smtClean="0"/>
                        <a:t>763</a:t>
                      </a:r>
                      <a:r>
                        <a:rPr lang="zh-CN" altLang="en-US" sz="1600" dirty="0" smtClean="0"/>
                        <a:t>。在</a:t>
                      </a:r>
                      <a:r>
                        <a:rPr lang="en-US" altLang="zh-CN" sz="1600" dirty="0" smtClean="0"/>
                        <a:t>title</a:t>
                      </a:r>
                      <a:r>
                        <a:rPr lang="zh-CN" altLang="en-US" sz="1600" dirty="0" smtClean="0"/>
                        <a:t>里搜（</a:t>
                      </a:r>
                      <a:r>
                        <a:rPr lang="en-US" altLang="zh-CN" sz="1600" dirty="0" smtClean="0"/>
                        <a:t>28</a:t>
                      </a:r>
                      <a:r>
                        <a:rPr lang="zh-CN" altLang="en-US" sz="1600" dirty="0" smtClean="0"/>
                        <a:t>）</a:t>
                      </a:r>
                      <a:endParaRPr lang="en-US" altLang="zh-CN"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只能导出</a:t>
                      </a:r>
                      <a:r>
                        <a:rPr lang="en-US" altLang="zh-CN" sz="1600" dirty="0" smtClean="0"/>
                        <a:t>csv</a:t>
                      </a:r>
                      <a:r>
                        <a:rPr lang="zh-CN" altLang="en-US" sz="1600" dirty="0" smtClean="0"/>
                        <a:t>，不包含</a:t>
                      </a:r>
                      <a:r>
                        <a:rPr lang="en-US" altLang="zh-CN" sz="1600" dirty="0" smtClean="0"/>
                        <a:t>abs</a:t>
                      </a:r>
                      <a:r>
                        <a:rPr lang="zh-CN" altLang="en-US" sz="1600" dirty="0" smtClean="0"/>
                        <a:t>，只有个</a:t>
                      </a:r>
                      <a:r>
                        <a:rPr lang="en-US" altLang="zh-CN" sz="1600" dirty="0" smtClean="0"/>
                        <a:t>title</a:t>
                      </a:r>
                      <a:endParaRPr lang="fi-FI" altLang="zh-CN" sz="1600" dirty="0" smtClean="0"/>
                    </a:p>
                  </a:txBody>
                  <a:tcPr/>
                </a:tc>
              </a:tr>
              <a:tr h="3506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err="1" smtClean="0"/>
                        <a:t>scholar.google</a:t>
                      </a:r>
                      <a:endParaRPr lang="zh-CN" alt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默认：上万（无法限制）</a:t>
                      </a:r>
                      <a:endParaRPr lang="en-US" altLang="zh-CN"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可以指定在</a:t>
                      </a:r>
                      <a:r>
                        <a:rPr lang="en-US" altLang="zh-CN" sz="1600" dirty="0" smtClean="0"/>
                        <a:t>title</a:t>
                      </a:r>
                      <a:r>
                        <a:rPr lang="zh-CN" altLang="en-US" sz="1600" dirty="0" smtClean="0"/>
                        <a:t>里搜，但是布尔表达式不方便</a:t>
                      </a:r>
                      <a:endParaRPr lang="en-US" altLang="zh-CN"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dirty="0" err="1" smtClean="0"/>
                        <a:t>Allintitle</a:t>
                      </a:r>
                      <a:r>
                        <a:rPr lang="en-US" altLang="zh-CN" sz="1600" dirty="0" smtClean="0"/>
                        <a:t>:</a:t>
                      </a:r>
                      <a:r>
                        <a:rPr lang="zh-CN" altLang="en-US" sz="1600" dirty="0" smtClean="0"/>
                        <a:t> </a:t>
                      </a:r>
                      <a:r>
                        <a:rPr lang="en-US" altLang="zh-CN" sz="1600" dirty="0" smtClean="0"/>
                        <a:t>pull request</a:t>
                      </a:r>
                      <a:r>
                        <a:rPr lang="zh-CN" altLang="en-US" sz="1600" dirty="0" smtClean="0"/>
                        <a:t>  </a:t>
                      </a:r>
                      <a:r>
                        <a:rPr lang="en-US" altLang="zh-CN" sz="1600" dirty="0" smtClean="0"/>
                        <a:t>83</a:t>
                      </a:r>
                      <a:r>
                        <a:rPr lang="zh-CN" altLang="en-US" sz="1600" dirty="0" smtClean="0"/>
                        <a:t>、</a:t>
                      </a:r>
                      <a:r>
                        <a:rPr lang="en-US" altLang="zh-CN" sz="1600" dirty="0" smtClean="0"/>
                        <a:t>pull based</a:t>
                      </a:r>
                      <a:r>
                        <a:rPr lang="zh-CN" altLang="en-US" sz="1600" dirty="0" smtClean="0"/>
                        <a:t>  </a:t>
                      </a:r>
                      <a:r>
                        <a:rPr lang="en-US" altLang="zh-CN" sz="1600" dirty="0" smtClean="0"/>
                        <a:t>development</a:t>
                      </a:r>
                      <a:r>
                        <a:rPr lang="zh-CN" altLang="en-US" sz="1600" baseline="0" dirty="0" smtClean="0"/>
                        <a:t> </a:t>
                      </a:r>
                      <a:r>
                        <a:rPr lang="en-US" altLang="zh-CN" sz="1600" baseline="0" dirty="0" smtClean="0"/>
                        <a:t>48</a:t>
                      </a:r>
                      <a:r>
                        <a:rPr lang="zh-CN" altLang="en-US" sz="1600" baseline="0" dirty="0" smtClean="0"/>
                        <a:t>、</a:t>
                      </a:r>
                      <a:r>
                        <a:rPr lang="en-US" altLang="zh-CN" sz="1600" dirty="0" err="1" smtClean="0"/>
                        <a:t>fokr</a:t>
                      </a:r>
                      <a:r>
                        <a:rPr lang="zh-CN" altLang="en-US" sz="1600" dirty="0" smtClean="0"/>
                        <a:t> </a:t>
                      </a:r>
                      <a:r>
                        <a:rPr lang="en-US" altLang="zh-CN" sz="1600" dirty="0" smtClean="0"/>
                        <a:t>based</a:t>
                      </a:r>
                      <a:r>
                        <a:rPr lang="zh-CN" altLang="en-US" sz="1600" dirty="0" smtClean="0"/>
                        <a:t>  </a:t>
                      </a:r>
                      <a:r>
                        <a:rPr lang="en-US" altLang="zh-CN" sz="1600" dirty="0" smtClean="0"/>
                        <a:t>development</a:t>
                      </a:r>
                      <a:r>
                        <a:rPr lang="zh-CN" altLang="en-US" sz="1600" baseline="0" dirty="0" smtClean="0"/>
                        <a:t> </a:t>
                      </a:r>
                      <a:r>
                        <a:rPr lang="en-US" altLang="zh-CN" sz="1600" dirty="0" smtClean="0"/>
                        <a:t>23</a:t>
                      </a:r>
                      <a:endParaRPr lang="en-US" altLang="zh-CN" sz="1600" baseline="0" dirty="0" smtClean="0"/>
                    </a:p>
                  </a:txBody>
                  <a:tcPr/>
                </a:tc>
              </a:tr>
              <a:tr h="3506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err="1" smtClean="0"/>
                        <a:t>arxiv</a:t>
                      </a:r>
                      <a:endParaRPr lang="zh-CN" alt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aseline="0" dirty="0" smtClean="0"/>
                        <a:t>搜索功能简单，不过可以指定搜索域和领域；可以只用“</a:t>
                      </a:r>
                      <a:r>
                        <a:rPr lang="en-US" altLang="zh-CN" sz="1600" baseline="0" dirty="0" smtClean="0"/>
                        <a:t>pull</a:t>
                      </a:r>
                      <a:r>
                        <a:rPr lang="zh-CN" altLang="en-US" sz="1600" baseline="0" dirty="0" smtClean="0"/>
                        <a:t> </a:t>
                      </a:r>
                      <a:r>
                        <a:rPr lang="en-US" altLang="zh-CN" sz="1600" baseline="0" dirty="0" smtClean="0"/>
                        <a:t>request</a:t>
                      </a:r>
                      <a:r>
                        <a:rPr lang="zh-CN" altLang="en-US" sz="1600" baseline="0" dirty="0" smtClean="0"/>
                        <a:t>”搜。不支持导出</a:t>
                      </a:r>
                      <a:endParaRPr lang="en-US" altLang="zh-CN" sz="1600" baseline="0" dirty="0" smtClean="0"/>
                    </a:p>
                  </a:txBody>
                  <a:tcPr/>
                </a:tc>
              </a:tr>
            </a:tbl>
          </a:graphicData>
        </a:graphic>
      </p:graphicFrame>
      <p:sp>
        <p:nvSpPr>
          <p:cNvPr id="13" name="文本框 12"/>
          <p:cNvSpPr txBox="1"/>
          <p:nvPr/>
        </p:nvSpPr>
        <p:spPr>
          <a:xfrm>
            <a:off x="1745673" y="-1662545"/>
            <a:ext cx="10006650" cy="1477328"/>
          </a:xfrm>
          <a:prstGeom prst="rect">
            <a:avLst/>
          </a:prstGeom>
          <a:noFill/>
        </p:spPr>
        <p:txBody>
          <a:bodyPr wrap="none" rtlCol="0">
            <a:spAutoFit/>
          </a:bodyPr>
          <a:lstStyle/>
          <a:p>
            <a:r>
              <a:rPr kumimoji="1" lang="en-US" altLang="zh-CN" dirty="0">
                <a:latin typeface="Times New Roman" charset="0"/>
                <a:ea typeface="Times New Roman" charset="0"/>
                <a:cs typeface="Times New Roman" charset="0"/>
              </a:rPr>
              <a:t>((</a:t>
            </a:r>
            <a:r>
              <a:rPr kumimoji="1" lang="mr-IN" altLang="zh-CN" dirty="0">
                <a:latin typeface="Times New Roman" charset="0"/>
                <a:ea typeface="Times New Roman" charset="0"/>
                <a:cs typeface="Times New Roman" charset="0"/>
              </a:rPr>
              <a:t>"</a:t>
            </a:r>
            <a:r>
              <a:rPr kumimoji="1" lang="en-US" altLang="zh-CN" dirty="0">
                <a:latin typeface="Times New Roman" charset="0"/>
                <a:ea typeface="Times New Roman" charset="0"/>
                <a:cs typeface="Times New Roman" charset="0"/>
              </a:rPr>
              <a:t>Document Title</a:t>
            </a:r>
            <a:r>
              <a:rPr kumimoji="1" lang="mr-IN" altLang="zh-CN" dirty="0">
                <a:latin typeface="Times New Roman" charset="0"/>
                <a:ea typeface="Times New Roman" charset="0"/>
                <a:cs typeface="Times New Roman" charset="0"/>
              </a:rPr>
              <a:t>"</a:t>
            </a:r>
            <a:r>
              <a:rPr kumimoji="1" lang="en-US" altLang="zh-CN" dirty="0">
                <a:latin typeface="Times New Roman" charset="0"/>
                <a:ea typeface="Times New Roman" charset="0"/>
                <a:cs typeface="Times New Roman" charset="0"/>
              </a:rPr>
              <a:t>:pull </a:t>
            </a:r>
            <a:r>
              <a:rPr kumimoji="1" lang="en-US" altLang="zh-CN" dirty="0" smtClean="0">
                <a:latin typeface="Times New Roman" charset="0"/>
                <a:ea typeface="Times New Roman" charset="0"/>
                <a:cs typeface="Times New Roman" charset="0"/>
              </a:rPr>
              <a:t>)</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AND ("Document </a:t>
            </a:r>
            <a:r>
              <a:rPr kumimoji="1" lang="en-US" altLang="zh-CN" dirty="0" err="1" smtClean="0">
                <a:latin typeface="Times New Roman" charset="0"/>
                <a:ea typeface="Times New Roman" charset="0"/>
                <a:cs typeface="Times New Roman" charset="0"/>
              </a:rPr>
              <a:t>Title":request</a:t>
            </a:r>
            <a:r>
              <a:rPr kumimoji="1" lang="en-US" altLang="zh-CN" dirty="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OR</a:t>
            </a:r>
          </a:p>
          <a:p>
            <a:r>
              <a:rPr kumimoji="1" lang="en-US" altLang="zh-CN" dirty="0" smtClean="0">
                <a:latin typeface="Times New Roman" charset="0"/>
                <a:ea typeface="Times New Roman" charset="0"/>
                <a:cs typeface="Times New Roman" charset="0"/>
              </a:rPr>
              <a:t>((</a:t>
            </a:r>
            <a:r>
              <a:rPr kumimoji="1" lang="mr-IN" altLang="zh-CN" dirty="0" smtClean="0">
                <a:latin typeface="Times New Roman" charset="0"/>
                <a:ea typeface="Times New Roman" charset="0"/>
                <a:cs typeface="Times New Roman" charset="0"/>
              </a:rPr>
              <a:t>"</a:t>
            </a:r>
            <a:r>
              <a:rPr kumimoji="1" lang="en-US" altLang="zh-CN" dirty="0" smtClean="0">
                <a:latin typeface="Times New Roman" charset="0"/>
                <a:ea typeface="Times New Roman" charset="0"/>
                <a:cs typeface="Times New Roman" charset="0"/>
              </a:rPr>
              <a:t>Document Title</a:t>
            </a:r>
            <a:r>
              <a:rPr kumimoji="1" lang="mr-IN" altLang="zh-CN" dirty="0" smtClean="0">
                <a:latin typeface="Times New Roman" charset="0"/>
                <a:ea typeface="Times New Roman" charset="0"/>
                <a:cs typeface="Times New Roman" charset="0"/>
              </a:rPr>
              <a:t>"</a:t>
            </a:r>
            <a:r>
              <a:rPr kumimoji="1" lang="en-US" altLang="zh-CN" dirty="0" smtClean="0">
                <a:latin typeface="Times New Roman" charset="0"/>
                <a:ea typeface="Times New Roman" charset="0"/>
                <a:cs typeface="Times New Roman" charset="0"/>
              </a:rPr>
              <a:t>:pull)</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AND</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("Document Title": </a:t>
            </a:r>
            <a:r>
              <a:rPr kumimoji="1" lang="en-US" altLang="zh-CN" dirty="0">
                <a:latin typeface="Times New Roman" charset="0"/>
                <a:ea typeface="Times New Roman" charset="0"/>
                <a:cs typeface="Times New Roman" charset="0"/>
              </a:rPr>
              <a:t>based </a:t>
            </a:r>
            <a:r>
              <a:rPr kumimoji="1" lang="en-US" altLang="zh-CN" dirty="0" smtClean="0">
                <a:latin typeface="Times New Roman" charset="0"/>
                <a:ea typeface="Times New Roman" charset="0"/>
                <a:cs typeface="Times New Roman" charset="0"/>
              </a:rPr>
              <a:t>)</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AND</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("Document Title": </a:t>
            </a:r>
            <a:r>
              <a:rPr kumimoji="1" lang="en-US" altLang="zh-CN" dirty="0">
                <a:latin typeface="Times New Roman" charset="0"/>
                <a:ea typeface="Times New Roman" charset="0"/>
                <a:cs typeface="Times New Roman" charset="0"/>
              </a:rPr>
              <a:t>Development</a:t>
            </a:r>
            <a:r>
              <a:rPr kumimoji="1" lang="en-US" altLang="zh-CN" dirty="0" smtClean="0">
                <a:latin typeface="Times New Roman" charset="0"/>
                <a:ea typeface="Times New Roman" charset="0"/>
                <a:cs typeface="Times New Roman" charset="0"/>
              </a:rPr>
              <a:t>))</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OR</a:t>
            </a:r>
          </a:p>
          <a:p>
            <a:r>
              <a:rPr kumimoji="1" lang="en-US" altLang="zh-CN" dirty="0" smtClean="0">
                <a:latin typeface="Times New Roman" charset="0"/>
                <a:ea typeface="Times New Roman" charset="0"/>
                <a:cs typeface="Times New Roman" charset="0"/>
              </a:rPr>
              <a:t>((</a:t>
            </a:r>
            <a:r>
              <a:rPr kumimoji="1" lang="mr-IN" altLang="zh-CN" dirty="0" smtClean="0">
                <a:latin typeface="Times New Roman" charset="0"/>
                <a:ea typeface="Times New Roman" charset="0"/>
                <a:cs typeface="Times New Roman" charset="0"/>
              </a:rPr>
              <a:t>"</a:t>
            </a:r>
            <a:r>
              <a:rPr kumimoji="1" lang="en-US" altLang="zh-CN" dirty="0" smtClean="0">
                <a:latin typeface="Times New Roman" charset="0"/>
                <a:ea typeface="Times New Roman" charset="0"/>
                <a:cs typeface="Times New Roman" charset="0"/>
              </a:rPr>
              <a:t>Document Title</a:t>
            </a:r>
            <a:r>
              <a:rPr kumimoji="1" lang="mr-IN" altLang="zh-CN" dirty="0" smtClean="0">
                <a:latin typeface="Times New Roman" charset="0"/>
                <a:ea typeface="Times New Roman" charset="0"/>
                <a:cs typeface="Times New Roman" charset="0"/>
              </a:rPr>
              <a:t>"</a:t>
            </a:r>
            <a:r>
              <a:rPr kumimoji="1" lang="en-US" altLang="zh-CN" dirty="0" smtClean="0">
                <a:latin typeface="Times New Roman" charset="0"/>
                <a:ea typeface="Times New Roman" charset="0"/>
                <a:cs typeface="Times New Roman" charset="0"/>
              </a:rPr>
              <a:t>: </a:t>
            </a:r>
            <a:r>
              <a:rPr kumimoji="1" lang="en-US" altLang="zh-CN" dirty="0">
                <a:latin typeface="Times New Roman" charset="0"/>
                <a:ea typeface="Times New Roman" charset="0"/>
                <a:cs typeface="Times New Roman" charset="0"/>
              </a:rPr>
              <a:t>contribution </a:t>
            </a:r>
            <a:r>
              <a:rPr kumimoji="1" lang="en-US" altLang="zh-CN" dirty="0" smtClean="0">
                <a:latin typeface="Times New Roman" charset="0"/>
                <a:ea typeface="Times New Roman" charset="0"/>
                <a:cs typeface="Times New Roman" charset="0"/>
              </a:rPr>
              <a:t>)</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AND</a:t>
            </a:r>
            <a:r>
              <a:rPr kumimoji="1" lang="zh-CN" altLang="en-US" dirty="0" smtClean="0">
                <a:latin typeface="Times New Roman" charset="0"/>
                <a:ea typeface="Times New Roman" charset="0"/>
                <a:cs typeface="Times New Roman" charset="0"/>
              </a:rPr>
              <a:t> </a:t>
            </a:r>
            <a:r>
              <a:rPr kumimoji="1" lang="en-US" altLang="zh-CN" dirty="0" smtClean="0">
                <a:latin typeface="Times New Roman" charset="0"/>
                <a:ea typeface="Times New Roman" charset="0"/>
                <a:cs typeface="Times New Roman" charset="0"/>
              </a:rPr>
              <a:t>("Document Title": </a:t>
            </a:r>
            <a:r>
              <a:rPr kumimoji="1" lang="en-US" altLang="zh-CN" dirty="0">
                <a:latin typeface="Times New Roman" charset="0"/>
                <a:ea typeface="Times New Roman" charset="0"/>
                <a:cs typeface="Times New Roman" charset="0"/>
              </a:rPr>
              <a:t>GitHub</a:t>
            </a:r>
            <a:r>
              <a:rPr kumimoji="1" lang="en-US" altLang="zh-CN" dirty="0" smtClean="0">
                <a:latin typeface="Times New Roman" charset="0"/>
                <a:ea typeface="Times New Roman" charset="0"/>
                <a:cs typeface="Times New Roman" charset="0"/>
              </a:rPr>
              <a:t>))</a:t>
            </a:r>
          </a:p>
          <a:p>
            <a:endParaRPr kumimoji="1" lang="en-US" altLang="zh-CN" dirty="0">
              <a:latin typeface="Times New Roman" charset="0"/>
              <a:ea typeface="Times New Roman" charset="0"/>
              <a:cs typeface="Times New Roman" charset="0"/>
            </a:endParaRPr>
          </a:p>
          <a:p>
            <a:endParaRPr kumimoji="1" lang="en-US" altLang="zh-CN" dirty="0">
              <a:latin typeface="Times New Roman" charset="0"/>
              <a:ea typeface="Times New Roman" charset="0"/>
              <a:cs typeface="Times New Roman" charset="0"/>
            </a:endParaRPr>
          </a:p>
        </p:txBody>
      </p:sp>
    </p:spTree>
    <p:extLst>
      <p:ext uri="{BB962C8B-B14F-4D97-AF65-F5344CB8AC3E}">
        <p14:creationId xmlns:p14="http://schemas.microsoft.com/office/powerpoint/2010/main" val="748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07492"/>
            <a:ext cx="12192000" cy="569515"/>
          </a:xfrm>
          <a:prstGeom prst="rect">
            <a:avLst/>
          </a:prstGeom>
        </p:spPr>
        <p:txBody>
          <a:bodyPr wrap="none" lIns="90000" anchor="ctr">
            <a:noAutofit/>
          </a:bodyPr>
          <a:lstStyle/>
          <a:p>
            <a:pPr algn="ctr"/>
            <a:r>
              <a:rPr lang="en-US" altLang="zh-CN" b="1" dirty="0"/>
              <a:t>3</a:t>
            </a:r>
            <a:r>
              <a:rPr lang="en-US" altLang="zh-CN" b="1" dirty="0" smtClean="0">
                <a:effectLst/>
              </a:rPr>
              <a:t>.</a:t>
            </a:r>
            <a:r>
              <a:rPr lang="zh-CN" altLang="en-US" b="1" dirty="0" smtClean="0">
                <a:effectLst/>
              </a:rPr>
              <a:t> </a:t>
            </a:r>
            <a:r>
              <a:rPr lang="en-US" altLang="zh-CN" b="1" dirty="0"/>
              <a:t>Studies Selection</a:t>
            </a:r>
          </a:p>
        </p:txBody>
      </p:sp>
      <p:sp>
        <p:nvSpPr>
          <p:cNvPr id="7" name="文本框 6"/>
          <p:cNvSpPr txBox="1"/>
          <p:nvPr/>
        </p:nvSpPr>
        <p:spPr>
          <a:xfrm>
            <a:off x="432705" y="1338370"/>
            <a:ext cx="1909497" cy="369332"/>
          </a:xfrm>
          <a:prstGeom prst="rect">
            <a:avLst/>
          </a:prstGeom>
          <a:noFill/>
        </p:spPr>
        <p:txBody>
          <a:bodyPr wrap="none" rtlCol="0">
            <a:spAutoFit/>
          </a:bodyPr>
          <a:lstStyle/>
          <a:p>
            <a:r>
              <a:rPr kumimoji="1" lang="en-US" altLang="zh-CN" b="1" dirty="0" smtClean="0"/>
              <a:t>inclusion criteria</a:t>
            </a:r>
            <a:endParaRPr kumimoji="1" lang="zh-CN" altLang="en-US" b="1" dirty="0"/>
          </a:p>
        </p:txBody>
      </p:sp>
      <p:sp>
        <p:nvSpPr>
          <p:cNvPr id="9" name="文本框 8"/>
          <p:cNvSpPr txBox="1"/>
          <p:nvPr/>
        </p:nvSpPr>
        <p:spPr>
          <a:xfrm>
            <a:off x="432705" y="3964463"/>
            <a:ext cx="1952779" cy="369332"/>
          </a:xfrm>
          <a:prstGeom prst="rect">
            <a:avLst/>
          </a:prstGeom>
          <a:noFill/>
        </p:spPr>
        <p:txBody>
          <a:bodyPr wrap="none" rtlCol="0">
            <a:spAutoFit/>
          </a:bodyPr>
          <a:lstStyle/>
          <a:p>
            <a:r>
              <a:rPr kumimoji="1" lang="en-US" altLang="zh-CN" b="1" dirty="0" smtClean="0"/>
              <a:t>exclusion criteria</a:t>
            </a:r>
            <a:endParaRPr kumimoji="1" lang="zh-CN" altLang="en-US" b="1" dirty="0"/>
          </a:p>
        </p:txBody>
      </p:sp>
      <p:sp>
        <p:nvSpPr>
          <p:cNvPr id="5" name="矩形 4"/>
          <p:cNvSpPr/>
          <p:nvPr/>
        </p:nvSpPr>
        <p:spPr>
          <a:xfrm>
            <a:off x="432705" y="5344775"/>
            <a:ext cx="4668684" cy="923330"/>
          </a:xfrm>
          <a:prstGeom prst="rect">
            <a:avLst/>
          </a:prstGeom>
        </p:spPr>
        <p:txBody>
          <a:bodyPr wrap="square">
            <a:spAutoFit/>
          </a:bodyPr>
          <a:lstStyle/>
          <a:p>
            <a:r>
              <a:rPr lang="zh-CN" altLang="en-US"/>
              <a:t>﻿We, therefore, recommend maintaining a list of excluded papers, only after the totally irrelevant papers have been excluded,</a:t>
            </a:r>
          </a:p>
        </p:txBody>
      </p:sp>
      <p:sp>
        <p:nvSpPr>
          <p:cNvPr id="10" name="矩形 9"/>
          <p:cNvSpPr/>
          <p:nvPr/>
        </p:nvSpPr>
        <p:spPr>
          <a:xfrm>
            <a:off x="5309937" y="5344775"/>
            <a:ext cx="6096000" cy="923330"/>
          </a:xfrm>
          <a:prstGeom prst="rect">
            <a:avLst/>
          </a:prstGeom>
        </p:spPr>
        <p:txBody>
          <a:bodyPr>
            <a:spAutoFit/>
          </a:bodyPr>
          <a:lstStyle/>
          <a:p>
            <a:r>
              <a:rPr lang="zh-CN" altLang="en-US" dirty="0"/>
              <a:t>﻿In addition to general inclusion/exclusion criteria, it is considered critical to assess the “quality” of primary studies</a:t>
            </a:r>
          </a:p>
        </p:txBody>
      </p:sp>
    </p:spTree>
    <p:extLst>
      <p:ext uri="{BB962C8B-B14F-4D97-AF65-F5344CB8AC3E}">
        <p14:creationId xmlns:p14="http://schemas.microsoft.com/office/powerpoint/2010/main" val="1604417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84686" y="307492"/>
            <a:ext cx="3487714" cy="569515"/>
          </a:xfrm>
          <a:prstGeom prst="rect">
            <a:avLst/>
          </a:prstGeom>
        </p:spPr>
        <p:txBody>
          <a:bodyPr wrap="none" lIns="90000" anchor="ctr">
            <a:noAutofit/>
          </a:bodyPr>
          <a:lstStyle/>
          <a:p>
            <a:r>
              <a:rPr lang="en-US" altLang="zh-CN" b="1" dirty="0" smtClean="0"/>
              <a:t>4</a:t>
            </a:r>
            <a:r>
              <a:rPr lang="en-US" altLang="zh-CN" b="1" dirty="0" smtClean="0">
                <a:effectLst/>
              </a:rPr>
              <a:t>.</a:t>
            </a:r>
            <a:r>
              <a:rPr lang="zh-CN" altLang="en-US" b="1" dirty="0" smtClean="0">
                <a:effectLst/>
              </a:rPr>
              <a:t> </a:t>
            </a:r>
            <a:r>
              <a:rPr lang="en-US" altLang="zh-CN" b="1" dirty="0"/>
              <a:t>Data Extraction</a:t>
            </a:r>
          </a:p>
        </p:txBody>
      </p:sp>
      <p:sp>
        <p:nvSpPr>
          <p:cNvPr id="3" name="矩形 2"/>
          <p:cNvSpPr/>
          <p:nvPr/>
        </p:nvSpPr>
        <p:spPr>
          <a:xfrm>
            <a:off x="2980543" y="1815513"/>
            <a:ext cx="6096000" cy="923330"/>
          </a:xfrm>
          <a:prstGeom prst="rect">
            <a:avLst/>
          </a:prstGeom>
        </p:spPr>
        <p:txBody>
          <a:bodyPr>
            <a:spAutoFit/>
          </a:bodyPr>
          <a:lstStyle/>
          <a:p>
            <a:r>
              <a:rPr lang="zh-CN" altLang="en-US" dirty="0"/>
              <a:t>﻿The objective of this stage is to design data extraction forms to accurately record the information researchers obtain from the primary studies.</a:t>
            </a:r>
          </a:p>
        </p:txBody>
      </p:sp>
      <p:graphicFrame>
        <p:nvGraphicFramePr>
          <p:cNvPr id="5" name="表格 4"/>
          <p:cNvGraphicFramePr>
            <a:graphicFrameLocks noGrp="1"/>
          </p:cNvGraphicFramePr>
          <p:nvPr>
            <p:extLst>
              <p:ext uri="{D42A27DB-BD31-4B8C-83A1-F6EECF244321}">
                <p14:modId xmlns:p14="http://schemas.microsoft.com/office/powerpoint/2010/main" val="912167392"/>
              </p:ext>
            </p:extLst>
          </p:nvPr>
        </p:nvGraphicFramePr>
        <p:xfrm>
          <a:off x="2101516" y="3372774"/>
          <a:ext cx="8459536" cy="741680"/>
        </p:xfrm>
        <a:graphic>
          <a:graphicData uri="http://schemas.openxmlformats.org/drawingml/2006/table">
            <a:tbl>
              <a:tblPr firstRow="1" bandRow="1">
                <a:tableStyleId>{5C22544A-7EE6-4342-B048-85BDC9FD1C3A}</a:tableStyleId>
              </a:tblPr>
              <a:tblGrid>
                <a:gridCol w="1427746"/>
                <a:gridCol w="687138"/>
                <a:gridCol w="1057442"/>
                <a:gridCol w="1057442"/>
                <a:gridCol w="1449136"/>
                <a:gridCol w="970041"/>
                <a:gridCol w="753149"/>
                <a:gridCol w="1057442"/>
              </a:tblGrid>
              <a:tr h="370840">
                <a:tc>
                  <a:txBody>
                    <a:bodyPr/>
                    <a:lstStyle/>
                    <a:p>
                      <a:r>
                        <a:rPr lang="en-US" altLang="zh-CN" dirty="0" smtClean="0"/>
                        <a:t>Venue</a:t>
                      </a:r>
                      <a:endParaRPr lang="zh-CN" altLang="en-US" dirty="0"/>
                    </a:p>
                  </a:txBody>
                  <a:tcPr/>
                </a:tc>
                <a:tc>
                  <a:txBody>
                    <a:bodyPr/>
                    <a:lstStyle/>
                    <a:p>
                      <a:r>
                        <a:rPr lang="en-US" altLang="zh-CN" dirty="0" smtClean="0"/>
                        <a:t>year</a:t>
                      </a:r>
                      <a:endParaRPr lang="zh-CN" altLang="en-US" dirty="0"/>
                    </a:p>
                  </a:txBody>
                  <a:tcPr/>
                </a:tc>
                <a:tc>
                  <a:txBody>
                    <a:bodyPr/>
                    <a:lstStyle/>
                    <a:p>
                      <a:r>
                        <a:rPr lang="en-US" altLang="zh-CN" dirty="0" smtClean="0"/>
                        <a:t>topic</a:t>
                      </a:r>
                      <a:endParaRPr lang="zh-CN" altLang="en-US" dirty="0"/>
                    </a:p>
                  </a:txBody>
                  <a:tcPr/>
                </a:tc>
                <a:tc>
                  <a:txBody>
                    <a:bodyPr/>
                    <a:lstStyle/>
                    <a:p>
                      <a:r>
                        <a:rPr lang="en-US" altLang="zh-CN" dirty="0" smtClean="0"/>
                        <a:t>dataset</a:t>
                      </a:r>
                      <a:endParaRPr lang="zh-CN" altLang="en-US" dirty="0"/>
                    </a:p>
                  </a:txBody>
                  <a:tcPr/>
                </a:tc>
                <a:tc>
                  <a:txBody>
                    <a:bodyPr/>
                    <a:lstStyle/>
                    <a:p>
                      <a:r>
                        <a:rPr lang="en-US" altLang="zh-CN" dirty="0" smtClean="0"/>
                        <a:t>conclusion</a:t>
                      </a:r>
                      <a:endParaRPr lang="zh-CN" altLang="en-US" dirty="0"/>
                    </a:p>
                  </a:txBody>
                  <a:tcPr/>
                </a:tc>
                <a:tc>
                  <a:txBody>
                    <a:bodyPr/>
                    <a:lstStyle/>
                    <a:p>
                      <a:r>
                        <a:rPr lang="en-US" altLang="zh-CN" dirty="0" smtClean="0"/>
                        <a:t>factor</a:t>
                      </a:r>
                      <a:endParaRPr lang="zh-CN" altLang="en-US" dirty="0"/>
                    </a:p>
                  </a:txBody>
                  <a:tcPr/>
                </a:tc>
                <a:tc>
                  <a:txBody>
                    <a:bodyPr/>
                    <a:lstStyle/>
                    <a:p>
                      <a:endParaRPr lang="zh-CN" altLang="en-US"/>
                    </a:p>
                  </a:txBody>
                  <a:tcPr/>
                </a:tc>
                <a:tc>
                  <a:txBody>
                    <a:bodyPr/>
                    <a:lstStyle/>
                    <a:p>
                      <a:endParaRPr lang="zh-CN" altLang="en-US"/>
                    </a:p>
                  </a:txBody>
                  <a:tcPr/>
                </a:tc>
              </a:tr>
              <a:tr h="370840">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r>
            </a:tbl>
          </a:graphicData>
        </a:graphic>
      </p:graphicFrame>
      <p:sp>
        <p:nvSpPr>
          <p:cNvPr id="6" name="矩形 5"/>
          <p:cNvSpPr/>
          <p:nvPr/>
        </p:nvSpPr>
        <p:spPr>
          <a:xfrm>
            <a:off x="3605116" y="4799892"/>
            <a:ext cx="3762568" cy="369332"/>
          </a:xfrm>
          <a:prstGeom prst="rect">
            <a:avLst/>
          </a:prstGeom>
        </p:spPr>
        <p:txBody>
          <a:bodyPr wrap="none">
            <a:spAutoFit/>
          </a:bodyPr>
          <a:lstStyle/>
          <a:p>
            <a:r>
              <a:rPr lang="zh-CN" altLang="en-US"/>
              <a:t>﻿Temporal view of the publications</a:t>
            </a:r>
          </a:p>
        </p:txBody>
      </p:sp>
      <p:sp>
        <p:nvSpPr>
          <p:cNvPr id="7" name="矩形 6"/>
          <p:cNvSpPr/>
          <p:nvPr/>
        </p:nvSpPr>
        <p:spPr>
          <a:xfrm>
            <a:off x="2792599" y="5490066"/>
            <a:ext cx="5933034" cy="369332"/>
          </a:xfrm>
          <a:prstGeom prst="rect">
            <a:avLst/>
          </a:prstGeom>
        </p:spPr>
        <p:txBody>
          <a:bodyPr wrap="none">
            <a:spAutoFit/>
          </a:bodyPr>
          <a:lstStyle/>
          <a:p>
            <a:r>
              <a:rPr lang="zh-CN" altLang="en-US"/>
              <a:t>﻿Number of projects analyzed in the selected studies.Fig.</a:t>
            </a:r>
          </a:p>
        </p:txBody>
      </p:sp>
    </p:spTree>
    <p:extLst>
      <p:ext uri="{BB962C8B-B14F-4D97-AF65-F5344CB8AC3E}">
        <p14:creationId xmlns:p14="http://schemas.microsoft.com/office/powerpoint/2010/main" val="1228942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12077" y="530942"/>
            <a:ext cx="1135247" cy="369332"/>
          </a:xfrm>
          <a:prstGeom prst="rect">
            <a:avLst/>
          </a:prstGeom>
          <a:noFill/>
        </p:spPr>
        <p:txBody>
          <a:bodyPr wrap="none" rtlCol="0">
            <a:spAutoFit/>
          </a:bodyPr>
          <a:lstStyle/>
          <a:p>
            <a:r>
              <a:rPr kumimoji="1" lang="en-US" altLang="zh-CN" dirty="0" smtClean="0"/>
              <a:t>automate</a:t>
            </a:r>
            <a:endParaRPr kumimoji="1" lang="zh-CN" altLang="en-US" dirty="0"/>
          </a:p>
        </p:txBody>
      </p:sp>
      <p:sp>
        <p:nvSpPr>
          <p:cNvPr id="3" name="文本框 2"/>
          <p:cNvSpPr txBox="1"/>
          <p:nvPr/>
        </p:nvSpPr>
        <p:spPr>
          <a:xfrm>
            <a:off x="4758575" y="530942"/>
            <a:ext cx="1622560" cy="369332"/>
          </a:xfrm>
          <a:prstGeom prst="rect">
            <a:avLst/>
          </a:prstGeom>
          <a:noFill/>
        </p:spPr>
        <p:txBody>
          <a:bodyPr wrap="none" rtlCol="0">
            <a:spAutoFit/>
          </a:bodyPr>
          <a:lstStyle/>
          <a:p>
            <a:r>
              <a:rPr kumimoji="1" lang="en-US" altLang="zh-CN" smtClean="0"/>
              <a:t>understanding</a:t>
            </a:r>
            <a:endParaRPr kumimoji="1" lang="zh-CN" altLang="en-US" dirty="0"/>
          </a:p>
        </p:txBody>
      </p:sp>
      <p:sp>
        <p:nvSpPr>
          <p:cNvPr id="4" name="文本框 3"/>
          <p:cNvSpPr txBox="1"/>
          <p:nvPr/>
        </p:nvSpPr>
        <p:spPr>
          <a:xfrm>
            <a:off x="983225" y="1160207"/>
            <a:ext cx="2836033" cy="369332"/>
          </a:xfrm>
          <a:prstGeom prst="rect">
            <a:avLst/>
          </a:prstGeom>
          <a:noFill/>
        </p:spPr>
        <p:txBody>
          <a:bodyPr wrap="none" rtlCol="0">
            <a:spAutoFit/>
          </a:bodyPr>
          <a:lstStyle/>
          <a:p>
            <a:r>
              <a:rPr kumimoji="1" lang="en-US" altLang="zh-CN" dirty="0" smtClean="0"/>
              <a:t>Reviewer</a:t>
            </a:r>
            <a:r>
              <a:rPr kumimoji="1" lang="zh-CN" altLang="en-US" dirty="0" smtClean="0"/>
              <a:t> </a:t>
            </a:r>
            <a:r>
              <a:rPr kumimoji="1" lang="en-US" altLang="zh-CN" dirty="0" smtClean="0"/>
              <a:t>recommendation</a:t>
            </a:r>
          </a:p>
        </p:txBody>
      </p:sp>
      <p:sp>
        <p:nvSpPr>
          <p:cNvPr id="5" name="文本框 4"/>
          <p:cNvSpPr txBox="1"/>
          <p:nvPr/>
        </p:nvSpPr>
        <p:spPr>
          <a:xfrm>
            <a:off x="983225" y="1455155"/>
            <a:ext cx="1620957" cy="369332"/>
          </a:xfrm>
          <a:prstGeom prst="rect">
            <a:avLst/>
          </a:prstGeom>
          <a:noFill/>
        </p:spPr>
        <p:txBody>
          <a:bodyPr wrap="none" rtlCol="0">
            <a:spAutoFit/>
          </a:bodyPr>
          <a:lstStyle/>
          <a:p>
            <a:r>
              <a:rPr kumimoji="1" lang="en-US" altLang="zh-CN" dirty="0" smtClean="0"/>
              <a:t>PR</a:t>
            </a:r>
            <a:r>
              <a:rPr kumimoji="1" lang="zh-CN" altLang="en-US" dirty="0" smtClean="0"/>
              <a:t> </a:t>
            </a:r>
            <a:r>
              <a:rPr kumimoji="1" lang="en-US" altLang="zh-CN" dirty="0" smtClean="0"/>
              <a:t>acceptance</a:t>
            </a:r>
          </a:p>
        </p:txBody>
      </p:sp>
      <p:sp>
        <p:nvSpPr>
          <p:cNvPr id="6" name="文本框 5"/>
          <p:cNvSpPr txBox="1"/>
          <p:nvPr/>
        </p:nvSpPr>
        <p:spPr>
          <a:xfrm>
            <a:off x="983225" y="1740269"/>
            <a:ext cx="1685077" cy="369332"/>
          </a:xfrm>
          <a:prstGeom prst="rect">
            <a:avLst/>
          </a:prstGeom>
          <a:noFill/>
        </p:spPr>
        <p:txBody>
          <a:bodyPr wrap="none" rtlCol="0">
            <a:spAutoFit/>
          </a:bodyPr>
          <a:lstStyle/>
          <a:p>
            <a:r>
              <a:rPr kumimoji="1" lang="en-US" altLang="zh-CN" dirty="0" smtClean="0"/>
              <a:t>PR-PR</a:t>
            </a:r>
            <a:r>
              <a:rPr kumimoji="1" lang="zh-CN" altLang="en-US" dirty="0" smtClean="0"/>
              <a:t> </a:t>
            </a:r>
            <a:r>
              <a:rPr kumimoji="1" lang="en-US" altLang="zh-CN" dirty="0" smtClean="0"/>
              <a:t>Relation</a:t>
            </a:r>
          </a:p>
        </p:txBody>
      </p:sp>
      <p:sp>
        <p:nvSpPr>
          <p:cNvPr id="7" name="文本框 6"/>
          <p:cNvSpPr txBox="1"/>
          <p:nvPr/>
        </p:nvSpPr>
        <p:spPr>
          <a:xfrm>
            <a:off x="983225" y="2025383"/>
            <a:ext cx="1768433" cy="369332"/>
          </a:xfrm>
          <a:prstGeom prst="rect">
            <a:avLst/>
          </a:prstGeom>
          <a:noFill/>
        </p:spPr>
        <p:txBody>
          <a:bodyPr wrap="none" rtlCol="0">
            <a:spAutoFit/>
          </a:bodyPr>
          <a:lstStyle/>
          <a:p>
            <a:r>
              <a:rPr kumimoji="1" lang="en-US" altLang="zh-CN" dirty="0" smtClean="0"/>
              <a:t>PR</a:t>
            </a:r>
            <a:r>
              <a:rPr kumimoji="1" lang="zh-CN" altLang="en-US" dirty="0" smtClean="0"/>
              <a:t> </a:t>
            </a:r>
            <a:r>
              <a:rPr kumimoji="1" lang="en-US" altLang="zh-CN" dirty="0" smtClean="0"/>
              <a:t>effectiveness</a:t>
            </a:r>
            <a:endParaRPr kumimoji="1" lang="zh-CN" altLang="en-US" dirty="0"/>
          </a:p>
        </p:txBody>
      </p:sp>
      <p:sp>
        <p:nvSpPr>
          <p:cNvPr id="8" name="文本框 7"/>
          <p:cNvSpPr txBox="1"/>
          <p:nvPr/>
        </p:nvSpPr>
        <p:spPr>
          <a:xfrm>
            <a:off x="983225" y="2281000"/>
            <a:ext cx="3086101" cy="369332"/>
          </a:xfrm>
          <a:prstGeom prst="rect">
            <a:avLst/>
          </a:prstGeom>
          <a:noFill/>
        </p:spPr>
        <p:txBody>
          <a:bodyPr wrap="none" rtlCol="0">
            <a:spAutoFit/>
          </a:bodyPr>
          <a:lstStyle/>
          <a:p>
            <a:r>
              <a:rPr kumimoji="1" lang="en-US" altLang="zh-CN" dirty="0" smtClean="0"/>
              <a:t>Impact</a:t>
            </a:r>
            <a:r>
              <a:rPr kumimoji="1" lang="zh-CN" altLang="en-US" dirty="0" smtClean="0"/>
              <a:t> </a:t>
            </a:r>
            <a:r>
              <a:rPr kumimoji="1" lang="en-US" altLang="zh-CN" dirty="0" smtClean="0"/>
              <a:t>of</a:t>
            </a:r>
            <a:r>
              <a:rPr kumimoji="1" lang="zh-CN" altLang="en-US" dirty="0" smtClean="0"/>
              <a:t> </a:t>
            </a:r>
            <a:r>
              <a:rPr kumimoji="1" lang="en-US" altLang="zh-CN" dirty="0" smtClean="0"/>
              <a:t>PR</a:t>
            </a:r>
            <a:r>
              <a:rPr kumimoji="1" lang="zh-CN" altLang="en-US" dirty="0" smtClean="0"/>
              <a:t> </a:t>
            </a:r>
            <a:r>
              <a:rPr kumimoji="1" lang="en-US" altLang="zh-CN" dirty="0" smtClean="0"/>
              <a:t>decision</a:t>
            </a:r>
            <a:r>
              <a:rPr kumimoji="1" lang="zh-CN" altLang="en-US" dirty="0" smtClean="0"/>
              <a:t> </a:t>
            </a:r>
            <a:r>
              <a:rPr kumimoji="1" lang="en-US" altLang="zh-CN" dirty="0" smtClean="0"/>
              <a:t>on</a:t>
            </a:r>
            <a:r>
              <a:rPr kumimoji="1" lang="zh-CN" altLang="en-US" dirty="0" smtClean="0"/>
              <a:t> ****</a:t>
            </a:r>
            <a:endParaRPr kumimoji="1" lang="zh-CN" altLang="en-US" dirty="0"/>
          </a:p>
        </p:txBody>
      </p:sp>
      <p:sp>
        <p:nvSpPr>
          <p:cNvPr id="9" name="文本框 8"/>
          <p:cNvSpPr txBox="1"/>
          <p:nvPr/>
        </p:nvSpPr>
        <p:spPr>
          <a:xfrm>
            <a:off x="983225" y="2585778"/>
            <a:ext cx="934871" cy="369332"/>
          </a:xfrm>
          <a:prstGeom prst="rect">
            <a:avLst/>
          </a:prstGeom>
          <a:noFill/>
        </p:spPr>
        <p:txBody>
          <a:bodyPr wrap="none" rtlCol="0">
            <a:spAutoFit/>
          </a:bodyPr>
          <a:lstStyle/>
          <a:p>
            <a:r>
              <a:rPr kumimoji="1" lang="en-US" altLang="zh-CN" dirty="0" smtClean="0"/>
              <a:t>Dataset</a:t>
            </a:r>
            <a:endParaRPr kumimoji="1" lang="zh-CN" altLang="en-US" dirty="0"/>
          </a:p>
        </p:txBody>
      </p:sp>
      <p:sp>
        <p:nvSpPr>
          <p:cNvPr id="10" name="文本框 9"/>
          <p:cNvSpPr txBox="1"/>
          <p:nvPr/>
        </p:nvSpPr>
        <p:spPr>
          <a:xfrm>
            <a:off x="983225" y="2851227"/>
            <a:ext cx="920445" cy="369332"/>
          </a:xfrm>
          <a:prstGeom prst="rect">
            <a:avLst/>
          </a:prstGeom>
          <a:noFill/>
        </p:spPr>
        <p:txBody>
          <a:bodyPr wrap="none" rtlCol="0">
            <a:spAutoFit/>
          </a:bodyPr>
          <a:lstStyle/>
          <a:p>
            <a:r>
              <a:rPr kumimoji="1" lang="en-US" altLang="zh-CN" smtClean="0"/>
              <a:t>Defects</a:t>
            </a:r>
            <a:endParaRPr kumimoji="1" lang="zh-CN" altLang="en-US" dirty="0"/>
          </a:p>
        </p:txBody>
      </p:sp>
      <p:sp>
        <p:nvSpPr>
          <p:cNvPr id="11" name="文本框 10"/>
          <p:cNvSpPr txBox="1"/>
          <p:nvPr/>
        </p:nvSpPr>
        <p:spPr>
          <a:xfrm>
            <a:off x="983225" y="3165837"/>
            <a:ext cx="4161717" cy="369332"/>
          </a:xfrm>
          <a:prstGeom prst="rect">
            <a:avLst/>
          </a:prstGeom>
          <a:noFill/>
        </p:spPr>
        <p:txBody>
          <a:bodyPr wrap="none" rtlCol="0">
            <a:spAutoFit/>
          </a:bodyPr>
          <a:lstStyle/>
          <a:p>
            <a:r>
              <a:rPr kumimoji="1" lang="en-US" altLang="zh-CN" dirty="0" smtClean="0"/>
              <a:t>PR</a:t>
            </a:r>
            <a:r>
              <a:rPr kumimoji="1" lang="zh-CN" altLang="en-US" dirty="0" smtClean="0"/>
              <a:t> </a:t>
            </a:r>
            <a:r>
              <a:rPr kumimoji="1" lang="en-US" altLang="zh-CN" dirty="0" smtClean="0"/>
              <a:t>management</a:t>
            </a:r>
            <a:r>
              <a:rPr kumimoji="1" lang="zh-CN" altLang="en-US" dirty="0" smtClean="0"/>
              <a:t> </a:t>
            </a:r>
            <a:r>
              <a:rPr kumimoji="1" lang="en-US" altLang="zh-CN" dirty="0" smtClean="0"/>
              <a:t>(reopen</a:t>
            </a:r>
            <a:r>
              <a:rPr kumimoji="1" lang="zh-CN" altLang="en-US" dirty="0" smtClean="0"/>
              <a:t>、</a:t>
            </a:r>
            <a:r>
              <a:rPr kumimoji="1" lang="en-US" altLang="zh-CN" dirty="0" smtClean="0"/>
              <a:t>label</a:t>
            </a:r>
            <a:r>
              <a:rPr kumimoji="1" lang="zh-CN" altLang="en-US" dirty="0" smtClean="0"/>
              <a:t>、</a:t>
            </a:r>
            <a:r>
              <a:rPr kumimoji="1" lang="en-US" altLang="zh-CN" dirty="0" smtClean="0"/>
              <a:t>close)</a:t>
            </a:r>
            <a:endParaRPr kumimoji="1" lang="zh-CN" altLang="en-US" dirty="0"/>
          </a:p>
        </p:txBody>
      </p:sp>
      <p:sp>
        <p:nvSpPr>
          <p:cNvPr id="12" name="文本框 11"/>
          <p:cNvSpPr txBox="1"/>
          <p:nvPr/>
        </p:nvSpPr>
        <p:spPr>
          <a:xfrm>
            <a:off x="983225" y="3450948"/>
            <a:ext cx="2659702" cy="369332"/>
          </a:xfrm>
          <a:prstGeom prst="rect">
            <a:avLst/>
          </a:prstGeom>
          <a:noFill/>
        </p:spPr>
        <p:txBody>
          <a:bodyPr wrap="none" rtlCol="0">
            <a:spAutoFit/>
          </a:bodyPr>
          <a:lstStyle/>
          <a:p>
            <a:r>
              <a:rPr kumimoji="1" lang="en-US" altLang="zh-CN" dirty="0" smtClean="0"/>
              <a:t>Discussion</a:t>
            </a:r>
            <a:r>
              <a:rPr kumimoji="1" lang="zh-CN" altLang="en-US" dirty="0" smtClean="0">
                <a:sym typeface="Wingdings"/>
              </a:rPr>
              <a:t>（</a:t>
            </a:r>
            <a:r>
              <a:rPr kumimoji="1" lang="en-US" altLang="zh-CN" dirty="0" smtClean="0">
                <a:sym typeface="Wingdings"/>
              </a:rPr>
              <a:t>sentiment</a:t>
            </a:r>
            <a:r>
              <a:rPr kumimoji="1" lang="zh-CN" altLang="en-US" dirty="0" smtClean="0">
                <a:sym typeface="Wingdings"/>
              </a:rPr>
              <a:t>）</a:t>
            </a:r>
            <a:endParaRPr kumimoji="1" lang="zh-CN" altLang="en-US" dirty="0"/>
          </a:p>
        </p:txBody>
      </p:sp>
      <p:sp>
        <p:nvSpPr>
          <p:cNvPr id="13" name="文本框 12"/>
          <p:cNvSpPr txBox="1"/>
          <p:nvPr/>
        </p:nvSpPr>
        <p:spPr>
          <a:xfrm>
            <a:off x="983225" y="3775388"/>
            <a:ext cx="2930610" cy="369332"/>
          </a:xfrm>
          <a:prstGeom prst="rect">
            <a:avLst/>
          </a:prstGeom>
          <a:noFill/>
        </p:spPr>
        <p:txBody>
          <a:bodyPr wrap="none" rtlCol="0">
            <a:spAutoFit/>
          </a:bodyPr>
          <a:lstStyle/>
          <a:p>
            <a:r>
              <a:rPr kumimoji="1" lang="en-US" altLang="zh-CN" dirty="0" smtClean="0"/>
              <a:t>Documentation/Description</a:t>
            </a:r>
            <a:endParaRPr kumimoji="1" lang="zh-CN" altLang="en-US" dirty="0"/>
          </a:p>
        </p:txBody>
      </p:sp>
      <p:sp>
        <p:nvSpPr>
          <p:cNvPr id="15" name="文本框 14"/>
          <p:cNvSpPr txBox="1"/>
          <p:nvPr/>
        </p:nvSpPr>
        <p:spPr>
          <a:xfrm>
            <a:off x="2045109" y="4915895"/>
            <a:ext cx="7257115" cy="1200329"/>
          </a:xfrm>
          <a:prstGeom prst="rect">
            <a:avLst/>
          </a:prstGeom>
          <a:noFill/>
        </p:spPr>
        <p:txBody>
          <a:bodyPr wrap="none" rtlCol="0">
            <a:spAutoFit/>
          </a:bodyPr>
          <a:lstStyle/>
          <a:p>
            <a:r>
              <a:rPr kumimoji="1" lang="en-US" altLang="zh-CN" dirty="0" smtClean="0"/>
              <a:t>Empirical:</a:t>
            </a:r>
            <a:r>
              <a:rPr kumimoji="1" lang="zh-CN" altLang="en-US" dirty="0" smtClean="0"/>
              <a:t>  主要是理解某个问题，比如研究某些指标对某个指标的影响</a:t>
            </a:r>
            <a:endParaRPr kumimoji="1" lang="en-US" altLang="zh-CN" dirty="0" smtClean="0"/>
          </a:p>
          <a:p>
            <a:r>
              <a:rPr kumimoji="1" lang="en-US" altLang="zh-CN" dirty="0" smtClean="0"/>
              <a:t>Functional</a:t>
            </a:r>
            <a:r>
              <a:rPr kumimoji="1" lang="zh-CN" altLang="en-US" dirty="0" smtClean="0"/>
              <a:t>： 提出方法解决某个问题，有评价指标</a:t>
            </a:r>
            <a:endParaRPr kumimoji="1" lang="en-US" altLang="zh-CN" dirty="0" smtClean="0"/>
          </a:p>
          <a:p>
            <a:r>
              <a:rPr kumimoji="1" lang="en-US" altLang="zh-CN" dirty="0" smtClean="0"/>
              <a:t>Dataset</a:t>
            </a:r>
            <a:r>
              <a:rPr kumimoji="1" lang="zh-CN" altLang="en-US" dirty="0" smtClean="0"/>
              <a:t>：</a:t>
            </a:r>
            <a:endParaRPr kumimoji="1" lang="en-US" altLang="zh-CN" dirty="0" smtClean="0"/>
          </a:p>
          <a:p>
            <a:r>
              <a:rPr kumimoji="1" lang="en-US" altLang="zh-CN" dirty="0" smtClean="0"/>
              <a:t>Tool</a:t>
            </a:r>
            <a:r>
              <a:rPr kumimoji="1" lang="zh-CN" altLang="en-US" dirty="0" smtClean="0"/>
              <a:t>：做出了原型</a:t>
            </a:r>
            <a:endParaRPr kumimoji="1" lang="zh-CN" altLang="en-US" dirty="0"/>
          </a:p>
        </p:txBody>
      </p:sp>
    </p:spTree>
    <p:extLst>
      <p:ext uri="{BB962C8B-B14F-4D97-AF65-F5344CB8AC3E}">
        <p14:creationId xmlns:p14="http://schemas.microsoft.com/office/powerpoint/2010/main" val="20014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192000" cy="461665"/>
          </a:xfrm>
          <a:prstGeom prst="rect">
            <a:avLst/>
          </a:prstGeom>
          <a:noFill/>
        </p:spPr>
        <p:txBody>
          <a:bodyPr wrap="square" rtlCol="0">
            <a:spAutoFit/>
          </a:bodyPr>
          <a:lstStyle/>
          <a:p>
            <a:pPr marL="342900" indent="-342900" algn="ctr">
              <a:buFont typeface="Wingdings" charset="2"/>
              <a:buChar char="Ø"/>
            </a:pPr>
            <a:r>
              <a:rPr kumimoji="1" lang="zh-CN" altLang="en-US" sz="2400" b="1" smtClean="0"/>
              <a:t>实验记录</a:t>
            </a:r>
            <a:endParaRPr kumimoji="1" lang="zh-CN" altLang="en-US" sz="2400" b="1"/>
          </a:p>
        </p:txBody>
      </p:sp>
      <p:sp>
        <p:nvSpPr>
          <p:cNvPr id="4" name="文本框 3"/>
          <p:cNvSpPr txBox="1"/>
          <p:nvPr/>
        </p:nvSpPr>
        <p:spPr>
          <a:xfrm>
            <a:off x="127000" y="509032"/>
            <a:ext cx="2985113" cy="369332"/>
          </a:xfrm>
          <a:prstGeom prst="rect">
            <a:avLst/>
          </a:prstGeom>
          <a:noFill/>
        </p:spPr>
        <p:txBody>
          <a:bodyPr wrap="none" rtlCol="0">
            <a:spAutoFit/>
          </a:bodyPr>
          <a:lstStyle/>
          <a:p>
            <a:r>
              <a:rPr kumimoji="1" lang="en-US" altLang="zh-CN" dirty="0" smtClean="0"/>
              <a:t>Title-keyword-abstract</a:t>
            </a:r>
            <a:r>
              <a:rPr kumimoji="1" lang="zh-CN" altLang="en-US" dirty="0" smtClean="0"/>
              <a:t> 筛选</a:t>
            </a:r>
            <a:endParaRPr kumimoji="1" lang="zh-CN" altLang="en-US" dirty="0"/>
          </a:p>
        </p:txBody>
      </p:sp>
      <p:sp>
        <p:nvSpPr>
          <p:cNvPr id="2" name="文本框 1"/>
          <p:cNvSpPr txBox="1"/>
          <p:nvPr/>
        </p:nvSpPr>
        <p:spPr>
          <a:xfrm>
            <a:off x="428264" y="1064872"/>
            <a:ext cx="1545616" cy="369332"/>
          </a:xfrm>
          <a:prstGeom prst="rect">
            <a:avLst/>
          </a:prstGeom>
          <a:noFill/>
        </p:spPr>
        <p:txBody>
          <a:bodyPr wrap="none" rtlCol="0">
            <a:spAutoFit/>
          </a:bodyPr>
          <a:lstStyle/>
          <a:p>
            <a:r>
              <a:rPr kumimoji="1" lang="en-US" altLang="zh-CN" dirty="0" smtClean="0"/>
              <a:t>Thesis</a:t>
            </a:r>
            <a:r>
              <a:rPr kumimoji="1" lang="zh-CN" altLang="en-US" dirty="0" smtClean="0"/>
              <a:t> 去掉了</a:t>
            </a:r>
            <a:endParaRPr kumimoji="1" lang="zh-CN" altLang="en-US" dirty="0"/>
          </a:p>
        </p:txBody>
      </p:sp>
      <p:sp>
        <p:nvSpPr>
          <p:cNvPr id="6" name="文本框 5"/>
          <p:cNvSpPr txBox="1"/>
          <p:nvPr/>
        </p:nvSpPr>
        <p:spPr>
          <a:xfrm>
            <a:off x="428264" y="1585860"/>
            <a:ext cx="1128835" cy="369332"/>
          </a:xfrm>
          <a:prstGeom prst="rect">
            <a:avLst/>
          </a:prstGeom>
          <a:noFill/>
        </p:spPr>
        <p:txBody>
          <a:bodyPr wrap="none" rtlCol="0">
            <a:spAutoFit/>
          </a:bodyPr>
          <a:lstStyle/>
          <a:p>
            <a:r>
              <a:rPr kumimoji="1" lang="zh-CN" altLang="en-US" smtClean="0"/>
              <a:t>非英语的</a:t>
            </a:r>
            <a:endParaRPr kumimoji="1" lang="zh-CN" altLang="en-US"/>
          </a:p>
        </p:txBody>
      </p:sp>
      <p:sp>
        <p:nvSpPr>
          <p:cNvPr id="7" name="文本框 6"/>
          <p:cNvSpPr txBox="1"/>
          <p:nvPr/>
        </p:nvSpPr>
        <p:spPr>
          <a:xfrm>
            <a:off x="405822" y="2106848"/>
            <a:ext cx="1590500" cy="369332"/>
          </a:xfrm>
          <a:prstGeom prst="rect">
            <a:avLst/>
          </a:prstGeom>
          <a:noFill/>
        </p:spPr>
        <p:txBody>
          <a:bodyPr wrap="none" rtlCol="0">
            <a:spAutoFit/>
          </a:bodyPr>
          <a:lstStyle/>
          <a:p>
            <a:r>
              <a:rPr kumimoji="1" lang="zh-CN" altLang="en-US" smtClean="0"/>
              <a:t>完全不相关的</a:t>
            </a:r>
            <a:endParaRPr kumimoji="1" lang="zh-CN" altLang="en-US"/>
          </a:p>
        </p:txBody>
      </p:sp>
      <p:sp>
        <p:nvSpPr>
          <p:cNvPr id="8" name="文本框 7"/>
          <p:cNvSpPr txBox="1"/>
          <p:nvPr/>
        </p:nvSpPr>
        <p:spPr>
          <a:xfrm>
            <a:off x="383380" y="2622049"/>
            <a:ext cx="5403962" cy="2123658"/>
          </a:xfrm>
          <a:prstGeom prst="rect">
            <a:avLst/>
          </a:prstGeom>
          <a:noFill/>
        </p:spPr>
        <p:txBody>
          <a:bodyPr wrap="square" rtlCol="0">
            <a:spAutoFit/>
          </a:bodyPr>
          <a:lstStyle/>
          <a:p>
            <a:r>
              <a:rPr lang="zh-CN" altLang="en-US" sz="1200" dirty="0" smtClean="0"/>
              <a:t>貌似是通过提交</a:t>
            </a:r>
            <a:r>
              <a:rPr lang="en-US" altLang="zh-CN" sz="1200" dirty="0" smtClean="0"/>
              <a:t>PR</a:t>
            </a:r>
            <a:r>
              <a:rPr lang="zh-CN" altLang="en-US" sz="1200" dirty="0" smtClean="0"/>
              <a:t>来验证自己的方法</a:t>
            </a:r>
            <a:endParaRPr lang="en-US" altLang="zh-CN" sz="1200" dirty="0" smtClean="0"/>
          </a:p>
          <a:p>
            <a:r>
              <a:rPr lang="en-US" altLang="zh-CN" sz="1200" dirty="0" smtClean="0"/>
              <a:t>Automated </a:t>
            </a:r>
            <a:r>
              <a:rPr lang="en-US" altLang="zh-CN" sz="1200" dirty="0"/>
              <a:t>Refactoring of Legacy Java Software to Default </a:t>
            </a:r>
            <a:r>
              <a:rPr lang="en-US" altLang="zh-CN" sz="1200" dirty="0" smtClean="0"/>
              <a:t>Methods</a:t>
            </a:r>
          </a:p>
          <a:p>
            <a:r>
              <a:rPr lang="en-US" altLang="zh-CN" sz="1200" dirty="0" err="1"/>
              <a:t>Leafactor</a:t>
            </a:r>
            <a:r>
              <a:rPr lang="en-US" altLang="zh-CN" sz="1200" dirty="0"/>
              <a:t>: Improving Energy Efficiency of Android Apps via Automatic Refactoring</a:t>
            </a:r>
          </a:p>
          <a:p>
            <a:r>
              <a:rPr lang="en-US" altLang="zh-CN" sz="1200" dirty="0"/>
              <a:t>Reconciling the past and the present: An empirical study on the application of source code transformations to automatically rejuvenate Java </a:t>
            </a:r>
            <a:r>
              <a:rPr lang="en-US" altLang="zh-CN" sz="1200" dirty="0" smtClean="0"/>
              <a:t>programs</a:t>
            </a:r>
          </a:p>
          <a:p>
            <a:r>
              <a:rPr lang="en-US" altLang="zh-CN" sz="1200" dirty="0"/>
              <a:t>Eagle: A Team Practices Audit Framework for Agile Software </a:t>
            </a:r>
            <a:r>
              <a:rPr lang="en-US" altLang="zh-CN" sz="1200" dirty="0" smtClean="0"/>
              <a:t>Development</a:t>
            </a:r>
          </a:p>
          <a:p>
            <a:r>
              <a:rPr lang="en-US" altLang="zh-CN" sz="1200" dirty="0" err="1"/>
              <a:t>IFixFlakies</a:t>
            </a:r>
            <a:r>
              <a:rPr lang="en-US" altLang="zh-CN" sz="1200" dirty="0"/>
              <a:t>: A Framework for Automatically Fixing Order-Dependent Flaky Tests</a:t>
            </a:r>
          </a:p>
          <a:p>
            <a:r>
              <a:rPr lang="en-US" altLang="zh-CN" sz="1200" dirty="0"/>
              <a:t>TFLMS: Large Model Support in </a:t>
            </a:r>
            <a:r>
              <a:rPr lang="en-US" altLang="zh-CN" sz="1200" dirty="0" err="1"/>
              <a:t>TensorFlow</a:t>
            </a:r>
            <a:r>
              <a:rPr lang="en-US" altLang="zh-CN" sz="1200" dirty="0"/>
              <a:t> by Graph Rewriting</a:t>
            </a:r>
          </a:p>
          <a:p>
            <a:r>
              <a:rPr lang="en-US" altLang="zh-CN" sz="1200" dirty="0"/>
              <a:t>A project-based course on software development for (engineering) research</a:t>
            </a:r>
          </a:p>
          <a:p>
            <a:endParaRPr kumimoji="1" lang="zh-CN" altLang="en-US" sz="1200" dirty="0"/>
          </a:p>
        </p:txBody>
      </p:sp>
      <p:sp>
        <p:nvSpPr>
          <p:cNvPr id="9" name="文本框 8"/>
          <p:cNvSpPr txBox="1"/>
          <p:nvPr/>
        </p:nvSpPr>
        <p:spPr>
          <a:xfrm>
            <a:off x="383380" y="5851217"/>
            <a:ext cx="7045518" cy="2585323"/>
          </a:xfrm>
          <a:prstGeom prst="rect">
            <a:avLst/>
          </a:prstGeom>
          <a:noFill/>
        </p:spPr>
        <p:txBody>
          <a:bodyPr wrap="none" rtlCol="0">
            <a:spAutoFit/>
          </a:bodyPr>
          <a:lstStyle/>
          <a:p>
            <a:r>
              <a:rPr lang="zh-CN" altLang="en-US" sz="1200" dirty="0" smtClean="0"/>
              <a:t>好像不是论文，应该是科技报告啥的， </a:t>
            </a:r>
            <a:r>
              <a:rPr lang="en-US" altLang="zh-CN" sz="1200" dirty="0" smtClean="0"/>
              <a:t>tutorial</a:t>
            </a:r>
          </a:p>
          <a:p>
            <a:r>
              <a:rPr lang="en-US" altLang="zh-CN" sz="1200" dirty="0" smtClean="0"/>
              <a:t>Crowd </a:t>
            </a:r>
            <a:r>
              <a:rPr lang="en-US" altLang="zh-CN" sz="1200" dirty="0"/>
              <a:t>intelligence in AI 2.0 </a:t>
            </a:r>
            <a:r>
              <a:rPr lang="en-US" altLang="zh-CN" sz="1200" dirty="0" smtClean="0"/>
              <a:t>era</a:t>
            </a:r>
          </a:p>
          <a:p>
            <a:r>
              <a:rPr lang="en-US" altLang="zh-CN" sz="1200" dirty="0"/>
              <a:t>Furthering Open Science in Behavior Analysis: An Introduction and Tutorial for Using GitHub in </a:t>
            </a:r>
            <a:r>
              <a:rPr lang="en-US" altLang="zh-CN" sz="1200" dirty="0" smtClean="0"/>
              <a:t>Research</a:t>
            </a:r>
          </a:p>
          <a:p>
            <a:r>
              <a:rPr lang="en-US" altLang="zh-CN" sz="1200" dirty="0" err="1"/>
              <a:t>GitOps</a:t>
            </a:r>
            <a:r>
              <a:rPr lang="en-US" altLang="zh-CN" sz="1200" dirty="0"/>
              <a:t>-Operations by Pull Request</a:t>
            </a:r>
          </a:p>
          <a:p>
            <a:r>
              <a:rPr lang="en-US" altLang="zh-CN" sz="1200" dirty="0"/>
              <a:t>Lessons Learned From A Failed Pull Request</a:t>
            </a:r>
          </a:p>
          <a:p>
            <a:r>
              <a:rPr lang="en-US" altLang="zh-CN" sz="1200" dirty="0"/>
              <a:t>Top ten pull request review </a:t>
            </a:r>
            <a:r>
              <a:rPr lang="en-US" altLang="zh-CN" sz="1200" dirty="0" smtClean="0"/>
              <a:t>mistakes</a:t>
            </a:r>
          </a:p>
          <a:p>
            <a:r>
              <a:rPr lang="en-US" altLang="zh-CN" sz="1200" dirty="0"/>
              <a:t>Graphene Pull Request</a:t>
            </a:r>
          </a:p>
          <a:p>
            <a:r>
              <a:rPr lang="en-US" altLang="zh-CN" sz="1200" dirty="0"/>
              <a:t>Graphene Pull Request</a:t>
            </a:r>
          </a:p>
          <a:p>
            <a:r>
              <a:rPr lang="en-US" altLang="zh-CN" sz="1200" dirty="0"/>
              <a:t>Variability Management using </a:t>
            </a:r>
            <a:r>
              <a:rPr lang="en-US" altLang="zh-CN" sz="1200" dirty="0" err="1"/>
              <a:t>Github</a:t>
            </a:r>
            <a:r>
              <a:rPr lang="en-US" altLang="zh-CN" sz="1200" dirty="0"/>
              <a:t> fork-based </a:t>
            </a:r>
            <a:r>
              <a:rPr lang="en-US" altLang="zh-CN" sz="1200" dirty="0" smtClean="0"/>
              <a:t>development</a:t>
            </a:r>
          </a:p>
          <a:p>
            <a:r>
              <a:rPr lang="en-US" altLang="zh-CN" sz="1200" dirty="0"/>
              <a:t>What is a pull </a:t>
            </a:r>
            <a:r>
              <a:rPr lang="en-US" altLang="zh-CN" sz="1200" dirty="0" smtClean="0"/>
              <a:t>request</a:t>
            </a:r>
            <a:r>
              <a:rPr lang="zh-CN" altLang="en-US" sz="1200" dirty="0" smtClean="0"/>
              <a:t>  </a:t>
            </a:r>
            <a:r>
              <a:rPr lang="en-US" altLang="zh-CN" sz="1200" dirty="0"/>
              <a:t>Johnson, Mark</a:t>
            </a:r>
          </a:p>
          <a:p>
            <a:endParaRPr lang="en-US" altLang="zh-CN" sz="1200" dirty="0"/>
          </a:p>
          <a:p>
            <a:endParaRPr lang="en-US" altLang="zh-CN" sz="1200" dirty="0"/>
          </a:p>
          <a:p>
            <a:endParaRPr lang="en-US" altLang="zh-CN" sz="1200" dirty="0"/>
          </a:p>
        </p:txBody>
      </p:sp>
      <p:sp>
        <p:nvSpPr>
          <p:cNvPr id="10" name="文本框 9"/>
          <p:cNvSpPr txBox="1"/>
          <p:nvPr/>
        </p:nvSpPr>
        <p:spPr>
          <a:xfrm>
            <a:off x="5683169" y="878364"/>
            <a:ext cx="4613774" cy="1585049"/>
          </a:xfrm>
          <a:prstGeom prst="rect">
            <a:avLst/>
          </a:prstGeom>
          <a:noFill/>
        </p:spPr>
        <p:txBody>
          <a:bodyPr wrap="square" rtlCol="0">
            <a:spAutoFit/>
          </a:bodyPr>
          <a:lstStyle/>
          <a:p>
            <a:pPr marL="285750" indent="-285750">
              <a:lnSpc>
                <a:spcPct val="150000"/>
              </a:lnSpc>
              <a:buFont typeface="Wingdings" charset="2"/>
              <a:buChar char="Ø"/>
            </a:pPr>
            <a:r>
              <a:rPr kumimoji="1" lang="en-US" altLang="zh-CN" dirty="0" smtClean="0"/>
              <a:t>title</a:t>
            </a:r>
            <a:r>
              <a:rPr kumimoji="1" lang="zh-CN" altLang="en-US" dirty="0" smtClean="0"/>
              <a:t>和</a:t>
            </a:r>
            <a:r>
              <a:rPr kumimoji="1" lang="en-US" altLang="zh-CN" dirty="0" smtClean="0"/>
              <a:t>abs</a:t>
            </a:r>
            <a:r>
              <a:rPr kumimoji="1" lang="zh-CN" altLang="en-US" dirty="0" smtClean="0"/>
              <a:t> 筛选</a:t>
            </a:r>
            <a:endParaRPr kumimoji="1" lang="en-US" altLang="zh-CN" dirty="0" smtClean="0"/>
          </a:p>
          <a:p>
            <a:pPr marL="742950" lvl="1" indent="-285750">
              <a:lnSpc>
                <a:spcPct val="150000"/>
              </a:lnSpc>
              <a:buFont typeface="Wingdings" charset="2"/>
              <a:buChar char="n"/>
            </a:pPr>
            <a:r>
              <a:rPr kumimoji="1" lang="zh-CN" altLang="en-US" sz="1400" dirty="0" smtClean="0"/>
              <a:t>第一遍初步看完，主要是看</a:t>
            </a:r>
            <a:r>
              <a:rPr kumimoji="1" lang="en-US" altLang="zh-CN" sz="1400" dirty="0" smtClean="0"/>
              <a:t>title</a:t>
            </a:r>
            <a:r>
              <a:rPr kumimoji="1" lang="zh-CN" altLang="en-US" sz="1400" dirty="0" smtClean="0"/>
              <a:t>，有些稍微看了下</a:t>
            </a:r>
            <a:r>
              <a:rPr kumimoji="1" lang="en-US" altLang="zh-CN" sz="1400" dirty="0" smtClean="0"/>
              <a:t>abstract</a:t>
            </a:r>
            <a:r>
              <a:rPr kumimoji="1" lang="zh-CN" altLang="en-US" sz="1400" dirty="0" smtClean="0"/>
              <a:t>，还剩</a:t>
            </a:r>
            <a:r>
              <a:rPr kumimoji="1" lang="en-US" altLang="zh-CN" sz="1400" dirty="0" smtClean="0"/>
              <a:t>326</a:t>
            </a:r>
            <a:r>
              <a:rPr kumimoji="1" lang="zh-CN" altLang="en-US" sz="1400" dirty="0" smtClean="0"/>
              <a:t> </a:t>
            </a:r>
            <a:endParaRPr kumimoji="1" lang="en-US" altLang="zh-CN" sz="1400" dirty="0" smtClean="0"/>
          </a:p>
          <a:p>
            <a:pPr marL="742950" lvl="1" indent="-285750">
              <a:buFont typeface="Wingdings" charset="2"/>
              <a:buChar char="n"/>
            </a:pPr>
            <a:r>
              <a:rPr kumimoji="1" lang="zh-CN" altLang="en-US" sz="1400" dirty="0" smtClean="0"/>
              <a:t>第二遍把</a:t>
            </a:r>
            <a:r>
              <a:rPr kumimoji="1" lang="en-US" altLang="zh-CN" sz="1400" dirty="0" smtClean="0"/>
              <a:t>spring</a:t>
            </a:r>
            <a:r>
              <a:rPr kumimoji="1" lang="zh-CN" altLang="en-US" sz="1400" dirty="0" smtClean="0"/>
              <a:t>和</a:t>
            </a:r>
            <a:r>
              <a:rPr kumimoji="1" lang="en-US" altLang="zh-CN" sz="1400" dirty="0" err="1" smtClean="0"/>
              <a:t>goolar</a:t>
            </a:r>
            <a:r>
              <a:rPr kumimoji="1" lang="zh-CN" altLang="en-US" sz="1400" dirty="0" smtClean="0"/>
              <a:t>缺的</a:t>
            </a:r>
            <a:r>
              <a:rPr kumimoji="1" lang="en-US" altLang="zh-CN" sz="1400" dirty="0" smtClean="0"/>
              <a:t>abs</a:t>
            </a:r>
            <a:r>
              <a:rPr kumimoji="1" lang="zh-CN" altLang="en-US" sz="1400" dirty="0" smtClean="0"/>
              <a:t>补上后，还剩：</a:t>
            </a:r>
            <a:r>
              <a:rPr kumimoji="1" lang="en-US" altLang="zh-CN" sz="1400" smtClean="0"/>
              <a:t>258</a:t>
            </a:r>
            <a:endParaRPr kumimoji="1" lang="zh-CN" altLang="en-US" sz="1400" dirty="0"/>
          </a:p>
        </p:txBody>
      </p:sp>
      <p:sp>
        <p:nvSpPr>
          <p:cNvPr id="12" name="文本框 11"/>
          <p:cNvSpPr txBox="1"/>
          <p:nvPr/>
        </p:nvSpPr>
        <p:spPr>
          <a:xfrm>
            <a:off x="428264" y="4929130"/>
            <a:ext cx="5602146" cy="954107"/>
          </a:xfrm>
          <a:prstGeom prst="rect">
            <a:avLst/>
          </a:prstGeom>
          <a:noFill/>
        </p:spPr>
        <p:txBody>
          <a:bodyPr wrap="square" rtlCol="0">
            <a:spAutoFit/>
          </a:bodyPr>
          <a:lstStyle/>
          <a:p>
            <a:r>
              <a:rPr lang="zh-CN" altLang="en-US" sz="1400" dirty="0" smtClean="0"/>
              <a:t>不太相关的话题：</a:t>
            </a:r>
            <a:endParaRPr lang="en-US" altLang="zh-CN" sz="1400" dirty="0" smtClean="0"/>
          </a:p>
          <a:p>
            <a:r>
              <a:rPr lang="en-US" altLang="zh-CN" sz="1400" dirty="0" smtClean="0"/>
              <a:t>Personalized </a:t>
            </a:r>
            <a:r>
              <a:rPr lang="en-US" altLang="zh-CN" sz="1400" dirty="0"/>
              <a:t>project recommendation on </a:t>
            </a:r>
            <a:r>
              <a:rPr lang="en-US" altLang="zh-CN" sz="1400" dirty="0" smtClean="0"/>
              <a:t>GitHub</a:t>
            </a:r>
          </a:p>
          <a:p>
            <a:r>
              <a:rPr lang="en-US" altLang="zh-CN" sz="1400" dirty="0"/>
              <a:t>Towards prioritizing user-related issue reports of mobile applications</a:t>
            </a:r>
          </a:p>
          <a:p>
            <a:endParaRPr lang="en-US" altLang="zh-CN" sz="1400" dirty="0"/>
          </a:p>
        </p:txBody>
      </p:sp>
      <p:sp>
        <p:nvSpPr>
          <p:cNvPr id="13" name="矩形 12"/>
          <p:cNvSpPr/>
          <p:nvPr/>
        </p:nvSpPr>
        <p:spPr>
          <a:xfrm>
            <a:off x="5717893" y="4373758"/>
            <a:ext cx="6096000" cy="646331"/>
          </a:xfrm>
          <a:prstGeom prst="rect">
            <a:avLst/>
          </a:prstGeom>
        </p:spPr>
        <p:txBody>
          <a:bodyPr>
            <a:spAutoFit/>
          </a:bodyPr>
          <a:lstStyle/>
          <a:p>
            <a:r>
              <a:rPr lang="en-US" altLang="zh-CN" dirty="0"/>
              <a:t>A study on the geographical distribution of Brazil’s prestigious software developers</a:t>
            </a:r>
            <a:endParaRPr lang="en-US" altLang="zh-CN" dirty="0">
              <a:effectLst/>
            </a:endParaRPr>
          </a:p>
        </p:txBody>
      </p:sp>
    </p:spTree>
    <p:extLst>
      <p:ext uri="{BB962C8B-B14F-4D97-AF65-F5344CB8AC3E}">
        <p14:creationId xmlns:p14="http://schemas.microsoft.com/office/powerpoint/2010/main" val="1678920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192000" cy="461665"/>
          </a:xfrm>
          <a:prstGeom prst="rect">
            <a:avLst/>
          </a:prstGeom>
          <a:noFill/>
        </p:spPr>
        <p:txBody>
          <a:bodyPr wrap="square" rtlCol="0">
            <a:spAutoFit/>
          </a:bodyPr>
          <a:lstStyle/>
          <a:p>
            <a:pPr marL="342900" indent="-342900" algn="ctr">
              <a:buFont typeface="Wingdings" charset="2"/>
              <a:buChar char="Ø"/>
            </a:pPr>
            <a:r>
              <a:rPr kumimoji="1" lang="zh-CN" altLang="en-US" sz="2400" b="1" smtClean="0"/>
              <a:t>实验记录</a:t>
            </a:r>
            <a:endParaRPr kumimoji="1" lang="zh-CN" altLang="en-US" sz="2400" b="1"/>
          </a:p>
        </p:txBody>
      </p:sp>
      <p:sp>
        <p:nvSpPr>
          <p:cNvPr id="4" name="文本框 3"/>
          <p:cNvSpPr txBox="1"/>
          <p:nvPr/>
        </p:nvSpPr>
        <p:spPr>
          <a:xfrm>
            <a:off x="127000" y="509032"/>
            <a:ext cx="1531188" cy="369332"/>
          </a:xfrm>
          <a:prstGeom prst="rect">
            <a:avLst/>
          </a:prstGeom>
          <a:noFill/>
        </p:spPr>
        <p:txBody>
          <a:bodyPr wrap="none" rtlCol="0">
            <a:spAutoFit/>
          </a:bodyPr>
          <a:lstStyle/>
          <a:p>
            <a:r>
              <a:rPr kumimoji="1" lang="en-US" altLang="zh-CN" dirty="0" smtClean="0"/>
              <a:t>Full-text</a:t>
            </a:r>
            <a:r>
              <a:rPr kumimoji="1" lang="zh-CN" altLang="en-US" smtClean="0"/>
              <a:t> 筛选</a:t>
            </a:r>
            <a:endParaRPr kumimoji="1" lang="zh-CN" altLang="en-US" dirty="0"/>
          </a:p>
        </p:txBody>
      </p:sp>
      <p:sp>
        <p:nvSpPr>
          <p:cNvPr id="5" name="文本框 4"/>
          <p:cNvSpPr txBox="1"/>
          <p:nvPr/>
        </p:nvSpPr>
        <p:spPr>
          <a:xfrm>
            <a:off x="0" y="0"/>
            <a:ext cx="12192000" cy="461665"/>
          </a:xfrm>
          <a:prstGeom prst="rect">
            <a:avLst/>
          </a:prstGeom>
          <a:noFill/>
        </p:spPr>
        <p:txBody>
          <a:bodyPr wrap="square" rtlCol="0">
            <a:spAutoFit/>
          </a:bodyPr>
          <a:lstStyle/>
          <a:p>
            <a:pPr marL="342900" indent="-342900" algn="ctr">
              <a:buFont typeface="Wingdings" charset="2"/>
              <a:buChar char="Ø"/>
            </a:pPr>
            <a:r>
              <a:rPr kumimoji="1" lang="zh-CN" altLang="en-US" sz="2400" b="1" smtClean="0"/>
              <a:t>实验记录</a:t>
            </a:r>
            <a:endParaRPr kumimoji="1" lang="zh-CN" altLang="en-US" sz="2400" b="1"/>
          </a:p>
        </p:txBody>
      </p:sp>
      <p:sp>
        <p:nvSpPr>
          <p:cNvPr id="6" name="文本框 5"/>
          <p:cNvSpPr txBox="1"/>
          <p:nvPr/>
        </p:nvSpPr>
        <p:spPr>
          <a:xfrm>
            <a:off x="127000" y="509032"/>
            <a:ext cx="1531188" cy="369332"/>
          </a:xfrm>
          <a:prstGeom prst="rect">
            <a:avLst/>
          </a:prstGeom>
          <a:noFill/>
        </p:spPr>
        <p:txBody>
          <a:bodyPr wrap="none" rtlCol="0">
            <a:spAutoFit/>
          </a:bodyPr>
          <a:lstStyle/>
          <a:p>
            <a:r>
              <a:rPr kumimoji="1" lang="en-US" altLang="zh-CN" dirty="0" smtClean="0"/>
              <a:t>Full-text</a:t>
            </a:r>
            <a:r>
              <a:rPr kumimoji="1" lang="zh-CN" altLang="en-US" dirty="0" smtClean="0"/>
              <a:t> 筛选</a:t>
            </a:r>
            <a:endParaRPr kumimoji="1" lang="zh-CN" altLang="en-US" dirty="0"/>
          </a:p>
        </p:txBody>
      </p:sp>
      <p:sp>
        <p:nvSpPr>
          <p:cNvPr id="7" name="文本框 6"/>
          <p:cNvSpPr txBox="1"/>
          <p:nvPr/>
        </p:nvSpPr>
        <p:spPr>
          <a:xfrm>
            <a:off x="285082" y="1006997"/>
            <a:ext cx="6013102" cy="2246769"/>
          </a:xfrm>
          <a:prstGeom prst="rect">
            <a:avLst/>
          </a:prstGeom>
          <a:noFill/>
        </p:spPr>
        <p:txBody>
          <a:bodyPr wrap="square" rtlCol="0">
            <a:spAutoFit/>
          </a:bodyPr>
          <a:lstStyle/>
          <a:p>
            <a:r>
              <a:rPr lang="en-US" altLang="zh-CN" sz="1000" dirty="0" smtClean="0">
                <a:latin typeface="Times New Roman" charset="0"/>
                <a:ea typeface="Times New Roman" charset="0"/>
                <a:cs typeface="Times New Roman" charset="0"/>
              </a:rPr>
              <a:t>Pull</a:t>
            </a:r>
            <a:r>
              <a:rPr lang="zh-CN" altLang="en-US" sz="1000" dirty="0" smtClean="0">
                <a:latin typeface="Times New Roman" charset="0"/>
                <a:ea typeface="Times New Roman" charset="0"/>
                <a:cs typeface="Times New Roman" charset="0"/>
              </a:rPr>
              <a:t> </a:t>
            </a:r>
            <a:r>
              <a:rPr lang="en-US" altLang="zh-CN" sz="1000" dirty="0" smtClean="0">
                <a:latin typeface="Times New Roman" charset="0"/>
                <a:ea typeface="Times New Roman" charset="0"/>
                <a:cs typeface="Times New Roman" charset="0"/>
              </a:rPr>
              <a:t>request</a:t>
            </a:r>
            <a:r>
              <a:rPr lang="zh-CN" altLang="en-US" sz="1000" dirty="0" smtClean="0">
                <a:latin typeface="Times New Roman" charset="0"/>
                <a:ea typeface="Times New Roman" charset="0"/>
                <a:cs typeface="Times New Roman" charset="0"/>
              </a:rPr>
              <a:t>只是一种手段，用于验证其方法有效性的</a:t>
            </a:r>
            <a:endParaRPr lang="en-US" altLang="zh-CN" sz="1000" dirty="0" smtClean="0">
              <a:latin typeface="Times New Roman" charset="0"/>
              <a:ea typeface="Times New Roman" charset="0"/>
              <a:cs typeface="Times New Roman" charset="0"/>
            </a:endParaRPr>
          </a:p>
          <a:p>
            <a:r>
              <a:rPr lang="zh-CN" altLang="en-US" sz="1000" dirty="0" smtClean="0">
                <a:latin typeface="Times New Roman" charset="0"/>
                <a:ea typeface="Times New Roman" charset="0"/>
                <a:cs typeface="Times New Roman" charset="0"/>
              </a:rPr>
              <a:t>    </a:t>
            </a:r>
            <a:r>
              <a:rPr lang="en-US" altLang="zh-CN" sz="1000" dirty="0" smtClean="0">
                <a:latin typeface="Times New Roman" charset="0"/>
                <a:ea typeface="Times New Roman" charset="0"/>
                <a:cs typeface="Times New Roman" charset="0"/>
              </a:rPr>
              <a:t>A </a:t>
            </a:r>
            <a:r>
              <a:rPr lang="en-US" altLang="zh-CN" sz="1000" dirty="0">
                <a:latin typeface="Times New Roman" charset="0"/>
                <a:ea typeface="Times New Roman" charset="0"/>
                <a:cs typeface="Times New Roman" charset="0"/>
              </a:rPr>
              <a:t>Comprehensive Study of Bloated Dependencies in the Maven </a:t>
            </a:r>
            <a:r>
              <a:rPr lang="en-US" altLang="zh-CN" sz="1000" dirty="0" smtClean="0">
                <a:latin typeface="Times New Roman" charset="0"/>
                <a:ea typeface="Times New Roman" charset="0"/>
                <a:cs typeface="Times New Roman" charset="0"/>
              </a:rPr>
              <a:t>Ecosystem</a:t>
            </a:r>
          </a:p>
          <a:p>
            <a:r>
              <a:rPr lang="zh-CN" altLang="en-US" sz="1000" b="1" dirty="0" smtClean="0"/>
              <a:t>    </a:t>
            </a:r>
            <a:r>
              <a:rPr lang="en-US" altLang="zh-CN" sz="1000" b="1" dirty="0" smtClean="0"/>
              <a:t>Cleaning </a:t>
            </a:r>
            <a:r>
              <a:rPr lang="en-US" altLang="zh-CN" sz="1000" b="1" dirty="0"/>
              <a:t>up copy–paste clones with interactive merging </a:t>
            </a:r>
            <a:endParaRPr lang="en-US" altLang="zh-CN" sz="1000" dirty="0"/>
          </a:p>
          <a:p>
            <a:r>
              <a:rPr lang="en-US" altLang="zh-CN" sz="1000" dirty="0" smtClean="0">
                <a:latin typeface="Times New Roman" charset="0"/>
                <a:ea typeface="Times New Roman" charset="0"/>
                <a:cs typeface="Times New Roman" charset="0"/>
              </a:rPr>
              <a:t> </a:t>
            </a:r>
            <a:r>
              <a:rPr lang="zh-CN" altLang="en-US" sz="1000" dirty="0" smtClean="0">
                <a:latin typeface="Times New Roman" charset="0"/>
                <a:ea typeface="Times New Roman" charset="0"/>
                <a:cs typeface="Times New Roman" charset="0"/>
              </a:rPr>
              <a:t>   </a:t>
            </a:r>
            <a:r>
              <a:rPr lang="en-US" altLang="zh-CN" sz="1000" dirty="0" smtClean="0"/>
              <a:t>Defending </a:t>
            </a:r>
            <a:r>
              <a:rPr lang="en-US" altLang="zh-CN" sz="1000" dirty="0"/>
              <a:t>Against the Attack of the Micro-clones </a:t>
            </a:r>
            <a:endParaRPr lang="en-US" altLang="zh-CN" sz="1000" dirty="0" smtClean="0"/>
          </a:p>
          <a:p>
            <a:r>
              <a:rPr lang="zh-CN" altLang="en-US" sz="1000" dirty="0" smtClean="0"/>
              <a:t>    </a:t>
            </a:r>
            <a:r>
              <a:rPr lang="en-US" altLang="zh-CN" sz="1000" dirty="0" err="1" smtClean="0"/>
              <a:t>iFixFlakies</a:t>
            </a:r>
            <a:r>
              <a:rPr lang="en-US" altLang="zh-CN" sz="1000" dirty="0"/>
              <a:t>: A Framework for Automatically Fixing Order-Dependent Flaky Tests </a:t>
            </a:r>
          </a:p>
          <a:p>
            <a:r>
              <a:rPr lang="zh-CN" altLang="en-US" sz="1000" dirty="0" smtClean="0">
                <a:latin typeface="Times New Roman" charset="0"/>
                <a:ea typeface="Times New Roman" charset="0"/>
                <a:cs typeface="Times New Roman" charset="0"/>
              </a:rPr>
              <a:t>    </a:t>
            </a:r>
            <a:r>
              <a:rPr lang="en-US" altLang="zh-CN" sz="1000" dirty="0" smtClean="0">
                <a:latin typeface="Times New Roman" charset="0"/>
                <a:ea typeface="Times New Roman" charset="0"/>
                <a:cs typeface="Times New Roman" charset="0"/>
              </a:rPr>
              <a:t>An </a:t>
            </a:r>
            <a:r>
              <a:rPr lang="en-US" altLang="zh-CN" sz="1000" dirty="0">
                <a:latin typeface="Times New Roman" charset="0"/>
                <a:ea typeface="Times New Roman" charset="0"/>
                <a:cs typeface="Times New Roman" charset="0"/>
              </a:rPr>
              <a:t>investigation of misunderstanding code patterns in C open-source software projects </a:t>
            </a:r>
          </a:p>
          <a:p>
            <a:r>
              <a:rPr kumimoji="1" lang="zh-CN" altLang="en-US" sz="1000" dirty="0" smtClean="0">
                <a:latin typeface="Times New Roman" charset="0"/>
                <a:ea typeface="Times New Roman" charset="0"/>
                <a:cs typeface="Times New Roman" charset="0"/>
              </a:rPr>
              <a:t>    </a:t>
            </a:r>
            <a:r>
              <a:rPr kumimoji="1" lang="en-US" altLang="zh-CN" sz="1000" dirty="0" smtClean="0">
                <a:latin typeface="Times New Roman" charset="0"/>
                <a:ea typeface="Times New Roman" charset="0"/>
                <a:cs typeface="Times New Roman" charset="0"/>
              </a:rPr>
              <a:t>Proactive </a:t>
            </a:r>
            <a:r>
              <a:rPr kumimoji="1" lang="en-US" altLang="zh-CN" sz="1000" dirty="0">
                <a:latin typeface="Times New Roman" charset="0"/>
                <a:ea typeface="Times New Roman" charset="0"/>
                <a:cs typeface="Times New Roman" charset="0"/>
              </a:rPr>
              <a:t>Empirical Assessment of New Language Feature Adoption via Automated Refactoring The Case of Java 8 Default </a:t>
            </a:r>
            <a:r>
              <a:rPr kumimoji="1" lang="en-US" altLang="zh-CN" sz="1000" dirty="0" smtClean="0">
                <a:latin typeface="Times New Roman" charset="0"/>
                <a:ea typeface="Times New Roman" charset="0"/>
                <a:cs typeface="Times New Roman" charset="0"/>
              </a:rPr>
              <a:t>Methods</a:t>
            </a:r>
          </a:p>
          <a:p>
            <a:r>
              <a:rPr kumimoji="1" lang="zh-CN" altLang="en-US" sz="1000" dirty="0">
                <a:latin typeface="Times New Roman" charset="0"/>
                <a:ea typeface="Times New Roman" charset="0"/>
                <a:cs typeface="Times New Roman" charset="0"/>
              </a:rPr>
              <a:t> </a:t>
            </a:r>
            <a:r>
              <a:rPr kumimoji="1" lang="zh-CN" altLang="en-US" sz="1000" dirty="0" smtClean="0">
                <a:latin typeface="Times New Roman" charset="0"/>
                <a:ea typeface="Times New Roman" charset="0"/>
                <a:cs typeface="Times New Roman" charset="0"/>
              </a:rPr>
              <a:t>   </a:t>
            </a:r>
            <a:r>
              <a:rPr lang="en-US" altLang="zh-CN" sz="1000" dirty="0" smtClean="0">
                <a:latin typeface="NimbusSanL" charset="0"/>
              </a:rPr>
              <a:t>Use </a:t>
            </a:r>
            <a:r>
              <a:rPr lang="en-US" altLang="zh-CN" sz="1000" dirty="0">
                <a:latin typeface="NimbusSanL" charset="0"/>
              </a:rPr>
              <a:t>and Misuse of Continuous Integration </a:t>
            </a:r>
            <a:r>
              <a:rPr lang="en-US" altLang="zh-CN" sz="1000" dirty="0" smtClean="0">
                <a:latin typeface="NimbusSanL" charset="0"/>
              </a:rPr>
              <a:t>Features</a:t>
            </a:r>
          </a:p>
          <a:p>
            <a:r>
              <a:rPr lang="zh-CN" altLang="en-US" sz="1000" dirty="0"/>
              <a:t> </a:t>
            </a:r>
            <a:r>
              <a:rPr lang="zh-CN" altLang="en-US" sz="1000" dirty="0" smtClean="0"/>
              <a:t>  </a:t>
            </a:r>
            <a:r>
              <a:rPr lang="en-US" altLang="zh-CN" sz="1000" dirty="0" smtClean="0"/>
              <a:t>Learning </a:t>
            </a:r>
            <a:r>
              <a:rPr lang="en-US" altLang="zh-CN" sz="1000" dirty="0"/>
              <a:t>Quick Fixes from Code Repositories </a:t>
            </a:r>
            <a:endParaRPr lang="en-US" altLang="zh-CN" sz="1000" dirty="0"/>
          </a:p>
          <a:p>
            <a:r>
              <a:rPr lang="en-US" altLang="zh-CN" sz="1000" dirty="0"/>
              <a:t>Sorry to Bother You: Designing Bots for Effective Recommendations </a:t>
            </a:r>
            <a:endParaRPr lang="en-US" altLang="zh-CN" sz="1000" dirty="0"/>
          </a:p>
          <a:p>
            <a:r>
              <a:rPr lang="en-US" altLang="zh-CN" sz="1000" dirty="0">
                <a:latin typeface="NimbusSanL" charset="0"/>
              </a:rPr>
              <a:t/>
            </a:r>
            <a:br>
              <a:rPr lang="en-US" altLang="zh-CN" sz="1000" dirty="0">
                <a:latin typeface="NimbusSanL" charset="0"/>
              </a:rPr>
            </a:br>
            <a:endParaRPr lang="en-US" altLang="zh-CN" sz="1000" dirty="0"/>
          </a:p>
          <a:p>
            <a:endParaRPr kumimoji="1" lang="zh-CN" altLang="en-US" sz="1000" dirty="0">
              <a:latin typeface="Times New Roman" charset="0"/>
              <a:ea typeface="Times New Roman" charset="0"/>
              <a:cs typeface="Times New Roman" charset="0"/>
            </a:endParaRPr>
          </a:p>
        </p:txBody>
      </p:sp>
      <p:sp>
        <p:nvSpPr>
          <p:cNvPr id="2" name="矩形 1"/>
          <p:cNvSpPr/>
          <p:nvPr/>
        </p:nvSpPr>
        <p:spPr>
          <a:xfrm>
            <a:off x="6336284" y="965163"/>
            <a:ext cx="6846316" cy="1015663"/>
          </a:xfrm>
          <a:prstGeom prst="rect">
            <a:avLst/>
          </a:prstGeom>
        </p:spPr>
        <p:txBody>
          <a:bodyPr wrap="square">
            <a:spAutoFit/>
          </a:bodyPr>
          <a:lstStyle/>
          <a:p>
            <a:r>
              <a:rPr lang="en-US" altLang="zh-CN" sz="1200" dirty="0">
                <a:latin typeface="Times New Roman" charset="0"/>
                <a:ea typeface="Times New Roman" charset="0"/>
                <a:cs typeface="Times New Roman" charset="0"/>
              </a:rPr>
              <a:t>Adding sparkle to social coding an empirical study of repository badges in the </a:t>
            </a:r>
            <a:r>
              <a:rPr lang="en-US" altLang="zh-CN" sz="1200" dirty="0" err="1">
                <a:latin typeface="Times New Roman" charset="0"/>
                <a:ea typeface="Times New Roman" charset="0"/>
                <a:cs typeface="Times New Roman" charset="0"/>
              </a:rPr>
              <a:t>npm</a:t>
            </a:r>
            <a:r>
              <a:rPr lang="en-US" altLang="zh-CN" sz="1200" dirty="0">
                <a:latin typeface="Times New Roman" charset="0"/>
                <a:ea typeface="Times New Roman" charset="0"/>
                <a:cs typeface="Times New Roman" charset="0"/>
              </a:rPr>
              <a:t> </a:t>
            </a:r>
            <a:r>
              <a:rPr lang="en-US" altLang="zh-CN" sz="1200" dirty="0" smtClean="0">
                <a:latin typeface="Times New Roman" charset="0"/>
                <a:ea typeface="Times New Roman" charset="0"/>
                <a:cs typeface="Times New Roman" charset="0"/>
              </a:rPr>
              <a:t>ecosystem</a:t>
            </a:r>
          </a:p>
          <a:p>
            <a:r>
              <a:rPr lang="en-US" altLang="zh-CN" sz="1200" dirty="0" smtClean="0">
                <a:latin typeface="Times New Roman" charset="0"/>
                <a:ea typeface="Times New Roman" charset="0"/>
                <a:cs typeface="Times New Roman" charset="0"/>
              </a:rPr>
              <a:t>	</a:t>
            </a:r>
            <a:r>
              <a:rPr lang="zh-CN" altLang="en-US" sz="1200" dirty="0" smtClean="0">
                <a:latin typeface="Times New Roman" charset="0"/>
                <a:ea typeface="Times New Roman" charset="0"/>
                <a:cs typeface="Times New Roman" charset="0"/>
              </a:rPr>
              <a:t>只是涉及到一个</a:t>
            </a:r>
            <a:r>
              <a:rPr lang="en-US" altLang="zh-CN" sz="1200" dirty="0" smtClean="0">
                <a:latin typeface="Times New Roman" charset="0"/>
                <a:ea typeface="Times New Roman" charset="0"/>
                <a:cs typeface="Times New Roman" charset="0"/>
              </a:rPr>
              <a:t>Hypothesis</a:t>
            </a:r>
            <a:r>
              <a:rPr lang="zh-CN" altLang="en-US" sz="1200" dirty="0" smtClean="0">
                <a:latin typeface="Times New Roman" charset="0"/>
                <a:ea typeface="Times New Roman" charset="0"/>
                <a:cs typeface="Times New Roman" charset="0"/>
              </a:rPr>
              <a:t> ： </a:t>
            </a:r>
            <a:r>
              <a:rPr lang="en-US" altLang="zh-CN" sz="1200" dirty="0" smtClean="0">
                <a:latin typeface="Times New Roman" charset="0"/>
                <a:ea typeface="Times New Roman" charset="0"/>
                <a:cs typeface="Times New Roman" charset="0"/>
              </a:rPr>
              <a:t>The </a:t>
            </a:r>
            <a:r>
              <a:rPr lang="en-US" altLang="zh-CN" sz="1200" dirty="0">
                <a:latin typeface="Times New Roman" charset="0"/>
                <a:ea typeface="Times New Roman" charset="0"/>
                <a:cs typeface="Times New Roman" charset="0"/>
              </a:rPr>
              <a:t>adoption of a quality-assurance badge, and even more so of a coverage badge, correlates with more external contributors including tests (metric: percentage of PRs with tests). </a:t>
            </a:r>
          </a:p>
          <a:p>
            <a:endParaRPr lang="en-US" altLang="zh-CN" sz="1200" dirty="0">
              <a:latin typeface="Times New Roman" charset="0"/>
              <a:ea typeface="Times New Roman" charset="0"/>
              <a:cs typeface="Times New Roman" charset="0"/>
            </a:endParaRPr>
          </a:p>
        </p:txBody>
      </p:sp>
      <p:sp>
        <p:nvSpPr>
          <p:cNvPr id="8" name="文本框 7"/>
          <p:cNvSpPr txBox="1"/>
          <p:nvPr/>
        </p:nvSpPr>
        <p:spPr>
          <a:xfrm>
            <a:off x="167153" y="2910415"/>
            <a:ext cx="6013102" cy="3970318"/>
          </a:xfrm>
          <a:prstGeom prst="rect">
            <a:avLst/>
          </a:prstGeom>
          <a:noFill/>
        </p:spPr>
        <p:txBody>
          <a:bodyPr wrap="square" rtlCol="0">
            <a:spAutoFit/>
          </a:bodyPr>
          <a:lstStyle/>
          <a:p>
            <a:r>
              <a:rPr lang="zh-CN" altLang="en-US" sz="900" dirty="0" smtClean="0">
                <a:latin typeface="Times New Roman" charset="0"/>
                <a:ea typeface="Times New Roman" charset="0"/>
                <a:cs typeface="Times New Roman" charset="0"/>
              </a:rPr>
              <a:t>用与</a:t>
            </a:r>
            <a:r>
              <a:rPr lang="en-US" altLang="zh-CN" sz="900" dirty="0" smtClean="0">
                <a:latin typeface="Times New Roman" charset="0"/>
                <a:ea typeface="Times New Roman" charset="0"/>
                <a:cs typeface="Times New Roman" charset="0"/>
              </a:rPr>
              <a:t>PR</a:t>
            </a:r>
            <a:r>
              <a:rPr lang="zh-CN" altLang="en-US" sz="900" dirty="0" smtClean="0">
                <a:latin typeface="Times New Roman" charset="0"/>
                <a:ea typeface="Times New Roman" charset="0"/>
                <a:cs typeface="Times New Roman" charset="0"/>
              </a:rPr>
              <a:t>相关的信息当做一个指标</a:t>
            </a:r>
            <a:endParaRPr lang="en-US" altLang="zh-CN" sz="900" dirty="0" smtClean="0">
              <a:latin typeface="Times New Roman" charset="0"/>
              <a:ea typeface="Times New Roman" charset="0"/>
              <a:cs typeface="Times New Roman" charset="0"/>
            </a:endParaRPr>
          </a:p>
          <a:p>
            <a:r>
              <a:rPr lang="en-US" altLang="zh-CN" sz="900" dirty="0" smtClean="0">
                <a:latin typeface="Times New Roman" charset="0"/>
                <a:ea typeface="Times New Roman" charset="0"/>
                <a:cs typeface="Times New Roman" charset="0"/>
              </a:rPr>
              <a:t>An </a:t>
            </a:r>
            <a:r>
              <a:rPr lang="en-US" altLang="zh-CN" sz="900" dirty="0">
                <a:latin typeface="Times New Roman" charset="0"/>
                <a:ea typeface="Times New Roman" charset="0"/>
                <a:cs typeface="Times New Roman" charset="0"/>
              </a:rPr>
              <a:t>empirical comparison of developer retention in the </a:t>
            </a:r>
            <a:r>
              <a:rPr lang="en-US" altLang="zh-CN" sz="900" dirty="0" err="1">
                <a:latin typeface="Times New Roman" charset="0"/>
                <a:ea typeface="Times New Roman" charset="0"/>
                <a:cs typeface="Times New Roman" charset="0"/>
              </a:rPr>
              <a:t>RubyGems</a:t>
            </a:r>
            <a:r>
              <a:rPr lang="en-US" altLang="zh-CN" sz="900" dirty="0">
                <a:latin typeface="Times New Roman" charset="0"/>
                <a:ea typeface="Times New Roman" charset="0"/>
                <a:cs typeface="Times New Roman" charset="0"/>
              </a:rPr>
              <a:t> and </a:t>
            </a:r>
            <a:r>
              <a:rPr lang="en-US" altLang="zh-CN" sz="900" dirty="0" err="1">
                <a:latin typeface="Times New Roman" charset="0"/>
                <a:ea typeface="Times New Roman" charset="0"/>
                <a:cs typeface="Times New Roman" charset="0"/>
              </a:rPr>
              <a:t>npm</a:t>
            </a:r>
            <a:r>
              <a:rPr lang="en-US" altLang="zh-CN" sz="900" dirty="0">
                <a:latin typeface="Times New Roman" charset="0"/>
                <a:ea typeface="Times New Roman" charset="0"/>
                <a:cs typeface="Times New Roman" charset="0"/>
              </a:rPr>
              <a:t> software </a:t>
            </a:r>
            <a:r>
              <a:rPr lang="en-US" altLang="zh-CN" sz="900" dirty="0" smtClean="0">
                <a:latin typeface="Times New Roman" charset="0"/>
                <a:ea typeface="Times New Roman" charset="0"/>
                <a:cs typeface="Times New Roman" charset="0"/>
              </a:rPr>
              <a:t>ecosystems</a:t>
            </a:r>
          </a:p>
          <a:p>
            <a:r>
              <a:rPr lang="zh-CN" altLang="en-US" sz="900" dirty="0" smtClean="0">
                <a:latin typeface="Times New Roman" charset="0"/>
                <a:ea typeface="Times New Roman" charset="0"/>
                <a:cs typeface="Times New Roman" charset="0"/>
              </a:rPr>
              <a:t>    只是提到用了</a:t>
            </a:r>
            <a:r>
              <a:rPr lang="en-US" altLang="zh-CN" sz="900" dirty="0" smtClean="0">
                <a:latin typeface="Times New Roman" charset="0"/>
                <a:ea typeface="Times New Roman" charset="0"/>
                <a:cs typeface="Times New Roman" charset="0"/>
              </a:rPr>
              <a:t>pull</a:t>
            </a:r>
            <a:r>
              <a:rPr lang="zh-CN" altLang="en-US" sz="900" dirty="0" smtClean="0">
                <a:latin typeface="Times New Roman" charset="0"/>
                <a:ea typeface="Times New Roman" charset="0"/>
                <a:cs typeface="Times New Roman" charset="0"/>
              </a:rPr>
              <a:t> </a:t>
            </a:r>
            <a:r>
              <a:rPr lang="en-US" altLang="zh-CN" sz="900" dirty="0" smtClean="0">
                <a:latin typeface="Times New Roman" charset="0"/>
                <a:ea typeface="Times New Roman" charset="0"/>
                <a:cs typeface="Times New Roman" charset="0"/>
              </a:rPr>
              <a:t>request</a:t>
            </a:r>
            <a:r>
              <a:rPr lang="zh-CN" altLang="en-US" sz="900" dirty="0" smtClean="0">
                <a:latin typeface="Times New Roman" charset="0"/>
                <a:ea typeface="Times New Roman" charset="0"/>
                <a:cs typeface="Times New Roman" charset="0"/>
              </a:rPr>
              <a:t>、</a:t>
            </a:r>
            <a:r>
              <a:rPr lang="en-US" altLang="zh-CN" sz="900" dirty="0" smtClean="0">
                <a:latin typeface="Times New Roman" charset="0"/>
                <a:ea typeface="Times New Roman" charset="0"/>
                <a:cs typeface="Times New Roman" charset="0"/>
              </a:rPr>
              <a:t>issue</a:t>
            </a:r>
            <a:r>
              <a:rPr lang="zh-CN" altLang="en-US" sz="900" dirty="0" smtClean="0">
                <a:latin typeface="Times New Roman" charset="0"/>
                <a:ea typeface="Times New Roman" charset="0"/>
                <a:cs typeface="Times New Roman" charset="0"/>
              </a:rPr>
              <a:t>、</a:t>
            </a:r>
            <a:r>
              <a:rPr lang="en-US" altLang="zh-CN" sz="900" dirty="0" smtClean="0">
                <a:latin typeface="Times New Roman" charset="0"/>
                <a:ea typeface="Times New Roman" charset="0"/>
                <a:cs typeface="Times New Roman" charset="0"/>
              </a:rPr>
              <a:t>commit</a:t>
            </a:r>
            <a:r>
              <a:rPr lang="zh-CN" altLang="en-US" sz="900" dirty="0" smtClean="0">
                <a:latin typeface="Times New Roman" charset="0"/>
                <a:ea typeface="Times New Roman" charset="0"/>
                <a:cs typeface="Times New Roman" charset="0"/>
              </a:rPr>
              <a:t>的</a:t>
            </a:r>
            <a:r>
              <a:rPr lang="en-US" altLang="zh-CN" sz="900" dirty="0" smtClean="0">
                <a:latin typeface="Times New Roman" charset="0"/>
                <a:ea typeface="Times New Roman" charset="0"/>
                <a:cs typeface="Times New Roman" charset="0"/>
              </a:rPr>
              <a:t>comment</a:t>
            </a:r>
            <a:r>
              <a:rPr lang="zh-CN" altLang="en-US" sz="900" dirty="0" smtClean="0">
                <a:latin typeface="Times New Roman" charset="0"/>
                <a:ea typeface="Times New Roman" charset="0"/>
                <a:cs typeface="Times New Roman" charset="0"/>
              </a:rPr>
              <a:t>当做开发者的动态指标</a:t>
            </a:r>
            <a:r>
              <a:rPr lang="en-US" altLang="zh-CN" sz="900" dirty="0" smtClean="0">
                <a:latin typeface="Times New Roman" charset="0"/>
                <a:ea typeface="Times New Roman" charset="0"/>
                <a:cs typeface="Times New Roman" charset="0"/>
              </a:rPr>
              <a:t> </a:t>
            </a:r>
            <a:endParaRPr lang="en-US" altLang="zh-CN" sz="900" dirty="0">
              <a:latin typeface="Times New Roman" charset="0"/>
              <a:ea typeface="Times New Roman" charset="0"/>
              <a:cs typeface="Times New Roman" charset="0"/>
            </a:endParaRPr>
          </a:p>
          <a:p>
            <a:r>
              <a:rPr lang="en-US" altLang="zh-CN" sz="900" b="1" dirty="0"/>
              <a:t>Do Developers Discuss Design? </a:t>
            </a:r>
            <a:endParaRPr lang="en-US" altLang="zh-CN" sz="900" dirty="0"/>
          </a:p>
          <a:p>
            <a:r>
              <a:rPr lang="zh-CN" altLang="en-US" sz="900" dirty="0" smtClean="0"/>
              <a:t>    </a:t>
            </a:r>
            <a:r>
              <a:rPr lang="en-US" altLang="zh-CN" sz="900" dirty="0" smtClean="0"/>
              <a:t>In </a:t>
            </a:r>
            <a:r>
              <a:rPr lang="en-US" altLang="zh-CN" sz="900" dirty="0"/>
              <a:t>this paper, we provide quantitative evidence that develop- </a:t>
            </a:r>
            <a:r>
              <a:rPr lang="en-US" altLang="zh-CN" sz="900" dirty="0" err="1"/>
              <a:t>ers</a:t>
            </a:r>
            <a:r>
              <a:rPr lang="en-US" altLang="zh-CN" sz="900" dirty="0"/>
              <a:t> address design through discussions in commits, issues, and pull requests. </a:t>
            </a:r>
          </a:p>
          <a:p>
            <a:r>
              <a:rPr lang="en-US" altLang="zh-CN" sz="900" b="1" dirty="0"/>
              <a:t>Monitoring Bottlenecks in Achieving Release Readiness – A Retrospective Case Study across Ten OSS </a:t>
            </a:r>
            <a:r>
              <a:rPr lang="en-US" altLang="zh-CN" sz="900" b="1" dirty="0" smtClean="0"/>
              <a:t>Projects</a:t>
            </a:r>
          </a:p>
          <a:p>
            <a:r>
              <a:rPr lang="en-US" altLang="zh-CN" sz="900" dirty="0">
                <a:latin typeface="Times New Roman" charset="0"/>
                <a:ea typeface="Times New Roman" charset="0"/>
                <a:cs typeface="Times New Roman" charset="0"/>
              </a:rPr>
              <a:t>An empirical study of the long duration of continuous integration builds </a:t>
            </a:r>
          </a:p>
          <a:p>
            <a:r>
              <a:rPr kumimoji="1" lang="zh-CN" altLang="en-US" sz="900" dirty="0" smtClean="0">
                <a:latin typeface="Times New Roman" charset="0"/>
                <a:ea typeface="Times New Roman" charset="0"/>
                <a:cs typeface="Times New Roman" charset="0"/>
              </a:rPr>
              <a:t>       一</a:t>
            </a:r>
            <a:r>
              <a:rPr kumimoji="1" lang="zh-CN" altLang="en-US" sz="900" dirty="0">
                <a:latin typeface="Times New Roman" charset="0"/>
                <a:ea typeface="Times New Roman" charset="0"/>
                <a:cs typeface="Times New Roman" charset="0"/>
              </a:rPr>
              <a:t>个指标：</a:t>
            </a:r>
            <a:r>
              <a:rPr kumimoji="1" lang="en-US" altLang="zh-CN" sz="900" dirty="0" err="1">
                <a:latin typeface="Times New Roman" charset="0"/>
                <a:ea typeface="Times New Roman" charset="0"/>
                <a:cs typeface="Times New Roman" charset="0"/>
              </a:rPr>
              <a:t>is_pr</a:t>
            </a:r>
            <a:endParaRPr kumimoji="1" lang="zh-CN" altLang="en-US" sz="900" dirty="0">
              <a:latin typeface="Times New Roman" charset="0"/>
              <a:ea typeface="Times New Roman" charset="0"/>
              <a:cs typeface="Times New Roman" charset="0"/>
            </a:endParaRPr>
          </a:p>
          <a:p>
            <a:r>
              <a:rPr lang="en-US" altLang="zh-CN" sz="900" dirty="0" smtClean="0">
                <a:latin typeface="Times New Roman" charset="0"/>
                <a:ea typeface="Times New Roman" charset="0"/>
                <a:cs typeface="Times New Roman" charset="0"/>
              </a:rPr>
              <a:t>An </a:t>
            </a:r>
            <a:r>
              <a:rPr lang="en-US" altLang="zh-CN" sz="900" dirty="0">
                <a:latin typeface="Times New Roman" charset="0"/>
                <a:ea typeface="Times New Roman" charset="0"/>
                <a:cs typeface="Times New Roman" charset="0"/>
              </a:rPr>
              <a:t>Empirical Study on </a:t>
            </a:r>
            <a:r>
              <a:rPr lang="en-US" altLang="zh-CN" sz="900" dirty="0" err="1">
                <a:latin typeface="Times New Roman" charset="0"/>
                <a:ea typeface="Times New Roman" charset="0"/>
                <a:cs typeface="Times New Roman" charset="0"/>
              </a:rPr>
              <a:t>TensorFlow</a:t>
            </a:r>
            <a:r>
              <a:rPr lang="en-US" altLang="zh-CN" sz="900" dirty="0">
                <a:latin typeface="Times New Roman" charset="0"/>
                <a:ea typeface="Times New Roman" charset="0"/>
                <a:cs typeface="Times New Roman" charset="0"/>
              </a:rPr>
              <a:t> Program </a:t>
            </a:r>
            <a:r>
              <a:rPr lang="en-US" altLang="zh-CN" sz="900" dirty="0" smtClean="0">
                <a:latin typeface="Times New Roman" charset="0"/>
                <a:ea typeface="Times New Roman" charset="0"/>
                <a:cs typeface="Times New Roman" charset="0"/>
              </a:rPr>
              <a:t>Bugs</a:t>
            </a:r>
          </a:p>
          <a:p>
            <a:r>
              <a:rPr lang="zh-CN" altLang="en-US" sz="900" dirty="0">
                <a:latin typeface="Times New Roman" charset="0"/>
                <a:ea typeface="Times New Roman" charset="0"/>
                <a:cs typeface="Times New Roman" charset="0"/>
              </a:rPr>
              <a:t> </a:t>
            </a:r>
            <a:r>
              <a:rPr lang="zh-CN" altLang="en-US" sz="900" dirty="0" smtClean="0">
                <a:latin typeface="Times New Roman" charset="0"/>
                <a:ea typeface="Times New Roman" charset="0"/>
                <a:cs typeface="Times New Roman" charset="0"/>
              </a:rPr>
              <a:t>      </a:t>
            </a:r>
            <a:r>
              <a:rPr lang="en-US" altLang="zh-CN" sz="900" dirty="0" smtClean="0">
                <a:latin typeface="Times New Roman" charset="0"/>
                <a:ea typeface="Times New Roman" charset="0"/>
                <a:cs typeface="Times New Roman" charset="0"/>
              </a:rPr>
              <a:t>We </a:t>
            </a:r>
            <a:r>
              <a:rPr lang="en-US" altLang="zh-CN" sz="900" dirty="0">
                <a:latin typeface="Times New Roman" charset="0"/>
                <a:ea typeface="Times New Roman" charset="0"/>
                <a:cs typeface="Times New Roman" charset="0"/>
              </a:rPr>
              <a:t>examined the root causes and symptoms of these bugs according to QA pages, commit messages, pull request messages, and issue discussions. </a:t>
            </a:r>
          </a:p>
          <a:p>
            <a:endParaRPr lang="en-US" altLang="zh-CN" sz="900" dirty="0">
              <a:latin typeface="Times New Roman" charset="0"/>
              <a:ea typeface="Times New Roman" charset="0"/>
              <a:cs typeface="Times New Roman" charset="0"/>
            </a:endParaRPr>
          </a:p>
          <a:p>
            <a:r>
              <a:rPr lang="en-US" altLang="zh-CN" sz="900" dirty="0" smtClean="0"/>
              <a:t>Patterns </a:t>
            </a:r>
            <a:r>
              <a:rPr lang="en-US" altLang="zh-CN" sz="900" dirty="0"/>
              <a:t>of E ort Contribution and Demand and User Classification based on Participation Pa erns in NPM Ecosystem </a:t>
            </a:r>
          </a:p>
          <a:p>
            <a:r>
              <a:rPr lang="en-US" altLang="zh-CN" sz="900" b="1" dirty="0"/>
              <a:t>Recommending Relevant Projects via User </a:t>
            </a:r>
            <a:r>
              <a:rPr lang="en-US" altLang="zh-CN" sz="900" b="1" dirty="0" err="1"/>
              <a:t>Behaviour</a:t>
            </a:r>
            <a:r>
              <a:rPr lang="en-US" altLang="zh-CN" sz="900" b="1" dirty="0"/>
              <a:t>: An Exploratory Study on </a:t>
            </a:r>
            <a:r>
              <a:rPr lang="en-US" altLang="zh-CN" sz="900" b="1" dirty="0" err="1"/>
              <a:t>Github</a:t>
            </a:r>
            <a:r>
              <a:rPr lang="en-US" altLang="zh-CN" sz="900" b="1" dirty="0"/>
              <a:t> </a:t>
            </a:r>
            <a:endParaRPr lang="en-US" altLang="zh-CN" sz="900" dirty="0"/>
          </a:p>
          <a:p>
            <a:r>
              <a:rPr lang="en-US" altLang="zh-CN" sz="900" dirty="0"/>
              <a:t>Studying the Impact of Noises in Build Breakage </a:t>
            </a:r>
            <a:r>
              <a:rPr lang="en-US" altLang="zh-CN" sz="900" dirty="0" smtClean="0"/>
              <a:t>Data </a:t>
            </a:r>
          </a:p>
          <a:p>
            <a:r>
              <a:rPr lang="en-US" altLang="zh-CN" sz="900" dirty="0"/>
              <a:t>We Are Family: Analyzing Communication in GitHub Software Repositories and Their Forks </a:t>
            </a:r>
            <a:endParaRPr lang="en-US" altLang="zh-CN" sz="900" dirty="0" smtClean="0"/>
          </a:p>
          <a:p>
            <a:r>
              <a:rPr lang="en-US" altLang="zh-CN" sz="900" b="1" dirty="0"/>
              <a:t>A Multidimensional Approach of Evaluating Developers </a:t>
            </a:r>
            <a:endParaRPr lang="en-US" altLang="zh-CN" sz="900" b="1" dirty="0" smtClean="0"/>
          </a:p>
          <a:p>
            <a:r>
              <a:rPr lang="en-US" altLang="zh-CN" sz="900" b="1" dirty="0"/>
              <a:t>On the challenges of open-sourcing proprietary software projects </a:t>
            </a:r>
            <a:endParaRPr lang="en-US" altLang="zh-CN" sz="900" b="1" dirty="0" smtClean="0"/>
          </a:p>
          <a:p>
            <a:r>
              <a:rPr lang="en-US" altLang="zh-CN" sz="900" dirty="0"/>
              <a:t>Pull Requests or Commits? Which Method Should We Use to Study Contributors’ Behavior? </a:t>
            </a:r>
            <a:endParaRPr lang="en-US" altLang="zh-CN" sz="900" dirty="0" smtClean="0"/>
          </a:p>
          <a:p>
            <a:r>
              <a:rPr lang="en-US" altLang="zh-CN" sz="900" dirty="0"/>
              <a:t>Which Contributions Predict Whether Developers Are Accepted Into GitHub Teams </a:t>
            </a:r>
            <a:endParaRPr lang="en-US" altLang="zh-CN" sz="900" dirty="0"/>
          </a:p>
          <a:p>
            <a:endParaRPr lang="en-US" altLang="zh-CN" sz="900" dirty="0"/>
          </a:p>
          <a:p>
            <a:endParaRPr lang="en-US" altLang="zh-CN" sz="900" dirty="0"/>
          </a:p>
          <a:p>
            <a:endParaRPr lang="en-US" altLang="zh-CN" sz="900" dirty="0"/>
          </a:p>
          <a:p>
            <a:endParaRPr lang="en-US" altLang="zh-CN" sz="900" dirty="0"/>
          </a:p>
          <a:p>
            <a:endParaRPr lang="en-US" altLang="zh-CN" sz="900" dirty="0"/>
          </a:p>
          <a:p>
            <a:endParaRPr lang="en-US" altLang="zh-CN" sz="900" dirty="0"/>
          </a:p>
          <a:p>
            <a:endParaRPr kumimoji="1" lang="zh-CN" altLang="en-US" sz="900" dirty="0">
              <a:latin typeface="Times New Roman" charset="0"/>
              <a:ea typeface="Times New Roman" charset="0"/>
              <a:cs typeface="Times New Roman" charset="0"/>
            </a:endParaRPr>
          </a:p>
        </p:txBody>
      </p:sp>
      <p:sp>
        <p:nvSpPr>
          <p:cNvPr id="12" name="矩形 11"/>
          <p:cNvSpPr/>
          <p:nvPr/>
        </p:nvSpPr>
        <p:spPr>
          <a:xfrm>
            <a:off x="127000" y="6098328"/>
            <a:ext cx="6823641" cy="784830"/>
          </a:xfrm>
          <a:prstGeom prst="rect">
            <a:avLst/>
          </a:prstGeom>
          <a:noFill/>
        </p:spPr>
        <p:txBody>
          <a:bodyPr wrap="square" rtlCol="0">
            <a:spAutoFit/>
          </a:bodyPr>
          <a:lstStyle/>
          <a:p>
            <a:r>
              <a:rPr lang="en-US" altLang="zh-CN" sz="900" dirty="0">
                <a:latin typeface="Times New Roman" charset="0"/>
                <a:ea typeface="Times New Roman" charset="0"/>
                <a:cs typeface="Times New Roman" charset="0"/>
              </a:rPr>
              <a:t>Analyzing The Effects of Test Driven Development In GitHub</a:t>
            </a:r>
          </a:p>
          <a:p>
            <a:r>
              <a:rPr lang="en-US" altLang="zh-CN" sz="900" dirty="0">
                <a:latin typeface="Times New Roman" charset="0"/>
                <a:ea typeface="Times New Roman" charset="0"/>
                <a:cs typeface="Times New Roman" charset="0"/>
              </a:rPr>
              <a:t>	 Following this, we examine the number of pull re- quests present for each repository and considered this as an indirect measure of the level of collaboration that occurred in that repository. TDD could ease col- </a:t>
            </a:r>
            <a:r>
              <a:rPr lang="en-US" altLang="zh-CN" sz="900" dirty="0" err="1">
                <a:latin typeface="Times New Roman" charset="0"/>
                <a:ea typeface="Times New Roman" charset="0"/>
                <a:cs typeface="Times New Roman" charset="0"/>
              </a:rPr>
              <a:t>laboration</a:t>
            </a:r>
            <a:r>
              <a:rPr lang="en-US" altLang="zh-CN" sz="900" dirty="0">
                <a:latin typeface="Times New Roman" charset="0"/>
                <a:ea typeface="Times New Roman" charset="0"/>
                <a:cs typeface="Times New Roman" charset="0"/>
              </a:rPr>
              <a:t> by making it clear that a contribution needs to include tests before it is considered. </a:t>
            </a:r>
          </a:p>
          <a:p>
            <a:r>
              <a:rPr lang="en-US" altLang="zh-CN" sz="900" dirty="0">
                <a:latin typeface="Times New Roman" charset="0"/>
                <a:ea typeface="Times New Roman" charset="0"/>
                <a:cs typeface="Times New Roman" charset="0"/>
              </a:rPr>
              <a:t> </a:t>
            </a:r>
          </a:p>
        </p:txBody>
      </p:sp>
      <p:sp>
        <p:nvSpPr>
          <p:cNvPr id="13" name="文本框 12"/>
          <p:cNvSpPr txBox="1"/>
          <p:nvPr/>
        </p:nvSpPr>
        <p:spPr>
          <a:xfrm>
            <a:off x="6298184" y="1900665"/>
            <a:ext cx="6211316" cy="738664"/>
          </a:xfrm>
          <a:prstGeom prst="rect">
            <a:avLst/>
          </a:prstGeom>
          <a:noFill/>
        </p:spPr>
        <p:txBody>
          <a:bodyPr wrap="square" rtlCol="0">
            <a:spAutoFit/>
          </a:bodyPr>
          <a:lstStyle/>
          <a:p>
            <a:r>
              <a:rPr lang="zh-CN" altLang="en-US" sz="1400" dirty="0" smtClean="0"/>
              <a:t>类似于综述类</a:t>
            </a:r>
            <a:endParaRPr lang="en-US" altLang="zh-CN" sz="1400" dirty="0" smtClean="0"/>
          </a:p>
          <a:p>
            <a:r>
              <a:rPr lang="en-US" altLang="zh-CN" sz="1400" dirty="0"/>
              <a:t>	</a:t>
            </a:r>
            <a:r>
              <a:rPr lang="en-US" altLang="zh-CN" sz="1400" dirty="0" smtClean="0"/>
              <a:t>Improving </a:t>
            </a:r>
            <a:r>
              <a:rPr lang="en-US" altLang="zh-CN" sz="1400" dirty="0"/>
              <a:t>Collaboration Efficiency in Fork-based Development </a:t>
            </a:r>
          </a:p>
          <a:p>
            <a:endParaRPr kumimoji="1" lang="zh-CN" altLang="en-US" sz="1400" dirty="0"/>
          </a:p>
        </p:txBody>
      </p:sp>
      <p:sp>
        <p:nvSpPr>
          <p:cNvPr id="14" name="文本框 13"/>
          <p:cNvSpPr txBox="1"/>
          <p:nvPr/>
        </p:nvSpPr>
        <p:spPr>
          <a:xfrm>
            <a:off x="6298184" y="2601374"/>
            <a:ext cx="6618807" cy="938719"/>
          </a:xfrm>
          <a:prstGeom prst="rect">
            <a:avLst/>
          </a:prstGeom>
          <a:noFill/>
        </p:spPr>
        <p:txBody>
          <a:bodyPr wrap="square" rtlCol="0">
            <a:spAutoFit/>
          </a:bodyPr>
          <a:lstStyle/>
          <a:p>
            <a:r>
              <a:rPr lang="zh-CN" altLang="en-US" sz="1100" dirty="0" smtClean="0"/>
              <a:t>看下是否是扩展版本：</a:t>
            </a:r>
            <a:endParaRPr lang="en-US" altLang="zh-CN" sz="1100" dirty="0" smtClean="0"/>
          </a:p>
          <a:p>
            <a:r>
              <a:rPr lang="en-US" altLang="zh-CN" sz="1100" dirty="0" smtClean="0"/>
              <a:t>Finding </a:t>
            </a:r>
            <a:r>
              <a:rPr lang="en-US" altLang="zh-CN" sz="1100" dirty="0"/>
              <a:t>and Using Design Information in Discussions </a:t>
            </a:r>
          </a:p>
          <a:p>
            <a:r>
              <a:rPr lang="en-US" altLang="zh-CN" sz="1100" dirty="0"/>
              <a:t>Locating Latent Design Information in </a:t>
            </a:r>
            <a:r>
              <a:rPr lang="zh-CN" altLang="en-US" sz="1100" dirty="0" smtClean="0"/>
              <a:t> </a:t>
            </a:r>
            <a:r>
              <a:rPr lang="en-US" altLang="zh-CN" sz="1100" dirty="0" smtClean="0"/>
              <a:t>Developer </a:t>
            </a:r>
            <a:r>
              <a:rPr lang="en-US" altLang="zh-CN" sz="1100" dirty="0"/>
              <a:t>Discussions: A Study on </a:t>
            </a:r>
            <a:r>
              <a:rPr lang="en-US" altLang="zh-CN" sz="1100" dirty="0" smtClean="0"/>
              <a:t>Pull </a:t>
            </a:r>
            <a:r>
              <a:rPr lang="en-US" altLang="zh-CN" sz="1100" dirty="0"/>
              <a:t>Requests </a:t>
            </a:r>
          </a:p>
          <a:p>
            <a:r>
              <a:rPr lang="en-US" altLang="zh-CN" sz="1100" dirty="0"/>
              <a:t>What Design Topics do Developers Discuss? </a:t>
            </a:r>
          </a:p>
          <a:p>
            <a:endParaRPr kumimoji="1" lang="zh-CN" altLang="en-US" sz="1100" dirty="0"/>
          </a:p>
        </p:txBody>
      </p:sp>
      <p:sp>
        <p:nvSpPr>
          <p:cNvPr id="16" name="文本框 15"/>
          <p:cNvSpPr txBox="1"/>
          <p:nvPr/>
        </p:nvSpPr>
        <p:spPr>
          <a:xfrm>
            <a:off x="6287122" y="3574831"/>
            <a:ext cx="2257349" cy="369332"/>
          </a:xfrm>
          <a:prstGeom prst="rect">
            <a:avLst/>
          </a:prstGeom>
          <a:noFill/>
        </p:spPr>
        <p:txBody>
          <a:bodyPr wrap="none" rtlCol="0">
            <a:spAutoFit/>
          </a:bodyPr>
          <a:lstStyle/>
          <a:p>
            <a:r>
              <a:rPr kumimoji="1" lang="zh-CN" altLang="en-US" dirty="0" smtClean="0"/>
              <a:t>用</a:t>
            </a:r>
            <a:r>
              <a:rPr kumimoji="1" lang="en-US" altLang="zh-CN" dirty="0" err="1" smtClean="0"/>
              <a:t>Pr</a:t>
            </a:r>
            <a:r>
              <a:rPr kumimoji="1" lang="zh-CN" altLang="en-US" dirty="0" smtClean="0"/>
              <a:t>当做筛选条件的</a:t>
            </a:r>
            <a:endParaRPr kumimoji="1" lang="zh-CN" altLang="en-US" dirty="0"/>
          </a:p>
        </p:txBody>
      </p:sp>
      <p:sp>
        <p:nvSpPr>
          <p:cNvPr id="17" name="矩形 16"/>
          <p:cNvSpPr/>
          <p:nvPr/>
        </p:nvSpPr>
        <p:spPr>
          <a:xfrm>
            <a:off x="6298184" y="3921132"/>
            <a:ext cx="4980965" cy="577081"/>
          </a:xfrm>
          <a:prstGeom prst="rect">
            <a:avLst/>
          </a:prstGeom>
        </p:spPr>
        <p:txBody>
          <a:bodyPr wrap="square">
            <a:spAutoFit/>
          </a:bodyPr>
          <a:lstStyle/>
          <a:p>
            <a:r>
              <a:rPr lang="zh-CN" altLang="en-US" sz="1050" dirty="0"/>
              <a:t>Affective Trust as a Predictor of Successful Collaboration in Distributed Software </a:t>
            </a:r>
            <a:r>
              <a:rPr lang="zh-CN" altLang="en-US" sz="1050" dirty="0" smtClean="0"/>
              <a:t>Projects 删除了，由于</a:t>
            </a:r>
            <a:r>
              <a:rPr lang="en-US" altLang="zh-CN" sz="1050" dirty="0"/>
              <a:t>A Preliminary Analysis on the Effects of Propensity to Trust in Distributed Software </a:t>
            </a:r>
            <a:r>
              <a:rPr lang="en-US" altLang="zh-CN" sz="1050" dirty="0" smtClean="0"/>
              <a:t>Development</a:t>
            </a:r>
            <a:r>
              <a:rPr lang="zh-CN" altLang="en-US" sz="1050" dirty="0" smtClean="0"/>
              <a:t>好像是个更完整，更新的</a:t>
            </a:r>
            <a:endParaRPr lang="zh-CN" altLang="en-US" sz="1050" dirty="0"/>
          </a:p>
        </p:txBody>
      </p:sp>
      <p:sp>
        <p:nvSpPr>
          <p:cNvPr id="18" name="文本框 17"/>
          <p:cNvSpPr txBox="1"/>
          <p:nvPr/>
        </p:nvSpPr>
        <p:spPr>
          <a:xfrm>
            <a:off x="6218355" y="4831027"/>
            <a:ext cx="3185487" cy="369332"/>
          </a:xfrm>
          <a:prstGeom prst="rect">
            <a:avLst/>
          </a:prstGeom>
          <a:noFill/>
        </p:spPr>
        <p:txBody>
          <a:bodyPr wrap="none" rtlCol="0">
            <a:spAutoFit/>
          </a:bodyPr>
          <a:lstStyle/>
          <a:p>
            <a:r>
              <a:rPr kumimoji="1" lang="zh-CN" altLang="en-US" dirty="0" smtClean="0"/>
              <a:t>多个版本时，保留正式版本的</a:t>
            </a:r>
            <a:endParaRPr kumimoji="1" lang="zh-CN" altLang="en-US" dirty="0"/>
          </a:p>
        </p:txBody>
      </p:sp>
      <p:sp>
        <p:nvSpPr>
          <p:cNvPr id="19" name="文本框 18"/>
          <p:cNvSpPr txBox="1"/>
          <p:nvPr/>
        </p:nvSpPr>
        <p:spPr>
          <a:xfrm>
            <a:off x="7332602" y="5404892"/>
            <a:ext cx="4142480" cy="1615827"/>
          </a:xfrm>
          <a:prstGeom prst="rect">
            <a:avLst/>
          </a:prstGeom>
          <a:noFill/>
        </p:spPr>
        <p:txBody>
          <a:bodyPr wrap="square" rtlCol="0">
            <a:spAutoFit/>
          </a:bodyPr>
          <a:lstStyle/>
          <a:p>
            <a:r>
              <a:rPr lang="zh-CN" altLang="en-US" sz="1100" dirty="0" smtClean="0"/>
              <a:t>没有明确说明</a:t>
            </a:r>
            <a:r>
              <a:rPr lang="en-US" altLang="zh-CN" sz="1100" dirty="0" smtClean="0"/>
              <a:t>PR</a:t>
            </a:r>
            <a:r>
              <a:rPr lang="zh-CN" altLang="en-US" sz="1100" dirty="0" smtClean="0"/>
              <a:t>的</a:t>
            </a:r>
            <a:endParaRPr lang="en-US" altLang="zh-CN" sz="1100" dirty="0" smtClean="0"/>
          </a:p>
          <a:p>
            <a:r>
              <a:rPr lang="en-US" altLang="zh-CN" sz="1100" dirty="0" smtClean="0"/>
              <a:t>How </a:t>
            </a:r>
            <a:r>
              <a:rPr lang="en-US" altLang="zh-CN" sz="1100" dirty="0"/>
              <a:t>Does Contributors’ Involvement Influence the Build Status of an Open-Source Software Project? </a:t>
            </a:r>
            <a:endParaRPr lang="en-US" altLang="zh-CN" sz="1100" dirty="0" smtClean="0"/>
          </a:p>
          <a:p>
            <a:r>
              <a:rPr lang="en-US" altLang="zh-CN" sz="1100" dirty="0"/>
              <a:t>Insights into Continuous Integration Build Failures </a:t>
            </a:r>
            <a:r>
              <a:rPr lang="zh-CN" altLang="en-US" sz="1100" dirty="0" smtClean="0"/>
              <a:t> </a:t>
            </a:r>
            <a:r>
              <a:rPr lang="en-US" altLang="zh-CN" sz="1100" dirty="0" smtClean="0"/>
              <a:t>(Ci</a:t>
            </a:r>
            <a:r>
              <a:rPr lang="zh-CN" altLang="en-US" sz="1100" dirty="0" smtClean="0"/>
              <a:t>的好像有好几个</a:t>
            </a:r>
            <a:r>
              <a:rPr lang="en-US" altLang="zh-CN" sz="1100" dirty="0" smtClean="0"/>
              <a:t>)</a:t>
            </a:r>
          </a:p>
          <a:p>
            <a:r>
              <a:rPr lang="en-US" altLang="zh-CN" sz="1100" dirty="0"/>
              <a:t>On the relation between </a:t>
            </a:r>
            <a:r>
              <a:rPr lang="en-US" altLang="zh-CN" sz="1100" dirty="0" err="1"/>
              <a:t>Github</a:t>
            </a:r>
            <a:r>
              <a:rPr lang="en-US" altLang="zh-CN" sz="1100" dirty="0"/>
              <a:t> communication activity and merge conflicts</a:t>
            </a:r>
            <a:endParaRPr lang="en-US" altLang="zh-CN" sz="1100" dirty="0"/>
          </a:p>
          <a:p>
            <a:endParaRPr lang="en-US" altLang="zh-CN" sz="1100" dirty="0"/>
          </a:p>
          <a:p>
            <a:endParaRPr kumimoji="1" lang="zh-CN" altLang="en-US" sz="1100" dirty="0"/>
          </a:p>
        </p:txBody>
      </p:sp>
    </p:spTree>
    <p:extLst>
      <p:ext uri="{BB962C8B-B14F-4D97-AF65-F5344CB8AC3E}">
        <p14:creationId xmlns:p14="http://schemas.microsoft.com/office/powerpoint/2010/main" val="10449319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1294" y="1362170"/>
            <a:ext cx="9311149" cy="1754326"/>
          </a:xfrm>
          <a:prstGeom prst="rect">
            <a:avLst/>
          </a:prstGeom>
        </p:spPr>
        <p:txBody>
          <a:bodyPr wrap="square">
            <a:spAutoFit/>
          </a:bodyPr>
          <a:lstStyle/>
          <a:p>
            <a:r>
              <a:rPr lang="en-US" altLang="zh-CN" sz="1600" dirty="0"/>
              <a:t>Replicating and Scaling up </a:t>
            </a:r>
            <a:r>
              <a:rPr lang="en-US" altLang="zh-CN" sz="1600" dirty="0" err="1"/>
              <a:t>alitative</a:t>
            </a:r>
            <a:r>
              <a:rPr lang="en-US" altLang="zh-CN" sz="1600" dirty="0"/>
              <a:t> Analysis using Crowdsourcing: A </a:t>
            </a:r>
            <a:r>
              <a:rPr lang="en-US" altLang="zh-CN" sz="1600" dirty="0" err="1"/>
              <a:t>Github</a:t>
            </a:r>
            <a:r>
              <a:rPr lang="en-US" altLang="zh-CN" sz="1600" dirty="0"/>
              <a:t>-based Case Study </a:t>
            </a:r>
          </a:p>
          <a:p>
            <a:endParaRPr lang="en-US" altLang="zh-CN" sz="1600" dirty="0" smtClean="0">
              <a:latin typeface="LinLibertineTB" charset="0"/>
            </a:endParaRPr>
          </a:p>
          <a:p>
            <a:endParaRPr lang="en-US" altLang="zh-CN" sz="1600" dirty="0">
              <a:latin typeface="LinLibertineTB" charset="0"/>
            </a:endParaRPr>
          </a:p>
          <a:p>
            <a:r>
              <a:rPr lang="en-US" altLang="zh-CN" sz="1200" dirty="0" smtClean="0">
                <a:latin typeface="LinLibertineTB" charset="0"/>
              </a:rPr>
              <a:t>4.1 </a:t>
            </a:r>
            <a:r>
              <a:rPr lang="en-US" altLang="zh-CN" sz="1200" dirty="0">
                <a:latin typeface="LinLibertineTB" charset="0"/>
              </a:rPr>
              <a:t>Literature Review and Data Extraction </a:t>
            </a:r>
            <a:endParaRPr lang="en-US" altLang="zh-CN" sz="1000" dirty="0"/>
          </a:p>
          <a:p>
            <a:endParaRPr lang="en-US" altLang="zh-CN" sz="1100" dirty="0" smtClean="0">
              <a:latin typeface="LinLibertineT" charset="0"/>
            </a:endParaRPr>
          </a:p>
          <a:p>
            <a:r>
              <a:rPr lang="en-US" altLang="zh-CN" sz="1100" dirty="0" smtClean="0">
                <a:latin typeface="LinLibertineT" charset="0"/>
              </a:rPr>
              <a:t>We </a:t>
            </a:r>
            <a:r>
              <a:rPr lang="en-US" altLang="zh-CN" sz="1100" dirty="0" err="1">
                <a:latin typeface="LinLibertineT" charset="0"/>
              </a:rPr>
              <a:t>rst</a:t>
            </a:r>
            <a:r>
              <a:rPr lang="en-US" altLang="zh-CN" sz="1100" dirty="0">
                <a:latin typeface="LinLibertineT" charset="0"/>
              </a:rPr>
              <a:t> set TDH as our primary study and then </a:t>
            </a:r>
            <a:r>
              <a:rPr lang="en-US" altLang="zh-CN" sz="1100" dirty="0" err="1">
                <a:latin typeface="LinLibertineT" charset="0"/>
              </a:rPr>
              <a:t>nd</a:t>
            </a:r>
            <a:r>
              <a:rPr lang="en-US" altLang="zh-CN" sz="1100" dirty="0">
                <a:latin typeface="LinLibertineT" charset="0"/>
              </a:rPr>
              <a:t> all studies related to GitHub pull requests in the literature. We then searched keywords ‘pull’, ‘request’ and ‘GitHub’ on Google Scholar since 2008 and a dataset from [43], which contains 16 so ware engineer- </a:t>
            </a:r>
            <a:r>
              <a:rPr lang="en-US" altLang="zh-CN" sz="1100" dirty="0" err="1">
                <a:latin typeface="LinLibertineT" charset="0"/>
              </a:rPr>
              <a:t>ing</a:t>
            </a:r>
            <a:r>
              <a:rPr lang="en-US" altLang="zh-CN" sz="1100" dirty="0">
                <a:latin typeface="LinLibertineT" charset="0"/>
              </a:rPr>
              <a:t> conferences, 1992 to 2016, which includes </a:t>
            </a:r>
            <a:r>
              <a:rPr lang="en-US" altLang="zh-CN" sz="1100" dirty="0">
                <a:latin typeface="LinLibertineTI" charset="0"/>
              </a:rPr>
              <a:t>ICSE, ICSM, WCRE, CSMR, MSR, GPCE, FASE, ICPC, FSE, SCAM, ASE, SANER, SSBSE, RE’, ISSTA, ICST</a:t>
            </a:r>
            <a:r>
              <a:rPr lang="en-US" altLang="zh-CN" sz="1100" dirty="0">
                <a:latin typeface="LinLibertineT" charset="0"/>
              </a:rPr>
              <a:t>. A </a:t>
            </a:r>
            <a:r>
              <a:rPr lang="en-US" altLang="zh-CN" sz="1100" dirty="0" err="1">
                <a:latin typeface="LinLibertineT" charset="0"/>
              </a:rPr>
              <a:t>er</a:t>
            </a:r>
            <a:r>
              <a:rPr lang="en-US" altLang="zh-CN" sz="1100" dirty="0">
                <a:latin typeface="LinLibertineT" charset="0"/>
              </a:rPr>
              <a:t> manually reviewing the search results, we </a:t>
            </a:r>
            <a:endParaRPr lang="en-US" altLang="zh-CN" sz="1100" dirty="0"/>
          </a:p>
        </p:txBody>
      </p:sp>
    </p:spTree>
    <p:extLst>
      <p:ext uri="{BB962C8B-B14F-4D97-AF65-F5344CB8AC3E}">
        <p14:creationId xmlns:p14="http://schemas.microsoft.com/office/powerpoint/2010/main" val="1656887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599" y="293914"/>
            <a:ext cx="1798890" cy="400110"/>
          </a:xfrm>
          <a:prstGeom prst="rect">
            <a:avLst/>
          </a:prstGeom>
          <a:noFill/>
        </p:spPr>
        <p:txBody>
          <a:bodyPr wrap="none" rtlCol="0">
            <a:spAutoFit/>
          </a:bodyPr>
          <a:lstStyle/>
          <a:p>
            <a:pPr marL="342900" indent="-342900">
              <a:buFont typeface="Wingdings" charset="2"/>
              <a:buChar char="Ø"/>
            </a:pPr>
            <a:r>
              <a:rPr kumimoji="1" lang="en-US" altLang="zh-CN" sz="2000" b="1" smtClean="0"/>
              <a:t>References</a:t>
            </a:r>
            <a:endParaRPr kumimoji="1" lang="zh-CN" altLang="en-US" sz="2000" b="1" dirty="0"/>
          </a:p>
        </p:txBody>
      </p:sp>
      <p:sp>
        <p:nvSpPr>
          <p:cNvPr id="5" name="矩形 4"/>
          <p:cNvSpPr/>
          <p:nvPr/>
        </p:nvSpPr>
        <p:spPr>
          <a:xfrm>
            <a:off x="228599" y="1189949"/>
            <a:ext cx="11571515" cy="2785506"/>
          </a:xfrm>
          <a:prstGeom prst="rect">
            <a:avLst/>
          </a:prstGeom>
        </p:spPr>
        <p:txBody>
          <a:bodyPr wrap="square">
            <a:spAutoFit/>
          </a:bodyPr>
          <a:lstStyle/>
          <a:p>
            <a:pPr marL="285750" indent="-285750">
              <a:lnSpc>
                <a:spcPct val="200000"/>
              </a:lnSpc>
              <a:buFont typeface="Arial" charset="0"/>
              <a:buChar char="•"/>
            </a:pPr>
            <a:r>
              <a:rPr lang="en-US" altLang="zh-CN" dirty="0" smtClean="0">
                <a:effectLst/>
              </a:rPr>
              <a:t>TR2007-</a:t>
            </a:r>
            <a:r>
              <a:rPr lang="zh-CN" altLang="en-US" dirty="0" smtClean="0">
                <a:effectLst/>
              </a:rPr>
              <a:t>  </a:t>
            </a:r>
            <a:r>
              <a:rPr lang="en-US" altLang="zh-CN" dirty="0" smtClean="0">
                <a:effectLst/>
              </a:rPr>
              <a:t>Guidelines for performing systematic literature reviews in software engineering</a:t>
            </a:r>
          </a:p>
          <a:p>
            <a:pPr marL="285750" indent="-285750">
              <a:lnSpc>
                <a:spcPct val="200000"/>
              </a:lnSpc>
              <a:buFont typeface="Arial" charset="0"/>
              <a:buChar char="•"/>
            </a:pPr>
            <a:r>
              <a:rPr lang="en-US" altLang="zh-CN" dirty="0" smtClean="0">
                <a:effectLst/>
              </a:rPr>
              <a:t>IST2013-</a:t>
            </a:r>
            <a:r>
              <a:rPr lang="zh-CN" altLang="en-US" dirty="0" smtClean="0">
                <a:effectLst/>
              </a:rPr>
              <a:t> </a:t>
            </a:r>
            <a:r>
              <a:rPr lang="en-US" altLang="zh-CN" smtClean="0">
                <a:effectLst/>
              </a:rPr>
              <a:t>A systematic review of systematic review process research in software engineering</a:t>
            </a:r>
          </a:p>
          <a:p>
            <a:pPr marL="285750" indent="-285750">
              <a:lnSpc>
                <a:spcPct val="200000"/>
              </a:lnSpc>
              <a:buFont typeface="Arial" charset="0"/>
              <a:buChar char="•"/>
            </a:pPr>
            <a:r>
              <a:rPr lang="en-US" altLang="zh-CN" smtClean="0">
                <a:effectLst/>
              </a:rPr>
              <a:t>IST2015-</a:t>
            </a:r>
            <a:r>
              <a:rPr lang="zh-CN" altLang="en-US" smtClean="0">
                <a:effectLst/>
              </a:rPr>
              <a:t> </a:t>
            </a:r>
            <a:r>
              <a:rPr lang="en-US" altLang="zh-CN" smtClean="0">
                <a:effectLst/>
              </a:rPr>
              <a:t>A systematic literature review on the barriers faced by newcomers to open source software projects</a:t>
            </a:r>
          </a:p>
          <a:p>
            <a:pPr marL="285750" indent="-285750">
              <a:lnSpc>
                <a:spcPct val="200000"/>
              </a:lnSpc>
              <a:buFont typeface="Arial" charset="0"/>
              <a:buChar char="•"/>
            </a:pPr>
            <a:r>
              <a:rPr lang="zh-CN" altLang="en-US" smtClean="0">
                <a:effectLst/>
              </a:rPr>
              <a:t>*</a:t>
            </a:r>
            <a:r>
              <a:rPr lang="zh-CN" altLang="en-US" dirty="0" smtClean="0">
                <a:effectLst/>
              </a:rPr>
              <a:t>**</a:t>
            </a:r>
            <a:r>
              <a:rPr lang="en-US" altLang="zh-CN" dirty="0" smtClean="0">
                <a:effectLst/>
              </a:rPr>
              <a:t>2009-</a:t>
            </a:r>
            <a:r>
              <a:rPr lang="zh-CN" altLang="en-US" dirty="0" smtClean="0">
                <a:effectLst/>
              </a:rPr>
              <a:t> </a:t>
            </a:r>
            <a:r>
              <a:rPr lang="en-US" altLang="zh-CN" dirty="0" smtClean="0">
                <a:effectLst/>
              </a:rPr>
              <a:t>Challenges and improvements in distributed software development: A systematic review</a:t>
            </a:r>
          </a:p>
          <a:p>
            <a:pPr>
              <a:lnSpc>
                <a:spcPct val="200000"/>
              </a:lnSpc>
            </a:pPr>
            <a:endParaRPr lang="en-US" altLang="zh-CN" dirty="0">
              <a:effectLst/>
            </a:endParaRPr>
          </a:p>
        </p:txBody>
      </p:sp>
      <p:sp>
        <p:nvSpPr>
          <p:cNvPr id="2" name="矩形 1"/>
          <p:cNvSpPr/>
          <p:nvPr/>
        </p:nvSpPr>
        <p:spPr>
          <a:xfrm>
            <a:off x="522514" y="3732716"/>
            <a:ext cx="10972800" cy="923330"/>
          </a:xfrm>
          <a:prstGeom prst="rect">
            <a:avLst/>
          </a:prstGeom>
        </p:spPr>
        <p:txBody>
          <a:bodyPr wrap="square">
            <a:spAutoFit/>
          </a:bodyPr>
          <a:lstStyle/>
          <a:p>
            <a:r>
              <a:rPr lang="zh-CN" altLang="en-US" dirty="0">
                <a:solidFill>
                  <a:srgbClr val="191919"/>
                </a:solidFill>
                <a:latin typeface="PingFang SC" charset="-122"/>
              </a:rPr>
              <a:t>传统综述是一种定性描述的研究方法，根据作者对某领域基础理论的认识和相关学科的了解，回顾分析该领域某段时期的研究文献，</a:t>
            </a:r>
            <a:r>
              <a:rPr lang="zh-CN" altLang="en-US" b="1" dirty="0">
                <a:solidFill>
                  <a:srgbClr val="FF0000"/>
                </a:solidFill>
                <a:latin typeface="PingFang SC" charset="-122"/>
              </a:rPr>
              <a:t>评价研究结果的价值和意义，发现存在的问题，为将来的研究方向提出建议</a:t>
            </a:r>
            <a:r>
              <a:rPr lang="zh-CN" altLang="en-US" dirty="0">
                <a:solidFill>
                  <a:srgbClr val="191919"/>
                </a:solidFill>
                <a:latin typeface="PingFang SC" charset="-122"/>
              </a:rPr>
              <a:t>，使读者能在短时间内了解该领域研究的历史、现状和发展趋势。</a:t>
            </a:r>
            <a:endParaRPr lang="zh-CN" altLang="en-US" dirty="0"/>
          </a:p>
        </p:txBody>
      </p:sp>
    </p:spTree>
    <p:extLst>
      <p:ext uri="{BB962C8B-B14F-4D97-AF65-F5344CB8AC3E}">
        <p14:creationId xmlns:p14="http://schemas.microsoft.com/office/powerpoint/2010/main" val="4821185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599" y="293914"/>
            <a:ext cx="1798890" cy="400110"/>
          </a:xfrm>
          <a:prstGeom prst="rect">
            <a:avLst/>
          </a:prstGeom>
          <a:noFill/>
        </p:spPr>
        <p:txBody>
          <a:bodyPr wrap="none" rtlCol="0">
            <a:spAutoFit/>
          </a:bodyPr>
          <a:lstStyle/>
          <a:p>
            <a:pPr marL="342900" indent="-342900">
              <a:buFont typeface="Wingdings" charset="2"/>
              <a:buChar char="Ø"/>
            </a:pPr>
            <a:r>
              <a:rPr kumimoji="1" lang="en-US" altLang="zh-CN" sz="2000" b="1" smtClean="0"/>
              <a:t>References</a:t>
            </a:r>
            <a:endParaRPr kumimoji="1" lang="zh-CN" altLang="en-US" sz="2000" b="1" dirty="0"/>
          </a:p>
        </p:txBody>
      </p:sp>
      <p:pic>
        <p:nvPicPr>
          <p:cNvPr id="3" name="图片 2"/>
          <p:cNvPicPr>
            <a:picLocks noChangeAspect="1"/>
          </p:cNvPicPr>
          <p:nvPr/>
        </p:nvPicPr>
        <p:blipFill>
          <a:blip r:embed="rId2"/>
          <a:stretch>
            <a:fillRect/>
          </a:stretch>
        </p:blipFill>
        <p:spPr>
          <a:xfrm>
            <a:off x="175334" y="767177"/>
            <a:ext cx="2499860" cy="2987398"/>
          </a:xfrm>
          <a:prstGeom prst="rect">
            <a:avLst/>
          </a:prstGeom>
        </p:spPr>
      </p:pic>
      <p:pic>
        <p:nvPicPr>
          <p:cNvPr id="6" name="图片 5"/>
          <p:cNvPicPr>
            <a:picLocks noChangeAspect="1"/>
          </p:cNvPicPr>
          <p:nvPr/>
        </p:nvPicPr>
        <p:blipFill>
          <a:blip r:embed="rId2"/>
          <a:stretch>
            <a:fillRect/>
          </a:stretch>
        </p:blipFill>
        <p:spPr>
          <a:xfrm>
            <a:off x="3322898" y="-35141"/>
            <a:ext cx="7951941" cy="3544699"/>
          </a:xfrm>
          <a:prstGeom prst="rect">
            <a:avLst/>
          </a:prstGeom>
        </p:spPr>
      </p:pic>
      <p:pic>
        <p:nvPicPr>
          <p:cNvPr id="7" name="图片 6"/>
          <p:cNvPicPr>
            <a:picLocks noChangeAspect="1"/>
          </p:cNvPicPr>
          <p:nvPr/>
        </p:nvPicPr>
        <p:blipFill>
          <a:blip r:embed="rId2"/>
          <a:stretch>
            <a:fillRect/>
          </a:stretch>
        </p:blipFill>
        <p:spPr>
          <a:xfrm>
            <a:off x="228599" y="3827728"/>
            <a:ext cx="5570798" cy="2432498"/>
          </a:xfrm>
          <a:prstGeom prst="rect">
            <a:avLst/>
          </a:prstGeom>
        </p:spPr>
      </p:pic>
      <p:pic>
        <p:nvPicPr>
          <p:cNvPr id="8" name="图片 7"/>
          <p:cNvPicPr>
            <a:picLocks noChangeAspect="1"/>
          </p:cNvPicPr>
          <p:nvPr/>
        </p:nvPicPr>
        <p:blipFill>
          <a:blip r:embed="rId2"/>
          <a:stretch>
            <a:fillRect/>
          </a:stretch>
        </p:blipFill>
        <p:spPr>
          <a:xfrm>
            <a:off x="5799397" y="4156651"/>
            <a:ext cx="6293851" cy="1854615"/>
          </a:xfrm>
          <a:prstGeom prst="rect">
            <a:avLst/>
          </a:prstGeom>
        </p:spPr>
      </p:pic>
    </p:spTree>
    <p:extLst>
      <p:ext uri="{BB962C8B-B14F-4D97-AF65-F5344CB8AC3E}">
        <p14:creationId xmlns:p14="http://schemas.microsoft.com/office/powerpoint/2010/main" val="20835432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gur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7769" y="465221"/>
            <a:ext cx="7299157" cy="5839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943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599" y="293914"/>
            <a:ext cx="1518364" cy="400110"/>
          </a:xfrm>
          <a:prstGeom prst="rect">
            <a:avLst/>
          </a:prstGeom>
          <a:noFill/>
        </p:spPr>
        <p:txBody>
          <a:bodyPr wrap="none" rtlCol="0">
            <a:spAutoFit/>
          </a:bodyPr>
          <a:lstStyle/>
          <a:p>
            <a:pPr marL="342900" indent="-342900">
              <a:buFont typeface="Wingdings" charset="2"/>
              <a:buChar char="Ø"/>
            </a:pPr>
            <a:r>
              <a:rPr kumimoji="1" lang="en-US" altLang="zh-CN" sz="2000" b="1" dirty="0" smtClean="0"/>
              <a:t>Protocol</a:t>
            </a:r>
            <a:endParaRPr kumimoji="1" lang="zh-CN" altLang="en-US" sz="2000" b="1" dirty="0"/>
          </a:p>
        </p:txBody>
      </p:sp>
      <p:sp>
        <p:nvSpPr>
          <p:cNvPr id="6" name="矩形 5"/>
          <p:cNvSpPr/>
          <p:nvPr/>
        </p:nvSpPr>
        <p:spPr>
          <a:xfrm>
            <a:off x="682981" y="1165668"/>
            <a:ext cx="6096000" cy="3970318"/>
          </a:xfrm>
          <a:prstGeom prst="rect">
            <a:avLst/>
          </a:prstGeom>
        </p:spPr>
        <p:txBody>
          <a:bodyPr>
            <a:spAutoFit/>
          </a:bodyPr>
          <a:lstStyle/>
          <a:p>
            <a:pPr marL="342900" indent="-342900">
              <a:lnSpc>
                <a:spcPct val="200000"/>
              </a:lnSpc>
              <a:buFont typeface="+mj-lt"/>
              <a:buAutoNum type="arabicPeriod"/>
            </a:pPr>
            <a:r>
              <a:rPr lang="en-US" altLang="zh-CN" dirty="0" smtClean="0">
                <a:effectLst/>
              </a:rPr>
              <a:t>Question Formularization</a:t>
            </a:r>
          </a:p>
          <a:p>
            <a:pPr marL="342900" indent="-342900">
              <a:lnSpc>
                <a:spcPct val="200000"/>
              </a:lnSpc>
              <a:buFont typeface="+mj-lt"/>
              <a:buAutoNum type="arabicPeriod"/>
            </a:pPr>
            <a:endParaRPr lang="en-US" altLang="zh-CN" dirty="0" smtClean="0"/>
          </a:p>
          <a:p>
            <a:pPr marL="342900" indent="-342900">
              <a:lnSpc>
                <a:spcPct val="200000"/>
              </a:lnSpc>
              <a:buFont typeface="+mj-lt"/>
              <a:buAutoNum type="arabicPeriod"/>
            </a:pPr>
            <a:r>
              <a:rPr lang="en-US" altLang="zh-CN" dirty="0" smtClean="0"/>
              <a:t>Study</a:t>
            </a:r>
            <a:r>
              <a:rPr lang="zh-CN" altLang="en-US" dirty="0" smtClean="0"/>
              <a:t> </a:t>
            </a:r>
            <a:r>
              <a:rPr lang="en-US" altLang="zh-CN" dirty="0" smtClean="0"/>
              <a:t>search</a:t>
            </a:r>
          </a:p>
          <a:p>
            <a:pPr marL="342900" indent="-342900">
              <a:lnSpc>
                <a:spcPct val="200000"/>
              </a:lnSpc>
              <a:buFont typeface="+mj-lt"/>
              <a:buAutoNum type="arabicPeriod"/>
            </a:pPr>
            <a:endParaRPr lang="en-US" altLang="zh-CN" dirty="0" smtClean="0">
              <a:effectLst/>
            </a:endParaRPr>
          </a:p>
          <a:p>
            <a:pPr marL="342900" indent="-342900">
              <a:lnSpc>
                <a:spcPct val="200000"/>
              </a:lnSpc>
              <a:buFont typeface="+mj-lt"/>
              <a:buAutoNum type="arabicPeriod"/>
            </a:pPr>
            <a:r>
              <a:rPr lang="en-US" altLang="zh-CN" dirty="0" smtClean="0">
                <a:effectLst/>
              </a:rPr>
              <a:t>Study Selection</a:t>
            </a:r>
          </a:p>
          <a:p>
            <a:pPr marL="342900" indent="-342900">
              <a:lnSpc>
                <a:spcPct val="200000"/>
              </a:lnSpc>
              <a:buFont typeface="+mj-lt"/>
              <a:buAutoNum type="arabicPeriod"/>
            </a:pPr>
            <a:endParaRPr lang="en-US" altLang="zh-CN" dirty="0" smtClean="0">
              <a:effectLst/>
            </a:endParaRPr>
          </a:p>
          <a:p>
            <a:pPr marL="342900" indent="-342900">
              <a:lnSpc>
                <a:spcPct val="200000"/>
              </a:lnSpc>
              <a:buFont typeface="+mj-lt"/>
              <a:buAutoNum type="arabicPeriod"/>
            </a:pPr>
            <a:r>
              <a:rPr lang="en-US" altLang="zh-CN" dirty="0" smtClean="0">
                <a:effectLst/>
              </a:rPr>
              <a:t>Data Extraction</a:t>
            </a:r>
            <a:endParaRPr lang="en-US" altLang="zh-CN" dirty="0">
              <a:effectLst/>
            </a:endParaRPr>
          </a:p>
        </p:txBody>
      </p:sp>
    </p:spTree>
    <p:extLst>
      <p:ext uri="{BB962C8B-B14F-4D97-AF65-F5344CB8AC3E}">
        <p14:creationId xmlns:p14="http://schemas.microsoft.com/office/powerpoint/2010/main" val="2451667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07492"/>
            <a:ext cx="12192000" cy="569515"/>
          </a:xfrm>
          <a:prstGeom prst="rect">
            <a:avLst/>
          </a:prstGeom>
        </p:spPr>
        <p:txBody>
          <a:bodyPr wrap="none" lIns="90000" anchor="ctr">
            <a:noAutofit/>
          </a:bodyPr>
          <a:lstStyle/>
          <a:p>
            <a:pPr algn="ctr"/>
            <a:r>
              <a:rPr lang="en-US" altLang="zh-CN" b="1" dirty="0" smtClean="0">
                <a:effectLst/>
              </a:rPr>
              <a:t>1.</a:t>
            </a:r>
            <a:r>
              <a:rPr lang="zh-CN" altLang="en-US" b="1" dirty="0" smtClean="0">
                <a:effectLst/>
              </a:rPr>
              <a:t> </a:t>
            </a:r>
            <a:r>
              <a:rPr lang="en-US" altLang="zh-CN" b="1" dirty="0" smtClean="0">
                <a:effectLst/>
              </a:rPr>
              <a:t>Question Formularization</a:t>
            </a:r>
          </a:p>
        </p:txBody>
      </p:sp>
      <p:sp>
        <p:nvSpPr>
          <p:cNvPr id="2" name="文本框 1"/>
          <p:cNvSpPr txBox="1"/>
          <p:nvPr/>
        </p:nvSpPr>
        <p:spPr>
          <a:xfrm>
            <a:off x="892629" y="1317172"/>
            <a:ext cx="704039" cy="369332"/>
          </a:xfrm>
          <a:prstGeom prst="rect">
            <a:avLst/>
          </a:prstGeom>
          <a:noFill/>
        </p:spPr>
        <p:txBody>
          <a:bodyPr wrap="none" rtlCol="0">
            <a:spAutoFit/>
          </a:bodyPr>
          <a:lstStyle/>
          <a:p>
            <a:r>
              <a:rPr kumimoji="1" lang="en-US" altLang="zh-CN" b="1" smtClean="0"/>
              <a:t>PICO</a:t>
            </a:r>
            <a:endParaRPr kumimoji="1" lang="zh-CN" altLang="en-US" b="1" dirty="0"/>
          </a:p>
        </p:txBody>
      </p:sp>
      <p:sp>
        <p:nvSpPr>
          <p:cNvPr id="7" name="矩形 6"/>
          <p:cNvSpPr/>
          <p:nvPr/>
        </p:nvSpPr>
        <p:spPr>
          <a:xfrm>
            <a:off x="358633" y="6129294"/>
            <a:ext cx="11623700" cy="369332"/>
          </a:xfrm>
          <a:prstGeom prst="rect">
            <a:avLst/>
          </a:prstGeom>
        </p:spPr>
        <p:txBody>
          <a:bodyPr wrap="square">
            <a:spAutoFit/>
          </a:bodyPr>
          <a:lstStyle/>
          <a:p>
            <a:pPr algn="ctr"/>
            <a:r>
              <a:rPr lang="zh-CN" altLang="en-US"/>
              <a:t>﻿limiting the scope of a systematic literature by choosing clear and narrow research questions</a:t>
            </a:r>
          </a:p>
        </p:txBody>
      </p:sp>
      <p:sp>
        <p:nvSpPr>
          <p:cNvPr id="8" name="文本框 7"/>
          <p:cNvSpPr txBox="1"/>
          <p:nvPr/>
        </p:nvSpPr>
        <p:spPr>
          <a:xfrm>
            <a:off x="0" y="2810201"/>
            <a:ext cx="12192000" cy="369332"/>
          </a:xfrm>
          <a:prstGeom prst="rect">
            <a:avLst/>
          </a:prstGeom>
          <a:noFill/>
        </p:spPr>
        <p:txBody>
          <a:bodyPr wrap="square" rtlCol="0">
            <a:spAutoFit/>
          </a:bodyPr>
          <a:lstStyle/>
          <a:p>
            <a:pPr algn="ctr"/>
            <a:r>
              <a:rPr kumimoji="1" lang="en-US" altLang="zh-CN" b="1" dirty="0" smtClean="0"/>
              <a:t>RQ2:</a:t>
            </a:r>
            <a:r>
              <a:rPr kumimoji="1" lang="zh-CN" altLang="en-US" b="1" dirty="0" smtClean="0"/>
              <a:t> </a:t>
            </a:r>
            <a:r>
              <a:rPr kumimoji="1" lang="en-US" altLang="zh-CN" b="1" dirty="0" smtClean="0"/>
              <a:t>What topics</a:t>
            </a:r>
            <a:r>
              <a:rPr kumimoji="1" lang="zh-CN" altLang="en-US" b="1" dirty="0" smtClean="0"/>
              <a:t> </a:t>
            </a:r>
            <a:r>
              <a:rPr kumimoji="1" lang="en-US" altLang="zh-CN" b="1" dirty="0" smtClean="0"/>
              <a:t>have </a:t>
            </a:r>
            <a:r>
              <a:rPr kumimoji="1" lang="en-US" altLang="zh-CN" b="1" dirty="0"/>
              <a:t>been </a:t>
            </a:r>
            <a:r>
              <a:rPr kumimoji="1" lang="en-US" altLang="zh-CN" b="1" dirty="0" smtClean="0"/>
              <a:t>studied</a:t>
            </a:r>
            <a:r>
              <a:rPr kumimoji="1" lang="zh-CN" altLang="en-US" b="1" dirty="0" smtClean="0"/>
              <a:t> </a:t>
            </a:r>
            <a:r>
              <a:rPr kumimoji="1" lang="en-US" altLang="zh-CN" b="1" dirty="0"/>
              <a:t>in</a:t>
            </a:r>
            <a:r>
              <a:rPr kumimoji="1" lang="zh-CN" altLang="en-US" b="1" dirty="0"/>
              <a:t> </a:t>
            </a:r>
            <a:r>
              <a:rPr kumimoji="1" lang="en-US" altLang="zh-CN" b="1" dirty="0"/>
              <a:t>relation</a:t>
            </a:r>
            <a:r>
              <a:rPr kumimoji="1" lang="zh-CN" altLang="en-US" b="1" dirty="0"/>
              <a:t> </a:t>
            </a:r>
            <a:r>
              <a:rPr kumimoji="1" lang="en-US" altLang="zh-CN" b="1" dirty="0"/>
              <a:t>to</a:t>
            </a:r>
            <a:r>
              <a:rPr kumimoji="1" lang="zh-CN" altLang="en-US" b="1" dirty="0"/>
              <a:t> </a:t>
            </a:r>
            <a:r>
              <a:rPr kumimoji="1" lang="en-US" altLang="zh-CN" b="1" dirty="0" smtClean="0"/>
              <a:t>GitHub</a:t>
            </a:r>
            <a:r>
              <a:rPr kumimoji="1" lang="zh-CN" altLang="en-US" b="1" dirty="0" smtClean="0"/>
              <a:t> </a:t>
            </a:r>
            <a:r>
              <a:rPr kumimoji="1" lang="en-US" altLang="zh-CN" b="1" dirty="0" smtClean="0"/>
              <a:t>pull</a:t>
            </a:r>
            <a:r>
              <a:rPr kumimoji="1" lang="zh-CN" altLang="en-US" b="1" dirty="0" smtClean="0"/>
              <a:t> </a:t>
            </a:r>
            <a:r>
              <a:rPr kumimoji="1" lang="en-US" altLang="zh-CN" b="1" dirty="0" smtClean="0"/>
              <a:t>requests?</a:t>
            </a:r>
            <a:endParaRPr kumimoji="1" lang="zh-CN" altLang="en-US" b="1" dirty="0"/>
          </a:p>
        </p:txBody>
      </p:sp>
      <p:sp>
        <p:nvSpPr>
          <p:cNvPr id="9" name="矩形 8"/>
          <p:cNvSpPr/>
          <p:nvPr/>
        </p:nvSpPr>
        <p:spPr>
          <a:xfrm>
            <a:off x="0" y="1915442"/>
            <a:ext cx="12192000" cy="369332"/>
          </a:xfrm>
          <a:prstGeom prst="rect">
            <a:avLst/>
          </a:prstGeom>
        </p:spPr>
        <p:txBody>
          <a:bodyPr wrap="square">
            <a:spAutoFit/>
          </a:bodyPr>
          <a:lstStyle/>
          <a:p>
            <a:pPr algn="ctr"/>
            <a:r>
              <a:rPr kumimoji="1" lang="en-US" altLang="zh-CN" b="1" dirty="0"/>
              <a:t>RQ1:</a:t>
            </a:r>
            <a:r>
              <a:rPr kumimoji="1" lang="zh-CN" altLang="en-US" b="1" dirty="0"/>
              <a:t> </a:t>
            </a:r>
            <a:r>
              <a:rPr lang="zh-CN" altLang="en-US" b="1" dirty="0" smtClean="0"/>
              <a:t>What </a:t>
            </a:r>
            <a:r>
              <a:rPr lang="zh-CN" altLang="en-US" b="1" dirty="0"/>
              <a:t>are the </a:t>
            </a:r>
            <a:r>
              <a:rPr lang="zh-CN" altLang="en-US" b="1" dirty="0" smtClean="0"/>
              <a:t>trends </a:t>
            </a:r>
            <a:r>
              <a:rPr lang="en-US" altLang="zh-CN" b="1" dirty="0" smtClean="0"/>
              <a:t>in</a:t>
            </a:r>
            <a:r>
              <a:rPr lang="zh-CN" altLang="en-US" b="1" dirty="0" smtClean="0"/>
              <a:t> </a:t>
            </a:r>
            <a:r>
              <a:rPr lang="en-US" altLang="zh-CN" b="1" dirty="0" smtClean="0"/>
              <a:t>the</a:t>
            </a:r>
            <a:r>
              <a:rPr lang="zh-CN" altLang="en-US" b="1" dirty="0" smtClean="0"/>
              <a:t> </a:t>
            </a:r>
            <a:r>
              <a:rPr lang="en-US" altLang="zh-CN" b="1" dirty="0" smtClean="0"/>
              <a:t>study</a:t>
            </a:r>
            <a:r>
              <a:rPr lang="zh-CN" altLang="en-US" b="1" dirty="0" smtClean="0"/>
              <a:t> </a:t>
            </a:r>
            <a:r>
              <a:rPr lang="en-US" altLang="zh-CN" b="1" dirty="0" smtClean="0"/>
              <a:t>of</a:t>
            </a:r>
            <a:r>
              <a:rPr lang="zh-CN" altLang="en-US" b="1" dirty="0" smtClean="0"/>
              <a:t> </a:t>
            </a:r>
            <a:r>
              <a:rPr kumimoji="1" lang="en-US" altLang="zh-CN" b="1" dirty="0" smtClean="0"/>
              <a:t>GitHub</a:t>
            </a:r>
            <a:r>
              <a:rPr kumimoji="1" lang="zh-CN" altLang="en-US" b="1" dirty="0" smtClean="0"/>
              <a:t> </a:t>
            </a:r>
            <a:r>
              <a:rPr kumimoji="1" lang="en-US" altLang="zh-CN" b="1" dirty="0"/>
              <a:t>pull</a:t>
            </a:r>
            <a:r>
              <a:rPr kumimoji="1" lang="zh-CN" altLang="en-US" b="1" dirty="0"/>
              <a:t> </a:t>
            </a:r>
            <a:r>
              <a:rPr kumimoji="1" lang="en-US" altLang="zh-CN" b="1" dirty="0"/>
              <a:t>requests?</a:t>
            </a:r>
            <a:endParaRPr kumimoji="1" lang="zh-CN" altLang="en-US" b="1" dirty="0"/>
          </a:p>
        </p:txBody>
      </p:sp>
    </p:spTree>
    <p:extLst>
      <p:ext uri="{BB962C8B-B14F-4D97-AF65-F5344CB8AC3E}">
        <p14:creationId xmlns:p14="http://schemas.microsoft.com/office/powerpoint/2010/main" val="121524931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28325</TotalTime>
  <Words>1757</Words>
  <Application>Microsoft Macintosh PowerPoint</Application>
  <PresentationFormat>宽屏</PresentationFormat>
  <Paragraphs>269</Paragraphs>
  <Slides>15</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15</vt:i4>
      </vt:variant>
    </vt:vector>
  </HeadingPairs>
  <TitlesOfParts>
    <vt:vector size="26" baseType="lpstr">
      <vt:lpstr>DengXian</vt:lpstr>
      <vt:lpstr>DengXian Light</vt:lpstr>
      <vt:lpstr>LinLibertineT</vt:lpstr>
      <vt:lpstr>LinLibertineTB</vt:lpstr>
      <vt:lpstr>LinLibertineTI</vt:lpstr>
      <vt:lpstr>NimbusSanL</vt:lpstr>
      <vt:lpstr>PingFang SC</vt:lpstr>
      <vt:lpstr>Times New Roman</vt:lpstr>
      <vt:lpstr>Wingdings</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tmp</dc:creator>
  <cp:lastModifiedBy>tmp</cp:lastModifiedBy>
  <cp:revision>317</cp:revision>
  <dcterms:created xsi:type="dcterms:W3CDTF">2020-08-18T07:11:02Z</dcterms:created>
  <dcterms:modified xsi:type="dcterms:W3CDTF">2020-09-12T08:58:45Z</dcterms:modified>
</cp:coreProperties>
</file>