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58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000"/>
    <a:srgbClr val="00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721" autoAdjust="0"/>
    <p:restoredTop sz="94660"/>
  </p:normalViewPr>
  <p:slideViewPr>
    <p:cSldViewPr snapToGrid="0">
      <p:cViewPr varScale="1">
        <p:scale>
          <a:sx n="119" d="100"/>
          <a:sy n="119" d="100"/>
        </p:scale>
        <p:origin x="232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1B9-9617-4C12-8CCA-45ABC096D92F}" type="datetimeFigureOut">
              <a:rPr lang="zh-CN" altLang="en-US" smtClean="0"/>
              <a:t>2020/3/30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EC29C-1357-4372-9DF8-F0DC962FE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564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1B9-9617-4C12-8CCA-45ABC096D92F}" type="datetimeFigureOut">
              <a:rPr lang="zh-CN" altLang="en-US" smtClean="0"/>
              <a:t>2020/3/30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EC29C-1357-4372-9DF8-F0DC962FE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30116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1B9-9617-4C12-8CCA-45ABC096D92F}" type="datetimeFigureOut">
              <a:rPr lang="zh-CN" altLang="en-US" smtClean="0"/>
              <a:t>2020/3/30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EC29C-1357-4372-9DF8-F0DC962FE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77784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1B9-9617-4C12-8CCA-45ABC096D92F}" type="datetimeFigureOut">
              <a:rPr lang="zh-CN" altLang="en-US" smtClean="0"/>
              <a:t>2020/3/30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EC29C-1357-4372-9DF8-F0DC962FE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83121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1B9-9617-4C12-8CCA-45ABC096D92F}" type="datetimeFigureOut">
              <a:rPr lang="zh-CN" altLang="en-US" smtClean="0"/>
              <a:t>2020/3/30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EC29C-1357-4372-9DF8-F0DC962FE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0500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1B9-9617-4C12-8CCA-45ABC096D92F}" type="datetimeFigureOut">
              <a:rPr lang="zh-CN" altLang="en-US" smtClean="0"/>
              <a:t>2020/3/30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EC29C-1357-4372-9DF8-F0DC962FE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1876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1B9-9617-4C12-8CCA-45ABC096D92F}" type="datetimeFigureOut">
              <a:rPr lang="zh-CN" altLang="en-US" smtClean="0"/>
              <a:t>2020/3/30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EC29C-1357-4372-9DF8-F0DC962FE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68623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1B9-9617-4C12-8CCA-45ABC096D92F}" type="datetimeFigureOut">
              <a:rPr lang="zh-CN" altLang="en-US" smtClean="0"/>
              <a:t>2020/3/30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EC29C-1357-4372-9DF8-F0DC962FE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76478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1B9-9617-4C12-8CCA-45ABC096D92F}" type="datetimeFigureOut">
              <a:rPr lang="zh-CN" altLang="en-US" smtClean="0"/>
              <a:t>2020/3/30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EC29C-1357-4372-9DF8-F0DC962FE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7390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1B9-9617-4C12-8CCA-45ABC096D92F}" type="datetimeFigureOut">
              <a:rPr lang="zh-CN" altLang="en-US" smtClean="0"/>
              <a:t>2020/3/30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EC29C-1357-4372-9DF8-F0DC962FE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0706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91731B9-9617-4C12-8CCA-45ABC096D92F}" type="datetimeFigureOut">
              <a:rPr lang="zh-CN" altLang="en-US" smtClean="0"/>
              <a:t>2020/3/30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CEC29C-1357-4372-9DF8-F0DC962FE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54432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91731B9-9617-4C12-8CCA-45ABC096D92F}" type="datetimeFigureOut">
              <a:rPr lang="zh-CN" altLang="en-US" smtClean="0"/>
              <a:t>2020/3/30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FCEC29C-1357-4372-9DF8-F0DC962FEF5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03680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空心弧 14"/>
          <p:cNvSpPr>
            <a:spLocks noChangeAspect="1"/>
          </p:cNvSpPr>
          <p:nvPr/>
        </p:nvSpPr>
        <p:spPr>
          <a:xfrm rot="7206078">
            <a:off x="3171160" y="966115"/>
            <a:ext cx="4521657" cy="4716650"/>
          </a:xfrm>
          <a:prstGeom prst="blockArc">
            <a:avLst>
              <a:gd name="adj1" fmla="val 12825145"/>
              <a:gd name="adj2" fmla="val 19731256"/>
              <a:gd name="adj3" fmla="val 2517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6" name="空心弧 15"/>
          <p:cNvSpPr>
            <a:spLocks noChangeAspect="1"/>
          </p:cNvSpPr>
          <p:nvPr/>
        </p:nvSpPr>
        <p:spPr>
          <a:xfrm rot="14397124">
            <a:off x="3171162" y="980052"/>
            <a:ext cx="4521657" cy="4657431"/>
          </a:xfrm>
          <a:prstGeom prst="blockArc">
            <a:avLst>
              <a:gd name="adj1" fmla="val 12820149"/>
              <a:gd name="adj2" fmla="val 19803674"/>
              <a:gd name="adj3" fmla="val 250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4" name="空心弧 13"/>
          <p:cNvSpPr>
            <a:spLocks noChangeAspect="1"/>
          </p:cNvSpPr>
          <p:nvPr/>
        </p:nvSpPr>
        <p:spPr>
          <a:xfrm>
            <a:off x="3046783" y="1101485"/>
            <a:ext cx="4770414" cy="4414564"/>
          </a:xfrm>
          <a:prstGeom prst="blockArc">
            <a:avLst>
              <a:gd name="adj1" fmla="val 12820149"/>
              <a:gd name="adj2" fmla="val 19835356"/>
              <a:gd name="adj3" fmla="val 2660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rot="14400000">
            <a:off x="3418291" y="374534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</a:rPr>
              <a:t>软件工程</a:t>
            </a:r>
            <a:endParaRPr lang="zh-CN" altLang="en-US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717827" y="1772696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</a:rPr>
              <a:t>软件语言</a:t>
            </a:r>
            <a:endParaRPr lang="zh-CN" altLang="en-US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 rot="7200000">
            <a:off x="6075327" y="3772661"/>
            <a:ext cx="141577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</a:rPr>
              <a:t>系统软件</a:t>
            </a:r>
            <a:endParaRPr lang="zh-CN" altLang="en-US" dirty="0"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0453589-6938-3A43-810A-E83CF4C72949}"/>
              </a:ext>
            </a:extLst>
          </p:cNvPr>
          <p:cNvGrpSpPr/>
          <p:nvPr/>
        </p:nvGrpSpPr>
        <p:grpSpPr>
          <a:xfrm>
            <a:off x="4418938" y="2417053"/>
            <a:ext cx="2016073" cy="1910906"/>
            <a:chOff x="9344601" y="1926340"/>
            <a:chExt cx="2016073" cy="1910906"/>
          </a:xfrm>
        </p:grpSpPr>
        <p:sp>
          <p:nvSpPr>
            <p:cNvPr id="20" name="同心圆 19">
              <a:extLst>
                <a:ext uri="{FF2B5EF4-FFF2-40B4-BE49-F238E27FC236}">
                  <a16:creationId xmlns:a16="http://schemas.microsoft.com/office/drawing/2014/main" id="{B5451BDF-318F-4C4D-925D-2B2A4E47792F}"/>
                </a:ext>
              </a:extLst>
            </p:cNvPr>
            <p:cNvSpPr/>
            <p:nvPr/>
          </p:nvSpPr>
          <p:spPr>
            <a:xfrm>
              <a:off x="9344601" y="1926340"/>
              <a:ext cx="2016073" cy="1910906"/>
            </a:xfrm>
            <a:prstGeom prst="donu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A91C685-9027-1146-9453-8011BC5A0EB7}"/>
                </a:ext>
              </a:extLst>
            </p:cNvPr>
            <p:cNvSpPr/>
            <p:nvPr/>
          </p:nvSpPr>
          <p:spPr>
            <a:xfrm>
              <a:off x="9897080" y="2466294"/>
              <a:ext cx="911112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400" dirty="0">
                  <a:latin typeface="SimHei" panose="02010609060101010101" pitchFamily="49" charset="-122"/>
                  <a:ea typeface="SimHei" panose="02010609060101010101" pitchFamily="49" charset="-122"/>
                </a:rPr>
                <a:t>软件</a:t>
              </a:r>
              <a:endParaRPr lang="en-US" altLang="zh-CN" sz="2400" dirty="0">
                <a:latin typeface="SimHei" panose="02010609060101010101" pitchFamily="49" charset="-122"/>
                <a:ea typeface="SimHei" panose="02010609060101010101" pitchFamily="49" charset="-122"/>
              </a:endParaRPr>
            </a:p>
            <a:p>
              <a:pPr algn="ctr"/>
              <a:r>
                <a:rPr lang="zh-CN" altLang="en-US" sz="2400" dirty="0">
                  <a:latin typeface="SimHei" panose="02010609060101010101" pitchFamily="49" charset="-122"/>
                  <a:ea typeface="SimHei" panose="02010609060101010101" pitchFamily="49" charset="-122"/>
                </a:rPr>
                <a:t>范型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933506" y="1953810"/>
              <a:ext cx="8382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SimHei" panose="02010609060101010101" pitchFamily="49" charset="-122"/>
                  <a:ea typeface="SimHei" panose="02010609060101010101" pitchFamily="49" charset="-122"/>
                </a:rPr>
                <a:t>抽象</a:t>
              </a:r>
              <a:endParaRPr lang="zh-CN" altLang="en-US" sz="2000" dirty="0">
                <a:latin typeface="SimHei" panose="02010609060101010101" pitchFamily="49" charset="-122"/>
                <a:ea typeface="SimHei" panose="02010609060101010101" pitchFamily="49" charset="-122"/>
              </a:endParaRPr>
            </a:p>
          </p:txBody>
        </p:sp>
      </p:grpSp>
      <p:sp>
        <p:nvSpPr>
          <p:cNvPr id="23" name="同心圆 22">
            <a:extLst>
              <a:ext uri="{FF2B5EF4-FFF2-40B4-BE49-F238E27FC236}">
                <a16:creationId xmlns:a16="http://schemas.microsoft.com/office/drawing/2014/main" id="{40EE1EF2-C0DF-174C-8FD2-86A8B3B2EF68}"/>
              </a:ext>
            </a:extLst>
          </p:cNvPr>
          <p:cNvSpPr/>
          <p:nvPr/>
        </p:nvSpPr>
        <p:spPr>
          <a:xfrm>
            <a:off x="2963334" y="1101485"/>
            <a:ext cx="4880218" cy="4537315"/>
          </a:xfrm>
          <a:prstGeom prst="donut">
            <a:avLst>
              <a:gd name="adj" fmla="val 9789"/>
            </a:avLst>
          </a:prstGeom>
          <a:solidFill>
            <a:srgbClr val="FFC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D0763E1-85BC-034C-A463-0A620EFE60EB}"/>
              </a:ext>
            </a:extLst>
          </p:cNvPr>
          <p:cNvSpPr/>
          <p:nvPr/>
        </p:nvSpPr>
        <p:spPr>
          <a:xfrm>
            <a:off x="3354756" y="1389366"/>
            <a:ext cx="4141915" cy="3361624"/>
          </a:xfrm>
          <a:prstGeom prst="rect">
            <a:avLst/>
          </a:prstGeom>
        </p:spPr>
        <p:txBody>
          <a:bodyPr wrap="square" anchor="ctr">
            <a:prstTxWarp prst="textArchUp">
              <a:avLst>
                <a:gd name="adj" fmla="val 10828425"/>
              </a:avLst>
            </a:prstTxWarp>
            <a:spAutoFit/>
          </a:bodyPr>
          <a:lstStyle/>
          <a:p>
            <a:pPr algn="ctr"/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</a:rPr>
              <a:t>软 件 度 量 与 质 量 评 估  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869F67A-134F-5149-9393-9CDAD43092C7}"/>
              </a:ext>
            </a:extLst>
          </p:cNvPr>
          <p:cNvSpPr/>
          <p:nvPr/>
        </p:nvSpPr>
        <p:spPr>
          <a:xfrm rot="10800000">
            <a:off x="3338775" y="1988499"/>
            <a:ext cx="4141915" cy="3361624"/>
          </a:xfrm>
          <a:prstGeom prst="rect">
            <a:avLst/>
          </a:prstGeom>
        </p:spPr>
        <p:txBody>
          <a:bodyPr wrap="square" anchor="ctr">
            <a:prstTxWarp prst="textArchUp">
              <a:avLst>
                <a:gd name="adj" fmla="val 10828425"/>
              </a:avLst>
            </a:prstTxWarp>
            <a:spAutoFit/>
          </a:bodyPr>
          <a:lstStyle/>
          <a:p>
            <a:pPr algn="ctr"/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</a:rPr>
              <a:t>软 件 度 量 与 质 量 评 估  </a:t>
            </a:r>
          </a:p>
        </p:txBody>
      </p:sp>
    </p:spTree>
    <p:extLst>
      <p:ext uri="{BB962C8B-B14F-4D97-AF65-F5344CB8AC3E}">
        <p14:creationId xmlns:p14="http://schemas.microsoft.com/office/powerpoint/2010/main" val="153310368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空心弧 14"/>
          <p:cNvSpPr>
            <a:spLocks noChangeAspect="1"/>
          </p:cNvSpPr>
          <p:nvPr/>
        </p:nvSpPr>
        <p:spPr>
          <a:xfrm rot="7206078">
            <a:off x="3171160" y="966115"/>
            <a:ext cx="4521657" cy="4716650"/>
          </a:xfrm>
          <a:prstGeom prst="blockArc">
            <a:avLst>
              <a:gd name="adj1" fmla="val 12825145"/>
              <a:gd name="adj2" fmla="val 19731256"/>
              <a:gd name="adj3" fmla="val 25172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6" name="空心弧 15"/>
          <p:cNvSpPr>
            <a:spLocks noChangeAspect="1"/>
          </p:cNvSpPr>
          <p:nvPr/>
        </p:nvSpPr>
        <p:spPr>
          <a:xfrm rot="14397124">
            <a:off x="3171162" y="980052"/>
            <a:ext cx="4521657" cy="4657431"/>
          </a:xfrm>
          <a:prstGeom prst="blockArc">
            <a:avLst>
              <a:gd name="adj1" fmla="val 12820149"/>
              <a:gd name="adj2" fmla="val 19803674"/>
              <a:gd name="adj3" fmla="val 25008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4" name="空心弧 13"/>
          <p:cNvSpPr>
            <a:spLocks noChangeAspect="1"/>
          </p:cNvSpPr>
          <p:nvPr/>
        </p:nvSpPr>
        <p:spPr>
          <a:xfrm>
            <a:off x="3046783" y="1101485"/>
            <a:ext cx="4770414" cy="4414564"/>
          </a:xfrm>
          <a:prstGeom prst="blockArc">
            <a:avLst>
              <a:gd name="adj1" fmla="val 12820149"/>
              <a:gd name="adj2" fmla="val 19835356"/>
              <a:gd name="adj3" fmla="val 26606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 rot="14400000">
            <a:off x="3418291" y="3606842"/>
            <a:ext cx="141577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</a:rPr>
              <a:t>软件工程</a:t>
            </a:r>
            <a:br>
              <a:rPr lang="en-US" altLang="zh-CN" dirty="0">
                <a:latin typeface="SimHei" panose="02010609060101010101" pitchFamily="49" charset="-122"/>
                <a:ea typeface="SimHei" panose="02010609060101010101" pitchFamily="49" charset="-122"/>
              </a:rPr>
            </a:br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</a:rPr>
              <a:t>使用抽象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4736020" y="1600798"/>
            <a:ext cx="141577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</a:rPr>
              <a:t>软件语言</a:t>
            </a:r>
            <a:br>
              <a:rPr lang="en-US" altLang="zh-CN" dirty="0">
                <a:latin typeface="SimHei" panose="02010609060101010101" pitchFamily="49" charset="-122"/>
                <a:ea typeface="SimHei" panose="02010609060101010101" pitchFamily="49" charset="-122"/>
              </a:rPr>
            </a:br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</a:rPr>
              <a:t>表述抽象</a:t>
            </a:r>
          </a:p>
        </p:txBody>
      </p:sp>
      <p:sp>
        <p:nvSpPr>
          <p:cNvPr id="19" name="文本框 18"/>
          <p:cNvSpPr txBox="1"/>
          <p:nvPr/>
        </p:nvSpPr>
        <p:spPr>
          <a:xfrm rot="7200000">
            <a:off x="6075327" y="3634162"/>
            <a:ext cx="1415772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</a:rPr>
              <a:t>系统软件</a:t>
            </a:r>
            <a:br>
              <a:rPr lang="en-US" altLang="zh-CN" dirty="0">
                <a:latin typeface="SimHei" panose="02010609060101010101" pitchFamily="49" charset="-122"/>
                <a:ea typeface="SimHei" panose="02010609060101010101" pitchFamily="49" charset="-122"/>
              </a:rPr>
            </a:br>
            <a:r>
              <a:rPr lang="zh-CN" altLang="en-US" dirty="0">
                <a:latin typeface="SimHei" panose="02010609060101010101" pitchFamily="49" charset="-122"/>
                <a:ea typeface="SimHei" panose="02010609060101010101" pitchFamily="49" charset="-122"/>
              </a:rPr>
              <a:t>实现抽象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50453589-6938-3A43-810A-E83CF4C72949}"/>
              </a:ext>
            </a:extLst>
          </p:cNvPr>
          <p:cNvGrpSpPr/>
          <p:nvPr/>
        </p:nvGrpSpPr>
        <p:grpSpPr>
          <a:xfrm>
            <a:off x="4418938" y="2417053"/>
            <a:ext cx="2016073" cy="1910906"/>
            <a:chOff x="9344601" y="1926340"/>
            <a:chExt cx="2016073" cy="1910906"/>
          </a:xfrm>
        </p:grpSpPr>
        <p:sp>
          <p:nvSpPr>
            <p:cNvPr id="20" name="同心圆 19">
              <a:extLst>
                <a:ext uri="{FF2B5EF4-FFF2-40B4-BE49-F238E27FC236}">
                  <a16:creationId xmlns:a16="http://schemas.microsoft.com/office/drawing/2014/main" id="{B5451BDF-318F-4C4D-925D-2B2A4E47792F}"/>
                </a:ext>
              </a:extLst>
            </p:cNvPr>
            <p:cNvSpPr/>
            <p:nvPr/>
          </p:nvSpPr>
          <p:spPr>
            <a:xfrm>
              <a:off x="9344601" y="1926340"/>
              <a:ext cx="2016073" cy="1910906"/>
            </a:xfrm>
            <a:prstGeom prst="donut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solidFill>
                  <a:schemeClr val="tx1"/>
                </a:solidFill>
                <a:latin typeface="SimHei" panose="02010609060101010101" pitchFamily="49" charset="-122"/>
                <a:ea typeface="SimHei" panose="02010609060101010101" pitchFamily="49" charset="-122"/>
              </a:endParaRPr>
            </a:p>
          </p:txBody>
        </p:sp>
        <p:sp>
          <p:nvSpPr>
            <p:cNvPr id="21" name="矩形 20">
              <a:extLst>
                <a:ext uri="{FF2B5EF4-FFF2-40B4-BE49-F238E27FC236}">
                  <a16:creationId xmlns:a16="http://schemas.microsoft.com/office/drawing/2014/main" id="{0A91C685-9027-1146-9453-8011BC5A0EB7}"/>
                </a:ext>
              </a:extLst>
            </p:cNvPr>
            <p:cNvSpPr/>
            <p:nvPr/>
          </p:nvSpPr>
          <p:spPr>
            <a:xfrm>
              <a:off x="9897080" y="2466294"/>
              <a:ext cx="911112" cy="830997"/>
            </a:xfrm>
            <a:prstGeom prst="rect">
              <a:avLst/>
            </a:prstGeom>
          </p:spPr>
          <p:txBody>
            <a:bodyPr wrap="square" anchor="ctr">
              <a:spAutoFit/>
            </a:bodyPr>
            <a:lstStyle/>
            <a:p>
              <a:pPr algn="ctr"/>
              <a:r>
                <a:rPr lang="zh-CN" altLang="en-US" sz="2400" dirty="0">
                  <a:latin typeface="SimHei" panose="02010609060101010101" pitchFamily="49" charset="-122"/>
                  <a:ea typeface="SimHei" panose="02010609060101010101" pitchFamily="49" charset="-122"/>
                </a:rPr>
                <a:t>软件</a:t>
              </a:r>
              <a:endParaRPr lang="en-US" altLang="zh-CN" sz="2400" dirty="0">
                <a:latin typeface="SimHei" panose="02010609060101010101" pitchFamily="49" charset="-122"/>
                <a:ea typeface="SimHei" panose="02010609060101010101" pitchFamily="49" charset="-122"/>
              </a:endParaRPr>
            </a:p>
            <a:p>
              <a:pPr algn="ctr"/>
              <a:r>
                <a:rPr lang="zh-CN" altLang="en-US" sz="2400" dirty="0">
                  <a:latin typeface="SimHei" panose="02010609060101010101" pitchFamily="49" charset="-122"/>
                  <a:ea typeface="SimHei" panose="02010609060101010101" pitchFamily="49" charset="-122"/>
                </a:rPr>
                <a:t>范型</a:t>
              </a: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9933506" y="1953810"/>
              <a:ext cx="83826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latin typeface="SimHei" panose="02010609060101010101" pitchFamily="49" charset="-122"/>
                  <a:ea typeface="SimHei" panose="02010609060101010101" pitchFamily="49" charset="-122"/>
                </a:rPr>
                <a:t>抽象</a:t>
              </a:r>
              <a:endParaRPr lang="zh-CN" altLang="en-US" sz="2000" dirty="0">
                <a:latin typeface="SimHei" panose="02010609060101010101" pitchFamily="49" charset="-122"/>
                <a:ea typeface="SimHei" panose="02010609060101010101" pitchFamily="49" charset="-122"/>
              </a:endParaRPr>
            </a:p>
          </p:txBody>
        </p:sp>
      </p:grpSp>
      <p:sp>
        <p:nvSpPr>
          <p:cNvPr id="23" name="同心圆 22">
            <a:extLst>
              <a:ext uri="{FF2B5EF4-FFF2-40B4-BE49-F238E27FC236}">
                <a16:creationId xmlns:a16="http://schemas.microsoft.com/office/drawing/2014/main" id="{40EE1EF2-C0DF-174C-8FD2-86A8B3B2EF68}"/>
              </a:ext>
            </a:extLst>
          </p:cNvPr>
          <p:cNvSpPr/>
          <p:nvPr/>
        </p:nvSpPr>
        <p:spPr>
          <a:xfrm>
            <a:off x="2963334" y="1101485"/>
            <a:ext cx="4880218" cy="4537315"/>
          </a:xfrm>
          <a:prstGeom prst="donut">
            <a:avLst>
              <a:gd name="adj" fmla="val 9789"/>
            </a:avLst>
          </a:prstGeom>
          <a:solidFill>
            <a:srgbClr val="FFC000"/>
          </a:soli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kumimoji="1" lang="zh-CN" altLang="en-US" dirty="0">
              <a:solidFill>
                <a:schemeClr val="tx1"/>
              </a:solidFill>
              <a:latin typeface="SimHei" panose="02010609060101010101" pitchFamily="49" charset="-122"/>
              <a:ea typeface="SimHei" panose="02010609060101010101" pitchFamily="49" charset="-122"/>
            </a:endParaRP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6D0763E1-85BC-034C-A463-0A620EFE60EB}"/>
              </a:ext>
            </a:extLst>
          </p:cNvPr>
          <p:cNvSpPr/>
          <p:nvPr/>
        </p:nvSpPr>
        <p:spPr>
          <a:xfrm>
            <a:off x="3354756" y="1389366"/>
            <a:ext cx="4141915" cy="3361624"/>
          </a:xfrm>
          <a:prstGeom prst="rect">
            <a:avLst/>
          </a:prstGeom>
        </p:spPr>
        <p:txBody>
          <a:bodyPr wrap="square" anchor="ctr">
            <a:prstTxWarp prst="textArchUp">
              <a:avLst>
                <a:gd name="adj" fmla="val 10828425"/>
              </a:avLst>
            </a:prstTxWarp>
            <a:spAutoFit/>
          </a:bodyPr>
          <a:lstStyle/>
          <a:p>
            <a:pPr algn="ctr"/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</a:rPr>
              <a:t>软 件 度 量 与 质 量 评 估  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3869F67A-134F-5149-9393-9CDAD43092C7}"/>
              </a:ext>
            </a:extLst>
          </p:cNvPr>
          <p:cNvSpPr/>
          <p:nvPr/>
        </p:nvSpPr>
        <p:spPr>
          <a:xfrm rot="10800000">
            <a:off x="3338775" y="1988499"/>
            <a:ext cx="4141915" cy="3361624"/>
          </a:xfrm>
          <a:prstGeom prst="rect">
            <a:avLst/>
          </a:prstGeom>
        </p:spPr>
        <p:txBody>
          <a:bodyPr wrap="square" anchor="ctr">
            <a:prstTxWarp prst="textArchUp">
              <a:avLst>
                <a:gd name="adj" fmla="val 10828425"/>
              </a:avLst>
            </a:prstTxWarp>
            <a:spAutoFit/>
          </a:bodyPr>
          <a:lstStyle/>
          <a:p>
            <a:pPr algn="ctr"/>
            <a:r>
              <a:rPr lang="zh-CN" altLang="en-US" sz="2400" dirty="0">
                <a:latin typeface="SimHei" panose="02010609060101010101" pitchFamily="49" charset="-122"/>
                <a:ea typeface="SimHei" panose="02010609060101010101" pitchFamily="49" charset="-122"/>
              </a:rPr>
              <a:t>软 件 度 量 与 质 量 评 估  </a:t>
            </a:r>
          </a:p>
        </p:txBody>
      </p:sp>
    </p:spTree>
    <p:extLst>
      <p:ext uri="{BB962C8B-B14F-4D97-AF65-F5344CB8AC3E}">
        <p14:creationId xmlns:p14="http://schemas.microsoft.com/office/powerpoint/2010/main" val="105347563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CC63280-639E-3545-AA4D-217E84CD0E90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4334" y="939800"/>
            <a:ext cx="6062133" cy="4301067"/>
          </a:xfrm>
          <a:prstGeom prst="rect">
            <a:avLst/>
          </a:prstGeom>
          <a:noFill/>
          <a:ln>
            <a:noFill/>
          </a:ln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DAFF4EBB-6EED-174B-8372-455543436E73}"/>
              </a:ext>
            </a:extLst>
          </p:cNvPr>
          <p:cNvSpPr txBox="1"/>
          <p:nvPr/>
        </p:nvSpPr>
        <p:spPr>
          <a:xfrm>
            <a:off x="5190067" y="1126068"/>
            <a:ext cx="1236133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zh-CN" altLang="en-US" dirty="0"/>
              <a:t>泛型演化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F4A8DDC-6187-864A-AC98-BF49821A670E}"/>
              </a:ext>
            </a:extLst>
          </p:cNvPr>
          <p:cNvSpPr txBox="1"/>
          <p:nvPr/>
        </p:nvSpPr>
        <p:spPr>
          <a:xfrm>
            <a:off x="2074334" y="4826001"/>
            <a:ext cx="1159933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zh-CN" altLang="en-US" dirty="0"/>
              <a:t>应用发展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B5C3750-1867-8348-A7B9-5EE93473A19E}"/>
              </a:ext>
            </a:extLst>
          </p:cNvPr>
          <p:cNvSpPr txBox="1"/>
          <p:nvPr/>
        </p:nvSpPr>
        <p:spPr>
          <a:xfrm>
            <a:off x="7264402" y="3894667"/>
            <a:ext cx="997472" cy="276999"/>
          </a:xfrm>
          <a:prstGeom prst="rect">
            <a:avLst/>
          </a:prstGeom>
          <a:solidFill>
            <a:schemeClr val="bg1"/>
          </a:solidFill>
        </p:spPr>
        <p:txBody>
          <a:bodyPr wrap="square" lIns="0" tIns="0" rIns="0" bIns="0" rtlCol="0">
            <a:spAutoFit/>
          </a:bodyPr>
          <a:lstStyle/>
          <a:p>
            <a:r>
              <a:rPr kumimoji="1" lang="zh-CN" altLang="en-US" dirty="0"/>
              <a:t>平台拓展</a:t>
            </a:r>
          </a:p>
        </p:txBody>
      </p:sp>
    </p:spTree>
    <p:extLst>
      <p:ext uri="{BB962C8B-B14F-4D97-AF65-F5344CB8AC3E}">
        <p14:creationId xmlns:p14="http://schemas.microsoft.com/office/powerpoint/2010/main" val="9330902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133</TotalTime>
  <Words>71</Words>
  <Application>Microsoft Macintosh PowerPoint</Application>
  <PresentationFormat>宽屏</PresentationFormat>
  <Paragraphs>19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8" baseType="lpstr">
      <vt:lpstr>等线</vt:lpstr>
      <vt:lpstr>等线 Light</vt:lpstr>
      <vt:lpstr>SimHei</vt:lpstr>
      <vt:lpstr>Arial</vt:lpstr>
      <vt:lpstr>Office 主题​​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Xiaoxing Ma</dc:creator>
  <cp:lastModifiedBy>Xiaoxing Ma</cp:lastModifiedBy>
  <cp:revision>15</cp:revision>
  <dcterms:created xsi:type="dcterms:W3CDTF">2019-08-12T01:32:39Z</dcterms:created>
  <dcterms:modified xsi:type="dcterms:W3CDTF">2020-03-30T07:25:35Z</dcterms:modified>
</cp:coreProperties>
</file>